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17" r:id="rId3"/>
    <p:sldId id="257" r:id="rId4"/>
    <p:sldId id="259" r:id="rId5"/>
    <p:sldId id="419" r:id="rId6"/>
    <p:sldId id="258" r:id="rId7"/>
    <p:sldId id="41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C47-2A79-7E4D-A7DC-E43D8C7F6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6E3F0-84DB-334C-949D-1EB03DF1F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AA32-31DE-9F4B-97D2-25D975FB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B43-B874-0E42-A2FF-0C50A76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5AE0-5A72-884B-B609-0C8C118C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9570-1429-9240-B20F-D7139861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DE053-A5EF-5F48-B545-7E6D6196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2A06-F88F-6B46-849F-943DDE5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6506-69C4-BB44-A5B6-4089E26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63AD-8712-A640-94D4-FD491A7B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9ACEB-3B4C-9545-A26E-2205E1F59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4BA8-11D4-8C42-9317-F76758175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F3FD-F30C-8F49-9AAD-BC7B4EAB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EC93-303C-B940-8BF3-F3E34E3D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7C8-E628-4841-AE39-FA0E6182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D23F-2F41-1648-977C-E8A1994A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778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062D019-61A9-0F4C-89CC-276EBECE64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0587" y="1616865"/>
            <a:ext cx="4945063" cy="450440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DAD88C-25CF-7343-B98B-F94F40DA5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139" y="1616865"/>
            <a:ext cx="6402387" cy="45044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85854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585854"/>
                </a:solidFill>
                <a:latin typeface="Helvetica" pitchFamily="2" charset="0"/>
              </a:defRPr>
            </a:lvl2pPr>
            <a:lvl3pPr>
              <a:defRPr sz="1800">
                <a:solidFill>
                  <a:srgbClr val="585854"/>
                </a:solidFill>
                <a:latin typeface="Helvetica" pitchFamily="2" charset="0"/>
              </a:defRPr>
            </a:lvl3pPr>
            <a:lvl4pPr>
              <a:defRPr sz="1800">
                <a:solidFill>
                  <a:srgbClr val="585854"/>
                </a:solidFill>
                <a:latin typeface="Helvetica" pitchFamily="2" charset="0"/>
              </a:defRPr>
            </a:lvl4pPr>
            <a:lvl5pPr>
              <a:defRPr sz="1800">
                <a:solidFill>
                  <a:srgbClr val="585854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D096A2-FEF6-094A-A51B-C8E4DE07A3D8}"/>
              </a:ext>
            </a:extLst>
          </p:cNvPr>
          <p:cNvCxnSpPr>
            <a:cxnSpLocks/>
          </p:cNvCxnSpPr>
          <p:nvPr userDrawn="1"/>
        </p:nvCxnSpPr>
        <p:spPr>
          <a:xfrm flipV="1">
            <a:off x="12204700" y="6121269"/>
            <a:ext cx="596900" cy="6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AF742-0ABC-A84E-99B7-26D090BDF6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3748-B8C5-6144-B9A1-969DA51495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7D062E-0B35-4341-943A-0B4AC1B8C37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6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BC3-8F6F-6545-A0C1-FD9E4140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B08-FB98-2E4D-ABA9-4D368777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090C-1A86-6746-B77D-56941EB5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24BE-A2B0-6A46-A6A9-356D6219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4F17-FED0-C747-9EFC-9B5A4E30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BE48-1356-F841-B10D-7E38E911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90020-79EE-064B-BED9-3B9AEE8D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C833-27FA-F046-ACD5-87F66C09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7E5D-8A22-B242-9E9B-20ED4DF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AE3B-C5CC-EF45-A32B-0AA9A1FD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FDAF-29B5-C445-A4DB-D34B738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F051-8B75-3B48-9FA8-B2B8E74E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873E6-C3DB-0E4C-998F-F00CA4F10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19ED0-66AC-2740-818E-21985751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F88F-0D63-1A42-8BFB-7B08782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67AD3-668A-CF49-9B5C-59F84D1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96D6-D1C9-7B49-B09A-44F811DC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135B2-6B01-CA4F-8C9B-1B904593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E3A07-25FD-AC4F-A2F2-9EFA4245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D97D0-F732-9848-A92C-F3406847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85AF7-E5B8-FB44-8218-1CE6E8009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21F7-342A-C04D-8C7C-31DCEACE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AB46-6351-B34C-A9E3-D2A2A0F8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FD622-01C2-624B-A8FD-B51348D0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AA0C-270B-E44C-9207-F02FB97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1EDBE-1696-9846-8104-DC87C74C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2BC3E-358E-5549-A2B7-0BB032D0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ED8A0-7CB3-3249-9830-71772FD9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837A8-B2C0-4442-808C-427FACE0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2985E-395C-D64F-AB6A-9EFE36AC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A887E-9607-9E48-8B78-826B8680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2C7-5A68-B741-A132-2828A56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9CE-9884-F64F-B57F-601681BA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6A35-B857-9A48-BDC7-868DD516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7658-DF86-7B4F-B821-A703C095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9440-8D0F-E149-95DF-B96AF7F8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E057C-8F1E-BC49-B855-18ADD44F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4664-5267-3C4C-86A4-6A0CC3E9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CB043-FFB5-6F49-A789-B4E6C24F0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F68C-3FBD-3E43-A44E-85E9521DE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EA40B-AB9C-0F43-9D6D-B305C5BE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2FB55-8E5F-C647-AEE4-BAD63B49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B70A-4F30-484F-8ABB-7AE4F45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8472-4181-2142-BF97-00F7CA69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744F-E2DB-1F44-B24E-3CB66017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7760-6FE3-7F4C-BA6C-5DEA3B1C1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B739-A198-8B45-9A65-83CCDCAE3B2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364E-D62A-2A43-BEC0-78F264394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A1AA-20A9-2B4F-9FA5-07A849933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2C9C-64C0-374D-A8C5-E2C2D36A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A888-A6DB-D947-9239-B3CDE8CDB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6AA18-CBBA-7C4D-88EB-32C7E59CA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012F-93CE-3348-A778-E6479E4AC9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7D062E-0B35-4341-943A-0B4AC1B8C375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2F8FD-6001-8140-BB8D-EDD0084E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 Workflow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AFE169-B0A9-684C-AF7F-C71DD530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Raw </a:t>
            </a:r>
            <a:r>
              <a:rPr lang="en-US" dirty="0" err="1">
                <a:solidFill>
                  <a:schemeClr val="tx1"/>
                </a:solidFill>
              </a:rPr>
              <a:t>scRNA-seq</a:t>
            </a:r>
            <a:r>
              <a:rPr lang="en-US" dirty="0">
                <a:solidFill>
                  <a:schemeClr val="tx1"/>
                </a:solidFill>
              </a:rPr>
              <a:t> reads quantified by Salmon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Reference transcriptome [Homo_Sapiens.GRCh38.cdna.all.fa] from ensemble.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Default settings [--</a:t>
            </a:r>
            <a:r>
              <a:rPr lang="en-US" dirty="0" err="1">
                <a:solidFill>
                  <a:schemeClr val="tx1"/>
                </a:solidFill>
              </a:rPr>
              <a:t>validateMapping</a:t>
            </a:r>
            <a:r>
              <a:rPr lang="en-US" dirty="0">
                <a:solidFill>
                  <a:schemeClr val="tx1"/>
                </a:solidFill>
              </a:rPr>
              <a:t> not enabled].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Bash file to run through all FASTA files within set folder.</a:t>
            </a:r>
            <a:endParaRPr lang="en-SG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Quantified files are imported to DESeq2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with TXimport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 err="1">
                <a:solidFill>
                  <a:schemeClr val="tx1"/>
                </a:solidFill>
              </a:rPr>
              <a:t>TXimport</a:t>
            </a:r>
            <a:r>
              <a:rPr lang="en-US" dirty="0">
                <a:solidFill>
                  <a:schemeClr val="tx1"/>
                </a:solidFill>
              </a:rPr>
              <a:t> integrates transcript abundance into DESeq2.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Annotated GFF file [</a:t>
            </a:r>
            <a:r>
              <a:rPr lang="en-US" dirty="0" err="1">
                <a:solidFill>
                  <a:schemeClr val="tx1"/>
                </a:solidFill>
              </a:rPr>
              <a:t>ensembl</a:t>
            </a:r>
            <a:r>
              <a:rPr lang="en-US" dirty="0">
                <a:solidFill>
                  <a:schemeClr val="tx1"/>
                </a:solidFill>
              </a:rPr>
              <a:t> release 95] to connect transcripts to genes.</a:t>
            </a:r>
            <a:endParaRPr lang="en-SG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Differential Expression analysis with DESeq2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Differentiation design based on condition.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Raw .csv file that includes log2foldchange and adjusted P-values.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-&gt; Dispersion, MA plots, PCA plots, Volcano plots, histograms produced.</a:t>
            </a:r>
            <a:endParaRPr lang="en-SG" b="1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 Set Analysis (GSA) with Piano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Search for enriched gene sets (Hallmark</a:t>
            </a:r>
            <a:r>
              <a:rPr lang="en-US" baseline="30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and KEGG).</a:t>
            </a:r>
            <a:endParaRPr lang="en-SG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-&gt; </a:t>
            </a:r>
            <a:r>
              <a:rPr lang="en-US" b="1" dirty="0" err="1">
                <a:solidFill>
                  <a:schemeClr val="tx1"/>
                </a:solidFill>
              </a:rPr>
              <a:t>geneLevelStat</a:t>
            </a:r>
            <a:r>
              <a:rPr lang="en-US" b="1" dirty="0">
                <a:solidFill>
                  <a:schemeClr val="tx1"/>
                </a:solidFill>
              </a:rPr>
              <a:t> file (filtered, sorted, and annotated gene list), network plots, heatmaps, and boxplots produced.</a:t>
            </a:r>
            <a:endParaRPr lang="en-SG" b="1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Literature search for hits.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9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9290-74C3-9D4E-BDA8-0790162D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Workflow from </a:t>
            </a:r>
            <a:r>
              <a:rPr lang="en-US" sz="3200" dirty="0" err="1">
                <a:latin typeface="Helvetica" pitchFamily="2" charset="0"/>
              </a:rPr>
              <a:t>SciLifeLab</a:t>
            </a:r>
            <a:r>
              <a:rPr lang="en-US" sz="3200" dirty="0">
                <a:latin typeface="Helvetica" pitchFamily="2" charset="0"/>
              </a:rPr>
              <a:t> Single Cell Facility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86DC-9EA1-3F4C-883C-4E0C02AD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1700" dirty="0" err="1">
                <a:latin typeface="Helvetica" pitchFamily="2" charset="0"/>
              </a:rPr>
              <a:t>MULTo</a:t>
            </a:r>
            <a:r>
              <a:rPr lang="en-SG" sz="1700" dirty="0">
                <a:latin typeface="Helvetica" pitchFamily="2" charset="0"/>
              </a:rPr>
              <a:t> (</a:t>
            </a:r>
            <a:r>
              <a:rPr lang="en-SG" sz="1700" dirty="0" err="1">
                <a:latin typeface="Helvetica" pitchFamily="2" charset="0"/>
              </a:rPr>
              <a:t>Storvall</a:t>
            </a:r>
            <a:r>
              <a:rPr lang="en-SG" sz="1700" dirty="0">
                <a:latin typeface="Helvetica" pitchFamily="2" charset="0"/>
              </a:rPr>
              <a:t> et al 2013) for unique </a:t>
            </a:r>
            <a:r>
              <a:rPr lang="en-SG" sz="1700" dirty="0" err="1">
                <a:latin typeface="Helvetica" pitchFamily="2" charset="0"/>
              </a:rPr>
              <a:t>alignable</a:t>
            </a:r>
            <a:r>
              <a:rPr lang="en-SG" sz="1700" dirty="0">
                <a:latin typeface="Helvetica" pitchFamily="2" charset="0"/>
              </a:rPr>
              <a:t> positions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700" dirty="0" err="1">
                <a:latin typeface="Helvetica" pitchFamily="2" charset="0"/>
              </a:rPr>
              <a:t>Ramsköld</a:t>
            </a:r>
            <a:r>
              <a:rPr lang="en-SG" sz="1700" dirty="0">
                <a:latin typeface="Helvetica" pitchFamily="2" charset="0"/>
              </a:rPr>
              <a:t> et al (2009) for generating RPKM (expression values).</a:t>
            </a:r>
            <a:endParaRPr lang="en-US" sz="17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ECE-84CD-724A-98AF-2398933A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Salmon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580D-60B1-EB44-868E-9BA9FA21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403" cy="4351338"/>
          </a:xfrm>
        </p:spPr>
        <p:txBody>
          <a:bodyPr>
            <a:normAutofit/>
          </a:bodyPr>
          <a:lstStyle/>
          <a:p>
            <a:r>
              <a:rPr lang="en-US" sz="1700" dirty="0"/>
              <a:t>Alignment and quantification in single tool</a:t>
            </a:r>
          </a:p>
          <a:p>
            <a:r>
              <a:rPr lang="en-SG" dirty="0"/>
              <a:t>Supplementary Algorithm 1: Laissez-faire SCVB0 </a:t>
            </a:r>
          </a:p>
          <a:p>
            <a:r>
              <a:rPr lang="en-SG" dirty="0"/>
              <a:t>Supplementary Algorithm 2: Gibbs sampling algorithm 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E99BE-F94B-A647-9CFE-C14A64A4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080000" cy="504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A73C0-1310-EA40-87F7-161A0D5085E4}"/>
              </a:ext>
            </a:extLst>
          </p:cNvPr>
          <p:cNvSpPr txBox="1"/>
          <p:nvPr/>
        </p:nvSpPr>
        <p:spPr>
          <a:xfrm>
            <a:off x="6571620" y="6363255"/>
            <a:ext cx="3252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Sup. Fig. 1, </a:t>
            </a:r>
            <a:r>
              <a:rPr lang="en-US" sz="1400" dirty="0" err="1"/>
              <a:t>Patro</a:t>
            </a:r>
            <a:r>
              <a:rPr lang="en-US" sz="1400" dirty="0"/>
              <a:t> et al, 2017, Nat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104F4-B30F-DB4A-80AE-D674DF38D2C4}"/>
              </a:ext>
            </a:extLst>
          </p:cNvPr>
          <p:cNvSpPr/>
          <p:nvPr/>
        </p:nvSpPr>
        <p:spPr>
          <a:xfrm>
            <a:off x="0" y="606980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6400" indent="-406400"/>
            <a:r>
              <a:rPr lang="en-SG" sz="1400" dirty="0">
                <a:effectLst/>
              </a:rPr>
              <a:t>1.	</a:t>
            </a:r>
            <a:r>
              <a:rPr lang="en-SG" sz="1400" dirty="0" err="1">
                <a:effectLst/>
              </a:rPr>
              <a:t>Patro</a:t>
            </a:r>
            <a:r>
              <a:rPr lang="en-SG" sz="1400" dirty="0">
                <a:effectLst/>
              </a:rPr>
              <a:t>, R., Duggal, G., Love, M. I., Irizarry, R. A. &amp; Kingsford, C. Salmon provides fast and bias-aware quantification of transcript expression. </a:t>
            </a:r>
            <a:r>
              <a:rPr lang="en-SG" sz="1400" i="1" dirty="0">
                <a:effectLst/>
              </a:rPr>
              <a:t>Nat. Methods</a:t>
            </a:r>
            <a:r>
              <a:rPr lang="en-SG" sz="1400" dirty="0">
                <a:effectLst/>
              </a:rPr>
              <a:t> </a:t>
            </a:r>
            <a:r>
              <a:rPr lang="en-SG" sz="1400" b="1" dirty="0">
                <a:effectLst/>
              </a:rPr>
              <a:t>14</a:t>
            </a:r>
            <a:r>
              <a:rPr lang="en-SG" sz="1400" dirty="0">
                <a:effectLst/>
              </a:rPr>
              <a:t>, 417–419 (2017).</a:t>
            </a:r>
          </a:p>
        </p:txBody>
      </p:sp>
    </p:spTree>
    <p:extLst>
      <p:ext uri="{BB962C8B-B14F-4D97-AF65-F5344CB8AC3E}">
        <p14:creationId xmlns:p14="http://schemas.microsoft.com/office/powerpoint/2010/main" val="286358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289C-B595-F94F-9323-2C30FFBC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EB6C-0E2B-4D48-A0FA-74D2BC82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transcript lengths and abundance estimates to produce </a:t>
            </a:r>
            <a:r>
              <a:rPr lang="en-US" u="sng" dirty="0"/>
              <a:t>adjusted</a:t>
            </a:r>
            <a:r>
              <a:rPr lang="en-US" dirty="0"/>
              <a:t> estimate count matrices.</a:t>
            </a:r>
          </a:p>
          <a:p>
            <a:r>
              <a:rPr lang="en-US" dirty="0"/>
              <a:t>This is a </a:t>
            </a:r>
            <a:r>
              <a:rPr lang="en-US" i="1" dirty="0"/>
              <a:t>gene-level estimate</a:t>
            </a:r>
            <a:r>
              <a:rPr lang="en-US" dirty="0"/>
              <a:t> as opposed to </a:t>
            </a:r>
            <a:r>
              <a:rPr lang="en-US" i="1" dirty="0"/>
              <a:t>transcript-level estimate!</a:t>
            </a:r>
            <a:endParaRPr lang="en-US" dirty="0"/>
          </a:p>
          <a:p>
            <a:r>
              <a:rPr lang="en-US" dirty="0"/>
              <a:t>Count matrices imported in </a:t>
            </a:r>
            <a:r>
              <a:rPr lang="en-US" dirty="0" err="1"/>
              <a:t>DESeq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BEA79-A089-794B-B72A-86B79BD1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91" y="2555309"/>
            <a:ext cx="5676309" cy="40936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F6E95-5C3C-F94C-9BD9-F79DFADFB208}"/>
              </a:ext>
            </a:extLst>
          </p:cNvPr>
          <p:cNvSpPr/>
          <p:nvPr/>
        </p:nvSpPr>
        <p:spPr>
          <a:xfrm>
            <a:off x="87682" y="5942568"/>
            <a:ext cx="47849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SG" sz="1400" dirty="0">
                <a:effectLst/>
              </a:rPr>
              <a:t>1.	</a:t>
            </a:r>
            <a:r>
              <a:rPr lang="en-SG" sz="1400" dirty="0" err="1">
                <a:effectLst/>
              </a:rPr>
              <a:t>Soneson</a:t>
            </a:r>
            <a:r>
              <a:rPr lang="en-SG" sz="1400" dirty="0">
                <a:effectLst/>
              </a:rPr>
              <a:t>, C., Love, M. I. &amp; Robinson, M. D. Differential analyses for RNA-</a:t>
            </a:r>
            <a:r>
              <a:rPr lang="en-SG" sz="1400" dirty="0" err="1">
                <a:effectLst/>
              </a:rPr>
              <a:t>seq</a:t>
            </a:r>
            <a:r>
              <a:rPr lang="en-SG" sz="1400" dirty="0">
                <a:effectLst/>
              </a:rPr>
              <a:t>: transcript-level estimates improve gene-level inferences. </a:t>
            </a:r>
            <a:r>
              <a:rPr lang="en-SG" sz="1400" i="1" dirty="0">
                <a:effectLst/>
              </a:rPr>
              <a:t>F1000Research</a:t>
            </a:r>
            <a:r>
              <a:rPr lang="en-SG" sz="1400" dirty="0">
                <a:effectLst/>
              </a:rPr>
              <a:t> </a:t>
            </a:r>
            <a:r>
              <a:rPr lang="en-SG" sz="1400" b="1" dirty="0">
                <a:effectLst/>
              </a:rPr>
              <a:t>4</a:t>
            </a:r>
            <a:r>
              <a:rPr lang="en-SG" sz="1400" dirty="0">
                <a:effectLst/>
              </a:rPr>
              <a:t>, 1521 (2015).</a:t>
            </a:r>
          </a:p>
        </p:txBody>
      </p:sp>
    </p:spTree>
    <p:extLst>
      <p:ext uri="{BB962C8B-B14F-4D97-AF65-F5344CB8AC3E}">
        <p14:creationId xmlns:p14="http://schemas.microsoft.com/office/powerpoint/2010/main" val="4543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8DC6-3308-6946-AE81-08C7F8A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  <a:r>
              <a:rPr lang="en-US" baseline="30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A4F8-0F8D-734E-90D7-D3E2FAB9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negative binomial distribution instead of Poisson distribution (deemed too restrictive).</a:t>
            </a:r>
          </a:p>
          <a:p>
            <a:r>
              <a:rPr lang="en-US" dirty="0"/>
              <a:t>“</a:t>
            </a:r>
            <a:r>
              <a:rPr lang="en-SG" dirty="0"/>
              <a:t>uniquely determined by mean </a:t>
            </a:r>
            <a:r>
              <a:rPr lang="el-GR" dirty="0"/>
              <a:t>μ </a:t>
            </a:r>
            <a:r>
              <a:rPr lang="en-SG" dirty="0"/>
              <a:t>and variance s2”</a:t>
            </a:r>
          </a:p>
          <a:p>
            <a:r>
              <a:rPr lang="en-US" dirty="0"/>
              <a:t>Produces list of genes with log2foldchange (expressional change), and adjusted P-values (based on FDR).</a:t>
            </a:r>
          </a:p>
          <a:p>
            <a:r>
              <a:rPr lang="en-US" dirty="0"/>
              <a:t>Highly dependent on conditions stipulated in experiment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02FA-1FEE-934C-8FCA-D97BA2AB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4212747"/>
            <a:ext cx="5994400" cy="78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8DC657-DE2D-FB45-8A5F-22934A5199F6}"/>
              </a:ext>
            </a:extLst>
          </p:cNvPr>
          <p:cNvSpPr/>
          <p:nvPr/>
        </p:nvSpPr>
        <p:spPr>
          <a:xfrm>
            <a:off x="7757324" y="6396039"/>
            <a:ext cx="37239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500" dirty="0">
                <a:latin typeface="RbxqsmMyriadPro"/>
              </a:rPr>
              <a:t>(2) Robles </a:t>
            </a:r>
            <a:r>
              <a:rPr lang="en-SG" sz="1500" i="1" dirty="0">
                <a:latin typeface="VwlywtMyriadPro"/>
              </a:rPr>
              <a:t>et al. BMC Genomics </a:t>
            </a:r>
            <a:r>
              <a:rPr lang="en-SG" sz="1500" dirty="0">
                <a:latin typeface="RbxqsmMyriadPro"/>
              </a:rPr>
              <a:t>2012, </a:t>
            </a:r>
            <a:r>
              <a:rPr lang="en-SG" sz="1500" b="1" dirty="0">
                <a:latin typeface="TtpwdfMyriadPro"/>
              </a:rPr>
              <a:t>13</a:t>
            </a:r>
            <a:r>
              <a:rPr lang="en-SG" sz="1500" dirty="0">
                <a:latin typeface="RbxqsmMyriadPro"/>
              </a:rPr>
              <a:t>:484 </a:t>
            </a:r>
            <a:endParaRPr lang="en-SG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0CF9A-F742-1D42-947B-A1F476272BC1}"/>
              </a:ext>
            </a:extLst>
          </p:cNvPr>
          <p:cNvSpPr/>
          <p:nvPr/>
        </p:nvSpPr>
        <p:spPr>
          <a:xfrm>
            <a:off x="204592" y="5715298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6400" indent="-406400"/>
            <a:r>
              <a:rPr lang="en-SG" sz="1500" dirty="0">
                <a:effectLst/>
              </a:rPr>
              <a:t>1.	Love, M. I., Huber, W. &amp; Anders, S. Moderated estimation of fold change and dispersion for RNA-</a:t>
            </a:r>
            <a:r>
              <a:rPr lang="en-SG" sz="1500" dirty="0" err="1">
                <a:effectLst/>
              </a:rPr>
              <a:t>seq</a:t>
            </a:r>
            <a:r>
              <a:rPr lang="en-SG" sz="1500" dirty="0">
                <a:effectLst/>
              </a:rPr>
              <a:t> data with DESeq2. </a:t>
            </a:r>
            <a:r>
              <a:rPr lang="en-SG" sz="1500" i="1" dirty="0">
                <a:effectLst/>
              </a:rPr>
              <a:t>Genome Biol.</a:t>
            </a:r>
            <a:r>
              <a:rPr lang="en-SG" sz="1500" dirty="0">
                <a:effectLst/>
              </a:rPr>
              <a:t> </a:t>
            </a:r>
            <a:r>
              <a:rPr lang="en-SG" sz="1500" b="1" dirty="0">
                <a:effectLst/>
              </a:rPr>
              <a:t>15</a:t>
            </a:r>
            <a:r>
              <a:rPr lang="en-SG" sz="1500" dirty="0">
                <a:effectLst/>
              </a:rPr>
              <a:t>, 1–21 (2014).</a:t>
            </a:r>
          </a:p>
        </p:txBody>
      </p:sp>
    </p:spTree>
    <p:extLst>
      <p:ext uri="{BB962C8B-B14F-4D97-AF65-F5344CB8AC3E}">
        <p14:creationId xmlns:p14="http://schemas.microsoft.com/office/powerpoint/2010/main" val="232098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45F4-598B-ED48-A772-15FD436F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Analysis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EEB1-620D-8446-AE31-9E12F7A9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Extracts Gene set statistics from </a:t>
            </a:r>
            <a:r>
              <a:rPr lang="en-US" dirty="0" err="1"/>
              <a:t>DESeq</a:t>
            </a:r>
            <a:r>
              <a:rPr lang="en-US" dirty="0"/>
              <a:t> output</a:t>
            </a:r>
          </a:p>
          <a:p>
            <a:r>
              <a:rPr lang="en-US" dirty="0"/>
              <a:t>Conversion to obtain P-value for gene set:</a:t>
            </a:r>
          </a:p>
          <a:p>
            <a:pPr lvl="1"/>
            <a:r>
              <a:rPr lang="en-US" dirty="0"/>
              <a:t>“</a:t>
            </a:r>
            <a:r>
              <a:rPr lang="en-SG" dirty="0"/>
              <a:t>simply the fraction of random gene set statistics that are equal to or more extreme (in general larger) than the original gene set statistic.”</a:t>
            </a:r>
          </a:p>
          <a:p>
            <a:r>
              <a:rPr lang="en-SG" dirty="0"/>
              <a:t>Also includes directionality of each gene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58E05-FEA2-CB44-9241-A81CA69F5DC4}"/>
              </a:ext>
            </a:extLst>
          </p:cNvPr>
          <p:cNvSpPr/>
          <p:nvPr/>
        </p:nvSpPr>
        <p:spPr>
          <a:xfrm>
            <a:off x="116909" y="566913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6400" indent="-406400"/>
            <a:r>
              <a:rPr lang="en-SG" sz="1500" dirty="0">
                <a:effectLst/>
              </a:rPr>
              <a:t>1.	</a:t>
            </a:r>
            <a:r>
              <a:rPr lang="en-SG" sz="1500" dirty="0" err="1">
                <a:effectLst/>
              </a:rPr>
              <a:t>Väremo</a:t>
            </a:r>
            <a:r>
              <a:rPr lang="en-SG" sz="1500" dirty="0">
                <a:effectLst/>
              </a:rPr>
              <a:t>, L., Nielsen, J. &amp; </a:t>
            </a:r>
            <a:r>
              <a:rPr lang="en-SG" sz="1500" dirty="0" err="1">
                <a:effectLst/>
              </a:rPr>
              <a:t>Nookaew</a:t>
            </a:r>
            <a:r>
              <a:rPr lang="en-SG" sz="1500" dirty="0">
                <a:effectLst/>
              </a:rPr>
              <a:t>, I. Enriching the gene set analysis of genome-wide data by incorporating directionality of gene expression and combining statistical hypotheses and methods. </a:t>
            </a:r>
            <a:r>
              <a:rPr lang="en-SG" sz="1500" i="1" dirty="0">
                <a:effectLst/>
              </a:rPr>
              <a:t>Nucleic Acids Res.</a:t>
            </a:r>
            <a:r>
              <a:rPr lang="en-SG" sz="1500" dirty="0">
                <a:effectLst/>
              </a:rPr>
              <a:t> </a:t>
            </a:r>
            <a:r>
              <a:rPr lang="en-SG" sz="1500" b="1" dirty="0">
                <a:effectLst/>
              </a:rPr>
              <a:t>41</a:t>
            </a:r>
            <a:r>
              <a:rPr lang="en-SG" sz="1500" dirty="0">
                <a:effectLst/>
              </a:rPr>
              <a:t>, 4378–4391 (2013).</a:t>
            </a:r>
          </a:p>
        </p:txBody>
      </p:sp>
    </p:spTree>
    <p:extLst>
      <p:ext uri="{BB962C8B-B14F-4D97-AF65-F5344CB8AC3E}">
        <p14:creationId xmlns:p14="http://schemas.microsoft.com/office/powerpoint/2010/main" val="62439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382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RbxqsmMyriadPro</vt:lpstr>
      <vt:lpstr>TtpwdfMyriadPro</vt:lpstr>
      <vt:lpstr>VwlywtMyriadPro</vt:lpstr>
      <vt:lpstr>Arial</vt:lpstr>
      <vt:lpstr>Calibri</vt:lpstr>
      <vt:lpstr>Helvetica</vt:lpstr>
      <vt:lpstr>Office Theme</vt:lpstr>
      <vt:lpstr>Pipeline Comparison</vt:lpstr>
      <vt:lpstr>Current Workflow</vt:lpstr>
      <vt:lpstr>Workflow from SciLifeLab Single Cell Facility</vt:lpstr>
      <vt:lpstr>Salmon Specifics</vt:lpstr>
      <vt:lpstr>TXImport</vt:lpstr>
      <vt:lpstr>DESeq21</vt:lpstr>
      <vt:lpstr>Gene Set Analysis specifics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Comparison</dc:title>
  <dc:creator>Zhong Hao Daryl Boey</dc:creator>
  <cp:lastModifiedBy>Zhong Hao Daryl Boey</cp:lastModifiedBy>
  <cp:revision>22</cp:revision>
  <dcterms:created xsi:type="dcterms:W3CDTF">2019-02-13T08:36:10Z</dcterms:created>
  <dcterms:modified xsi:type="dcterms:W3CDTF">2019-02-18T16:00:34Z</dcterms:modified>
</cp:coreProperties>
</file>