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notesMasterIdLst>
    <p:notesMasterId r:id="rId14"/>
  </p:notesMasterIdLst>
  <p:sldIdLst>
    <p:sldId id="256" r:id="rId2"/>
    <p:sldId id="257" r:id="rId3"/>
    <p:sldId id="273" r:id="rId4"/>
    <p:sldId id="269" r:id="rId5"/>
    <p:sldId id="264" r:id="rId6"/>
    <p:sldId id="265" r:id="rId7"/>
    <p:sldId id="272" r:id="rId8"/>
    <p:sldId id="270" r:id="rId9"/>
    <p:sldId id="271" r:id="rId10"/>
    <p:sldId id="267" r:id="rId11"/>
    <p:sldId id="26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94"/>
  </p:normalViewPr>
  <p:slideViewPr>
    <p:cSldViewPr snapToGrid="0">
      <p:cViewPr varScale="1">
        <p:scale>
          <a:sx n="152" d="100"/>
          <a:sy n="152" d="100"/>
        </p:scale>
        <p:origin x="4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AD7B-87D2-3B41-8A8B-6777158ABCA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D67B-A2BE-8441-98D1-15A3A731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7D67B-A2BE-8441-98D1-15A3A731A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08C-B126-0144-8065-6E132F6EBBC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045-E739-FD4B-9905-AFFE278A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7725-CF6D-4D4B-8907-4A64A43F204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perience.arcgis.com/experience/131319e3bac346e8a3054e43ba6ee53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bofethe/signal-fou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1F0-D695-6661-48AC-A8722797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8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Predictive Analysis of Crash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Incidents in Hillsborough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FEE4-A462-E411-9721-B88D336E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555"/>
            <a:ext cx="9144000" cy="1096086"/>
          </a:xfrm>
        </p:spPr>
        <p:txBody>
          <a:bodyPr>
            <a:normAutofit/>
          </a:bodyPr>
          <a:lstStyle/>
          <a:p>
            <a:r>
              <a:rPr lang="en-US" sz="1800" dirty="0"/>
              <a:t>Bo Fethe</a:t>
            </a:r>
          </a:p>
          <a:p>
            <a:r>
              <a:rPr lang="en-US" sz="1800" dirty="0"/>
              <a:t>Group 123</a:t>
            </a:r>
          </a:p>
          <a:p>
            <a:r>
              <a:rPr lang="en-US" sz="1800" dirty="0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1571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More Details</a:t>
            </a:r>
          </a:p>
        </p:txBody>
      </p:sp>
      <p:pic>
        <p:nvPicPr>
          <p:cNvPr id="5" name="Content Placeholder 4" descr="A qr code with a blue hexag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D671726-5D13-2397-A4EE-1500DCF9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932" y="1603216"/>
            <a:ext cx="4351338" cy="4351338"/>
          </a:xfrm>
        </p:spPr>
      </p:pic>
      <p:pic>
        <p:nvPicPr>
          <p:cNvPr id="6" name="Content Placeholder 4">
            <a:hlinkClick r:id="rId4"/>
            <a:extLst>
              <a:ext uri="{FF2B5EF4-FFF2-40B4-BE49-F238E27FC236}">
                <a16:creationId xmlns:a16="http://schemas.microsoft.com/office/drawing/2014/main" id="{C239DB4B-D413-B49E-86C4-1E056827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30262" y="1603216"/>
            <a:ext cx="4351338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FC74-6534-D34B-25E3-CF7F6CA60037}"/>
              </a:ext>
            </a:extLst>
          </p:cNvPr>
          <p:cNvSpPr txBox="1"/>
          <p:nvPr/>
        </p:nvSpPr>
        <p:spPr>
          <a:xfrm>
            <a:off x="1368932" y="5986392"/>
            <a:ext cx="435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the data using an interactive map on ArcGIS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61FB9-7840-EC44-A570-C990AC228ADA}"/>
              </a:ext>
            </a:extLst>
          </p:cNvPr>
          <p:cNvSpPr txBox="1"/>
          <p:nvPr/>
        </p:nvSpPr>
        <p:spPr>
          <a:xfrm>
            <a:off x="6530261" y="5954554"/>
            <a:ext cx="43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the code and data </a:t>
            </a:r>
            <a:r>
              <a:rPr lang="en-US"/>
              <a:t>used on </a:t>
            </a:r>
            <a:r>
              <a:rPr lang="en-US" dirty="0"/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1026C-7517-0371-643C-F21AB9BD81DB}"/>
              </a:ext>
            </a:extLst>
          </p:cNvPr>
          <p:cNvSpPr txBox="1"/>
          <p:nvPr/>
        </p:nvSpPr>
        <p:spPr>
          <a:xfrm>
            <a:off x="1734004" y="946238"/>
            <a:ext cx="872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Scan or click below for more resources about this study</a:t>
            </a:r>
          </a:p>
        </p:txBody>
      </p:sp>
    </p:spTree>
    <p:extLst>
      <p:ext uri="{BB962C8B-B14F-4D97-AF65-F5344CB8AC3E}">
        <p14:creationId xmlns:p14="http://schemas.microsoft.com/office/powerpoint/2010/main" val="11426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Hillsborough</a:t>
            </a:r>
          </a:p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4" y="1224404"/>
            <a:ext cx="5933936" cy="5633596"/>
          </a:xfrm>
        </p:spPr>
        <p:txBody>
          <a:bodyPr/>
          <a:lstStyle/>
          <a:p>
            <a:r>
              <a:rPr lang="en-US" dirty="0"/>
              <a:t>Hillsborough County, Florida, USA</a:t>
            </a:r>
          </a:p>
          <a:p>
            <a:r>
              <a:rPr lang="en-US" dirty="0"/>
              <a:t>3 cities</a:t>
            </a:r>
          </a:p>
          <a:p>
            <a:pPr lvl="1"/>
            <a:r>
              <a:rPr lang="en-US" dirty="0"/>
              <a:t>Tampa</a:t>
            </a:r>
          </a:p>
          <a:p>
            <a:pPr lvl="1"/>
            <a:r>
              <a:rPr lang="en-US" dirty="0"/>
              <a:t>Plant City</a:t>
            </a:r>
          </a:p>
          <a:p>
            <a:pPr lvl="1"/>
            <a:r>
              <a:rPr lang="en-US" dirty="0"/>
              <a:t>Temple Terrace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July 2023: </a:t>
            </a:r>
            <a:r>
              <a:rPr lang="en-US" b="1" dirty="0"/>
              <a:t>1,535,564</a:t>
            </a:r>
            <a:r>
              <a:rPr lang="en-US" dirty="0"/>
              <a:t> (U.S. Census Bureau)</a:t>
            </a:r>
          </a:p>
          <a:p>
            <a:pPr lvl="1"/>
            <a:r>
              <a:rPr lang="en-US" dirty="0"/>
              <a:t>2050 Estimate: </a:t>
            </a:r>
            <a:r>
              <a:rPr lang="en-US" b="1" dirty="0"/>
              <a:t>2,017,294</a:t>
            </a:r>
            <a:r>
              <a:rPr lang="en-US" dirty="0"/>
              <a:t> (Plan Hillsborough)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73F07F76-D9A7-B00B-28BE-CA945CDF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36" y="10287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Locations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96555-1000-B460-C4E7-ADEAD7AD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59"/>
            <a:ext cx="10515600" cy="43437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58A9B6-C81A-8A0E-C29C-A6B3C109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0802"/>
              </p:ext>
            </p:extLst>
          </p:nvPr>
        </p:nvGraphicFramePr>
        <p:xfrm>
          <a:off x="346841" y="966950"/>
          <a:ext cx="11414235" cy="56795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68946">
                  <a:extLst>
                    <a:ext uri="{9D8B030D-6E8A-4147-A177-3AD203B41FA5}">
                      <a16:colId xmlns:a16="http://schemas.microsoft.com/office/drawing/2014/main" val="4136004774"/>
                    </a:ext>
                  </a:extLst>
                </a:gridCol>
                <a:gridCol w="7245289">
                  <a:extLst>
                    <a:ext uri="{9D8B030D-6E8A-4147-A177-3AD203B41FA5}">
                      <a16:colId xmlns:a16="http://schemas.microsoft.com/office/drawing/2014/main" val="3268744756"/>
                    </a:ext>
                  </a:extLst>
                </a:gridCol>
              </a:tblGrid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Description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395876082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INCAPACITATING_FLAG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Binary response whether the crash severity resulted in a serious injury/fatality or not derived from S4_CRASH_TYPE_SIMPLIFIED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7075854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PEAK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Peak traffic period derived from CRASH_DATE_AND_TIME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5280970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TOTAL_NUMBER_OF_VEHICLES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vehicles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41648608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TOTAL_NUMBER_OF_PERSONS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persons involved in the crash (drivers, passengers, and non-motorists)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78517986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RURAL_OR_URBAN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Check if the traffic crash occurred inside the corporate limits of the city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12074575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ROAD_SYSTEM_IDENTIFER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primary road system on which the traffic crash occurred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668686951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ROAD_SURFACE_CONDITION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surface condition of the street, road or highway at the time of the traffic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741903665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S4_CRASH_TYPE_SIMPLIFIED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Crash type simplified for practitioners who desire less detailed crash types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6401178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S4_DAY_OR_NIGHT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 identify if the crash happened in the daytime or nighttime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88293992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S4_IS_AGGRESSIVE_DRIVING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aggressive driving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43691572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S4_IS_ALCOHOL_RELATED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alcohol by the driver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3166754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S4_IS_CMV_INVOLVED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 commercial motor vehicle is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87791087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S4_IS_DISTRACTED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driving distraction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746061383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S4_IS_DRUG_RELATED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drug related due to refusal of drug test or positive drug test of driver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6981529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S4_IS_HIT_AND_RUN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hit and run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2124289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S4_IS_INTERSECTION_RELATED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intersection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4685406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S4_IS_LANE_DEPARTURE_RELATED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lane departure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42202837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S4_IS_SPEEDING_RELATED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speed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2611339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S4_TRAILER_COUNT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trailers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5513224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S4_MOTORCYCLE_COUNT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motorcycles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88465555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S4_MOPED_COUNT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mopeds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38705955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S4_BICYCLIST_COUNT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bicyclists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7161145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S4_AGING_DRIVER_COUNT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aging drivers in the crash who are 65 or older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8965778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S4_TEENAGER_DRIVER_COUNT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number of drivers involved in the crash whose age at time of crash is between 15 and 19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26507936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S4_UNRESTRAINED_COUNT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motor vehicle occupants not using restraint system(s) at time of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9724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4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Split data into training and testing subsets</a:t>
                </a:r>
              </a:p>
              <a:p>
                <a:r>
                  <a:rPr lang="en-US" dirty="0"/>
                  <a:t>Handle unbalanced data</a:t>
                </a:r>
              </a:p>
              <a:p>
                <a:pPr lvl="1"/>
                <a:r>
                  <a:rPr lang="en-US" dirty="0"/>
                  <a:t>1,083 Incapacitating (2.5%) and 42,877 Incapacitating (97.5%)</a:t>
                </a:r>
              </a:p>
              <a:p>
                <a:pPr lvl="1"/>
                <a:r>
                  <a:rPr lang="en-US" dirty="0"/>
                  <a:t>Randomly Over Sampling Examples (ROSE) balances data by synthetically sampling training data</a:t>
                </a:r>
              </a:p>
              <a:p>
                <a:endParaRPr lang="en-US" dirty="0"/>
              </a:p>
              <a:p>
                <a:r>
                  <a:rPr lang="en-US" dirty="0"/>
                  <a:t>3 models used and compared testing error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) and specificity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856" cy="4351338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 probabilistic classification model used for binary classification</a:t>
            </a:r>
          </a:p>
          <a:p>
            <a:pPr lvl="1"/>
            <a:r>
              <a:rPr lang="en-US" dirty="0"/>
              <a:t>Suitable for scenarios when you need to understand variable relationships and the probability of a particular outcome</a:t>
            </a:r>
          </a:p>
          <a:p>
            <a:pPr lvl="1"/>
            <a:r>
              <a:rPr lang="en-US" dirty="0"/>
              <a:t>Stepwise variable section via Akaike information criterion (AIC)</a:t>
            </a:r>
          </a:p>
          <a:p>
            <a:pPr lvl="1"/>
            <a:r>
              <a:rPr lang="en-US" dirty="0"/>
              <a:t>step(</a:t>
            </a:r>
            <a:r>
              <a:rPr lang="en-US" dirty="0" err="1"/>
              <a:t>glm</a:t>
            </a:r>
            <a:r>
              <a:rPr lang="en-US" dirty="0"/>
              <a:t>(INCAPACITATING_FLAG~., data = </a:t>
            </a:r>
            <a:r>
              <a:rPr lang="en-US" dirty="0" err="1"/>
              <a:t>crashtrain_balanced</a:t>
            </a:r>
            <a:r>
              <a:rPr lang="en-US" dirty="0"/>
              <a:t>), trace = F)</a:t>
            </a:r>
          </a:p>
          <a:p>
            <a:pPr lvl="1"/>
            <a:r>
              <a:rPr lang="en-US" dirty="0"/>
              <a:t>Selected 16 predictors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0D9D8-AF61-F021-6276-065800D0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57760"/>
              </p:ext>
            </p:extLst>
          </p:nvPr>
        </p:nvGraphicFramePr>
        <p:xfrm>
          <a:off x="1598430" y="4852099"/>
          <a:ext cx="8995139" cy="812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9507">
                  <a:extLst>
                    <a:ext uri="{9D8B030D-6E8A-4147-A177-3AD203B41FA5}">
                      <a16:colId xmlns:a16="http://schemas.microsoft.com/office/drawing/2014/main" val="3379094557"/>
                    </a:ext>
                  </a:extLst>
                </a:gridCol>
                <a:gridCol w="1993691">
                  <a:extLst>
                    <a:ext uri="{9D8B030D-6E8A-4147-A177-3AD203B41FA5}">
                      <a16:colId xmlns:a16="http://schemas.microsoft.com/office/drawing/2014/main" val="859686904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3486381280"/>
                    </a:ext>
                  </a:extLst>
                </a:gridCol>
                <a:gridCol w="2293495">
                  <a:extLst>
                    <a:ext uri="{9D8B030D-6E8A-4147-A177-3AD203B41FA5}">
                      <a16:colId xmlns:a16="http://schemas.microsoft.com/office/drawing/2014/main" val="23811819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TOAL</a:t>
                      </a:r>
                      <a:r>
                        <a:rPr lang="en-US" sz="1200" u="none" strike="noStrike" dirty="0">
                          <a:effectLst/>
                        </a:rPr>
                        <a:t>_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r>
                        <a:rPr lang="en-US" sz="1200" u="none" strike="noStrike" dirty="0">
                          <a:effectLst/>
                        </a:rPr>
                        <a:t>_OF_VEHICLES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S4_CRASH_TYPE_SIMPLIFIED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S4_IS_DRUG_RELATED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S4_MOTORCYCLE_COUNT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TOTAL_NUMBER_OF_PERSONS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S4_IS_AGGRESSIVE_DRIVING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S4_IS_HIT_AND_RUN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S4_MOPED_COUNT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6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RURAL_OR_URBAN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S4_IS_ALCOHOL_RELATED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S4_IS_INTERSECTION_RELATED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S4_AGING_DRIVER_COUNT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959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ROAD_SYSTEM_IDENTIFER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S4_IS_CMV_INVOLVED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S4_IS_LANE_DEPARTURE_RELATED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S4_UNRESTRAINED_COUNT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An ensemble </a:t>
            </a:r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(bagging) model that combines many decision trees</a:t>
            </a:r>
          </a:p>
          <a:p>
            <a:pPr lvl="2"/>
            <a:r>
              <a:rPr lang="en-US" dirty="0"/>
              <a:t>Suitable for handling large datasets with high dimensionality and complexity</a:t>
            </a:r>
          </a:p>
          <a:p>
            <a:pPr lvl="2"/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(INCAPACITATING_FLAG)~., </a:t>
            </a:r>
            <a:r>
              <a:rPr lang="en-US" dirty="0" err="1"/>
              <a:t>crashtrain_balanced</a:t>
            </a:r>
            <a:r>
              <a:rPr lang="en-US" dirty="0"/>
              <a:t>, proximity=T, importance=T)</a:t>
            </a:r>
          </a:p>
        </p:txBody>
      </p:sp>
    </p:spTree>
    <p:extLst>
      <p:ext uri="{BB962C8B-B14F-4D97-AF65-F5344CB8AC3E}">
        <p14:creationId xmlns:p14="http://schemas.microsoft.com/office/powerpoint/2010/main" val="153154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Generalized Boosting Regression</a:t>
            </a:r>
          </a:p>
          <a:p>
            <a:pPr lvl="2"/>
            <a:r>
              <a:rPr lang="en-US" dirty="0"/>
              <a:t>An ensemble gradient boosting model similar to random forest that iteratively builds decision trees and trains weak learners to improve model performance.</a:t>
            </a:r>
          </a:p>
          <a:p>
            <a:pPr lvl="2"/>
            <a:r>
              <a:rPr lang="en-US" dirty="0"/>
              <a:t>Use cross-validation to find the optimal # of iterations</a:t>
            </a:r>
          </a:p>
          <a:p>
            <a:pPr lvl="2"/>
            <a:r>
              <a:rPr lang="en-US" dirty="0"/>
              <a:t>Suitable when you can tolerate longer training times</a:t>
            </a:r>
          </a:p>
          <a:p>
            <a:pPr lvl="2"/>
            <a:r>
              <a:rPr lang="en-US" dirty="0" err="1"/>
              <a:t>gbm</a:t>
            </a:r>
            <a:r>
              <a:rPr lang="en-US" dirty="0"/>
              <a:t>(INCAPACITATING_FLAG~., data=</a:t>
            </a:r>
            <a:r>
              <a:rPr lang="en-US" dirty="0" err="1"/>
              <a:t>crashtrain_balanced</a:t>
            </a:r>
            <a:r>
              <a:rPr lang="en-US" dirty="0"/>
              <a:t>, distribution = '</a:t>
            </a:r>
            <a:r>
              <a:rPr lang="en-US" dirty="0" err="1"/>
              <a:t>bernoulli</a:t>
            </a:r>
            <a:r>
              <a:rPr lang="en-US" dirty="0"/>
              <a:t>', </a:t>
            </a:r>
            <a:r>
              <a:rPr lang="en-US" dirty="0" err="1"/>
              <a:t>n.trees</a:t>
            </a:r>
            <a:r>
              <a:rPr lang="en-US" dirty="0"/>
              <a:t> = 5000, shrinkage = 0.01, </a:t>
            </a:r>
            <a:r>
              <a:rPr lang="en-US" dirty="0" err="1"/>
              <a:t>interaction.depth</a:t>
            </a:r>
            <a:r>
              <a:rPr lang="en-US" dirty="0"/>
              <a:t> = 1, </a:t>
            </a:r>
            <a:r>
              <a:rPr lang="en-US" dirty="0" err="1"/>
              <a:t>cv.folds</a:t>
            </a:r>
            <a:r>
              <a:rPr lang="en-US" dirty="0"/>
              <a:t> = 10)</a:t>
            </a:r>
          </a:p>
        </p:txBody>
      </p:sp>
    </p:spTree>
    <p:extLst>
      <p:ext uri="{BB962C8B-B14F-4D97-AF65-F5344CB8AC3E}">
        <p14:creationId xmlns:p14="http://schemas.microsoft.com/office/powerpoint/2010/main" val="34693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908</Words>
  <Application>Microsoft Office PowerPoint</Application>
  <PresentationFormat>Widescreen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Calibri</vt:lpstr>
      <vt:lpstr>Cambria Math</vt:lpstr>
      <vt:lpstr>Helvetica</vt:lpstr>
      <vt:lpstr>Office Theme</vt:lpstr>
      <vt:lpstr>Predictive Analysis of Crash Incidents in Hillsborough County</vt:lpstr>
      <vt:lpstr>Introduction</vt:lpstr>
      <vt:lpstr>Study Area</vt:lpstr>
      <vt:lpstr>Crash Locations</vt:lpstr>
      <vt:lpstr>Attributes</vt:lpstr>
      <vt:lpstr>Methodology</vt:lpstr>
      <vt:lpstr>Models - 1/3</vt:lpstr>
      <vt:lpstr>Models - 2/3</vt:lpstr>
      <vt:lpstr>Models - 3/3</vt:lpstr>
      <vt:lpstr>Results</vt:lpstr>
      <vt:lpstr>Conclusion</vt:lpstr>
      <vt:lpstr>More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Crash Incidents in Hillsborough County</dc:title>
  <dc:creator>Fethe, Bo J</dc:creator>
  <cp:lastModifiedBy>Fethe, Bo</cp:lastModifiedBy>
  <cp:revision>7</cp:revision>
  <dcterms:created xsi:type="dcterms:W3CDTF">2024-03-27T02:09:19Z</dcterms:created>
  <dcterms:modified xsi:type="dcterms:W3CDTF">2024-03-27T21:30:25Z</dcterms:modified>
</cp:coreProperties>
</file>