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1" r:id="rId1"/>
  </p:sldMasterIdLst>
  <p:notesMasterIdLst>
    <p:notesMasterId r:id="rId13"/>
  </p:notesMasterIdLst>
  <p:sldIdLst>
    <p:sldId id="256" r:id="rId2"/>
    <p:sldId id="257" r:id="rId3"/>
    <p:sldId id="269" r:id="rId4"/>
    <p:sldId id="264" r:id="rId5"/>
    <p:sldId id="265" r:id="rId6"/>
    <p:sldId id="272" r:id="rId7"/>
    <p:sldId id="270" r:id="rId8"/>
    <p:sldId id="271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4"/>
    <p:restoredTop sz="94694"/>
  </p:normalViewPr>
  <p:slideViewPr>
    <p:cSldViewPr snapToGrid="0">
      <p:cViewPr>
        <p:scale>
          <a:sx n="105" d="100"/>
          <a:sy n="105" d="100"/>
        </p:scale>
        <p:origin x="17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0AD7B-87D2-3B41-8A8B-6777158ABCAD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7D67B-A2BE-8441-98D1-15A3A731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7D67B-A2BE-8441-98D1-15A3A731A8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808C-B126-0144-8065-6E132F6EBBC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045-E739-FD4B-9905-AFFE278A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8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7725-CF6D-4D4B-8907-4A64A43F204C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12094-08B7-0744-8212-9E1266D7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21F0-D695-6661-48AC-A8722797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78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Helvetica" pitchFamily="2" charset="0"/>
              </a:rPr>
              <a:t>Predictive Analysis of Crash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Incidents in Hillsborough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County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EFEE4-A462-E411-9721-B88D336E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7555"/>
            <a:ext cx="9144000" cy="1096086"/>
          </a:xfrm>
        </p:spPr>
        <p:txBody>
          <a:bodyPr>
            <a:normAutofit/>
          </a:bodyPr>
          <a:lstStyle/>
          <a:p>
            <a:r>
              <a:rPr lang="en-US" sz="1800" dirty="0"/>
              <a:t>Bo Fethe</a:t>
            </a:r>
          </a:p>
          <a:p>
            <a:r>
              <a:rPr lang="en-US" sz="1800" dirty="0"/>
              <a:t>Group 123</a:t>
            </a:r>
          </a:p>
          <a:p>
            <a:r>
              <a:rPr lang="en-US" sz="1800" dirty="0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315714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analysis</a:t>
            </a:r>
          </a:p>
          <a:p>
            <a:r>
              <a:rPr lang="en-US" dirty="0"/>
              <a:t>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5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analysis</a:t>
            </a:r>
          </a:p>
          <a:p>
            <a:r>
              <a:rPr lang="en-US" dirty="0"/>
              <a:t>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Hillsborough</a:t>
            </a:r>
          </a:p>
          <a:p>
            <a:r>
              <a:rPr lang="en-US" dirty="0"/>
              <a:t>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Crash Locations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96555-1000-B460-C4E7-ADEAD7AD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58A9B6-C81A-8A0E-C29C-A6B3C1090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250802"/>
              </p:ext>
            </p:extLst>
          </p:nvPr>
        </p:nvGraphicFramePr>
        <p:xfrm>
          <a:off x="346841" y="966950"/>
          <a:ext cx="11414235" cy="567958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68946">
                  <a:extLst>
                    <a:ext uri="{9D8B030D-6E8A-4147-A177-3AD203B41FA5}">
                      <a16:colId xmlns:a16="http://schemas.microsoft.com/office/drawing/2014/main" val="4136004774"/>
                    </a:ext>
                  </a:extLst>
                </a:gridCol>
                <a:gridCol w="7245289">
                  <a:extLst>
                    <a:ext uri="{9D8B030D-6E8A-4147-A177-3AD203B41FA5}">
                      <a16:colId xmlns:a16="http://schemas.microsoft.com/office/drawing/2014/main" val="3268744756"/>
                    </a:ext>
                  </a:extLst>
                </a:gridCol>
              </a:tblGrid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Description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395876082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INCAPACITATING_FLAG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Binary response whether the crash severity resulted in a serious injury/fatality or not derived from S4_CRASH_TYPE_SIMPLIFIED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70758541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PEAK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Peak traffic period derived from CRASH_DATE_AND_TIME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5280970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TOTAL_NUMBER_OF_VEHICLES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Count of all vehicles involved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241648608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TOTAL_NUMBER_OF_PERSONS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Count of all persons involved in the crash (drivers, passengers, and non-motorists)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785179866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RURAL_OR_URBAN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Check if the traffic crash occurred inside the corporate limits of the city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12074575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ROAD_SYSTEM_IDENTIFER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This classification is used to identify the primary road system on which the traffic crash occurred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668686951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ROAD_SURFACE_CONDITION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This classification is used to identify the surface condition of the street, road or highway at the time of the traffic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741903665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S4_CRASH_TYPE_SIMPLIFIED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Crash type simplified for practitioners who desire less detailed crash types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6401178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S4_DAY_OR_NIGHT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 identify if the crash happened in the daytime or nighttime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88293992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S4_IS_AGGRESSIVE_DRIVING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aggressive driving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643691572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S4_IS_ALCOHOL_RELATED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alcohol by the driver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13166754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S4_IS_CMV_INVOLVED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a commercial motor vehicle is involved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87791087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S4_IS_DISTRACTED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driving distraction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746061383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S4_IS_DRUG_RELATED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drug related due to refusal of drug test or positive drug test of driver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6981529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S4_IS_HIT_AND_RUN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hit and run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42124289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S4_IS_INTERSECTION_RELATED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intersection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424685406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S4_IS_LANE_DEPARTURE_RELATED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the presence of lane departure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42202837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S4_IS_SPEEDING_RELATED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To identify if the crash is speed related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226113398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S4_TRAILER_COUNT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Number of trailers in the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425513224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S4_MOTORCYCLE_COUNT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motorcycles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884655558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S4_MOPED_COUNT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mopeds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38705955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S4_BICYCLIST_COUNT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bicyclists in the crash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2471611451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S4_AGING_DRIVER_COUNT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aging drivers in the crash who are 65 or older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689657786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>
                          <a:effectLst/>
                        </a:rPr>
                        <a:t>S4_TEENAGER_DRIVER_COUNT</a:t>
                      </a:r>
                      <a:endParaRPr lang="en-US" sz="1400" b="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The number of drivers involved in the crash whose age at time of crash is between 15 and 19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3265079369"/>
                  </a:ext>
                </a:extLst>
              </a:tr>
              <a:tr h="2527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effectLst/>
                        </a:rPr>
                        <a:t>S4_UNRESTRAINED_COUNT</a:t>
                      </a:r>
                      <a:endParaRPr lang="en-US" sz="1400" b="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Number of motor vehicle occupants not using restraint system(s) at time of crash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5187" marR="45187" marT="0" marB="0"/>
                </a:tc>
                <a:extLst>
                  <a:ext uri="{0D108BD9-81ED-4DB2-BD59-A6C34878D82A}">
                    <a16:rowId xmlns:a16="http://schemas.microsoft.com/office/drawing/2014/main" val="19724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4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6D0E-3160-7B0C-A696-D9E4E3419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Split data into training and testing subsets</a:t>
                </a:r>
              </a:p>
              <a:p>
                <a:r>
                  <a:rPr lang="en-US" dirty="0"/>
                  <a:t>Handle unbalanced data</a:t>
                </a:r>
              </a:p>
              <a:p>
                <a:pPr lvl="1"/>
                <a:r>
                  <a:rPr lang="en-US" dirty="0"/>
                  <a:t>1,083 Incapacitating (2.5%) and 42,877 Incapacitating (97.5%)</a:t>
                </a:r>
              </a:p>
              <a:p>
                <a:pPr lvl="1"/>
                <a:r>
                  <a:rPr lang="en-US" dirty="0"/>
                  <a:t>Randomly Over Sampling Examples (ROSE) balances data by synthetically sampling training data</a:t>
                </a:r>
              </a:p>
              <a:p>
                <a:endParaRPr lang="en-US" dirty="0"/>
              </a:p>
              <a:p>
                <a:r>
                  <a:rPr lang="en-US" dirty="0"/>
                  <a:t>3 models used and compared testing error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) and specificity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dirty="0" smtClean="0">
                            <a:solidFill>
                              <a:srgbClr val="242424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F6D0E-3160-7B0C-A696-D9E4E3419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7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856" cy="4351338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 probabilistic classification model used for binary classification</a:t>
            </a:r>
          </a:p>
          <a:p>
            <a:pPr lvl="1"/>
            <a:r>
              <a:rPr lang="en-US" dirty="0"/>
              <a:t>Suitable for scenarios when you need to understand variable relationships and the probability of a particular outcome</a:t>
            </a:r>
          </a:p>
          <a:p>
            <a:pPr lvl="1"/>
            <a:r>
              <a:rPr lang="en-US" dirty="0"/>
              <a:t>Stepwise variable section via Akaike information criterion (AIC)</a:t>
            </a:r>
          </a:p>
          <a:p>
            <a:pPr lvl="1"/>
            <a:r>
              <a:rPr lang="en-US" dirty="0"/>
              <a:t>step(</a:t>
            </a:r>
            <a:r>
              <a:rPr lang="en-US" dirty="0" err="1"/>
              <a:t>glm</a:t>
            </a:r>
            <a:r>
              <a:rPr lang="en-US" dirty="0"/>
              <a:t>(INCAPACITATING_FLAG~., data = </a:t>
            </a:r>
            <a:r>
              <a:rPr lang="en-US" dirty="0" err="1"/>
              <a:t>crashtrain_balanced</a:t>
            </a:r>
            <a:r>
              <a:rPr lang="en-US" dirty="0"/>
              <a:t>), trace = F)</a:t>
            </a:r>
          </a:p>
          <a:p>
            <a:pPr lvl="1"/>
            <a:r>
              <a:rPr lang="en-US" dirty="0"/>
              <a:t>Selected 16 predictors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10D9D8-AF61-F021-6276-065800D0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57760"/>
              </p:ext>
            </p:extLst>
          </p:nvPr>
        </p:nvGraphicFramePr>
        <p:xfrm>
          <a:off x="1598430" y="4852099"/>
          <a:ext cx="8995139" cy="812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39507">
                  <a:extLst>
                    <a:ext uri="{9D8B030D-6E8A-4147-A177-3AD203B41FA5}">
                      <a16:colId xmlns:a16="http://schemas.microsoft.com/office/drawing/2014/main" val="3379094557"/>
                    </a:ext>
                  </a:extLst>
                </a:gridCol>
                <a:gridCol w="1993691">
                  <a:extLst>
                    <a:ext uri="{9D8B030D-6E8A-4147-A177-3AD203B41FA5}">
                      <a16:colId xmlns:a16="http://schemas.microsoft.com/office/drawing/2014/main" val="859686904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3486381280"/>
                    </a:ext>
                  </a:extLst>
                </a:gridCol>
                <a:gridCol w="2293495">
                  <a:extLst>
                    <a:ext uri="{9D8B030D-6E8A-4147-A177-3AD203B41FA5}">
                      <a16:colId xmlns:a16="http://schemas.microsoft.com/office/drawing/2014/main" val="23811819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TOAL</a:t>
                      </a:r>
                      <a:r>
                        <a:rPr lang="en-US" sz="1200" u="none" strike="noStrike" dirty="0">
                          <a:effectLst/>
                        </a:rPr>
                        <a:t>_</a:t>
                      </a:r>
                      <a:r>
                        <a:rPr lang="en-US" sz="1200" b="0" kern="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r>
                        <a:rPr lang="en-US" sz="1200" u="none" strike="noStrike" dirty="0">
                          <a:effectLst/>
                        </a:rPr>
                        <a:t>_OF_VEHICLES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S4_CRASH_TYPE_SIMPLIFIED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S4_IS_DRUG_RELATED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S4_MOTORCYCLE_COUNT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53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TOTAL_NUMBER_OF_PERSONS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S4_IS_AGGRESSIVE_DRIVING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S4_IS_HIT_AND_RUN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S4_MOPED_COUNT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67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RURAL_OR_URBAN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S4_IS_ALCOHOL_RELATED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S4_IS_INTERSECTION_RELATED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S4_AGING_DRIVER_COUNT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5959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ROAD_SYSTEM_IDENTIFER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S4_IS_CMV_INVOLVED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S4_IS_LANE_DEPARTURE_RELATED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S4_UNRESTRAINED_COUNT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0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1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An ensemble </a:t>
            </a:r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(bagging) model that combines many decision trees</a:t>
            </a:r>
          </a:p>
          <a:p>
            <a:pPr lvl="2"/>
            <a:r>
              <a:rPr lang="en-US" dirty="0"/>
              <a:t>Suitable for handling large datasets with high dimensionality and complexity</a:t>
            </a:r>
          </a:p>
          <a:p>
            <a:pPr lvl="2"/>
            <a:r>
              <a:rPr lang="en-US" dirty="0" err="1"/>
              <a:t>randomForest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(INCAPACITATING_FLAG)~., </a:t>
            </a:r>
            <a:r>
              <a:rPr lang="en-US" dirty="0" err="1"/>
              <a:t>crashtrain_balanced</a:t>
            </a:r>
            <a:r>
              <a:rPr lang="en-US" dirty="0"/>
              <a:t>, proximity=T, importance=T)</a:t>
            </a:r>
          </a:p>
        </p:txBody>
      </p:sp>
    </p:spTree>
    <p:extLst>
      <p:ext uri="{BB962C8B-B14F-4D97-AF65-F5344CB8AC3E}">
        <p14:creationId xmlns:p14="http://schemas.microsoft.com/office/powerpoint/2010/main" val="15315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Models - 3/3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Generalized Boosting Regression</a:t>
            </a:r>
          </a:p>
          <a:p>
            <a:pPr lvl="2"/>
            <a:r>
              <a:rPr lang="en-US" dirty="0"/>
              <a:t>An ensemble gradient boosting model similar to random forest that iteratively builds decision trees and trains weak learners to improve model performance.</a:t>
            </a:r>
          </a:p>
          <a:p>
            <a:pPr lvl="2"/>
            <a:r>
              <a:rPr lang="en-US" dirty="0"/>
              <a:t>Use cross-validation to find the optimal # of iterations</a:t>
            </a:r>
          </a:p>
          <a:p>
            <a:pPr lvl="2"/>
            <a:r>
              <a:rPr lang="en-US" dirty="0"/>
              <a:t>Suitable when you can tolerate longer training times</a:t>
            </a:r>
          </a:p>
          <a:p>
            <a:pPr lvl="2"/>
            <a:r>
              <a:rPr lang="en-US" dirty="0" err="1"/>
              <a:t>gbm</a:t>
            </a:r>
            <a:r>
              <a:rPr lang="en-US" dirty="0"/>
              <a:t>(INCAPACITATING_FLAG~., data=</a:t>
            </a:r>
            <a:r>
              <a:rPr lang="en-US" dirty="0" err="1"/>
              <a:t>crashtrain_balanced</a:t>
            </a:r>
            <a:r>
              <a:rPr lang="en-US" dirty="0"/>
              <a:t>, distribution = '</a:t>
            </a:r>
            <a:r>
              <a:rPr lang="en-US" dirty="0" err="1"/>
              <a:t>bernoulli</a:t>
            </a:r>
            <a:r>
              <a:rPr lang="en-US" dirty="0"/>
              <a:t>', </a:t>
            </a:r>
            <a:r>
              <a:rPr lang="en-US" dirty="0" err="1"/>
              <a:t>n.trees</a:t>
            </a:r>
            <a:r>
              <a:rPr lang="en-US" dirty="0"/>
              <a:t> = 5000, shrinkage = 0.01, </a:t>
            </a:r>
            <a:r>
              <a:rPr lang="en-US" dirty="0" err="1"/>
              <a:t>interaction.depth</a:t>
            </a:r>
            <a:r>
              <a:rPr lang="en-US" dirty="0"/>
              <a:t> = 1, </a:t>
            </a:r>
            <a:r>
              <a:rPr lang="en-US" dirty="0" err="1"/>
              <a:t>cv.folds</a:t>
            </a:r>
            <a:r>
              <a:rPr lang="en-US" dirty="0"/>
              <a:t> = 10)</a:t>
            </a:r>
          </a:p>
        </p:txBody>
      </p:sp>
    </p:spTree>
    <p:extLst>
      <p:ext uri="{BB962C8B-B14F-4D97-AF65-F5344CB8AC3E}">
        <p14:creationId xmlns:p14="http://schemas.microsoft.com/office/powerpoint/2010/main" val="346933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7B9-445C-4013-ED38-AA83EF9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6D0E-3160-7B0C-A696-D9E4E34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Unbalanced data</a:t>
            </a:r>
          </a:p>
          <a:p>
            <a:pPr lvl="1"/>
            <a:r>
              <a:rPr lang="en-US" dirty="0"/>
              <a:t>1,083 Incapacitating (2.5%) and 42,877 Incapacitating (97.5%)</a:t>
            </a:r>
          </a:p>
          <a:p>
            <a:pPr lvl="1"/>
            <a:r>
              <a:rPr lang="en-US" dirty="0"/>
              <a:t>Randomly Over Sampling Examples (ROSE) balances data by synthetically sampling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876</Words>
  <Application>Microsoft Macintosh PowerPoint</Application>
  <PresentationFormat>Widescreen</PresentationFormat>
  <Paragraphs>113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Calibri</vt:lpstr>
      <vt:lpstr>Cambria Math</vt:lpstr>
      <vt:lpstr>Helvetica</vt:lpstr>
      <vt:lpstr>Office Theme</vt:lpstr>
      <vt:lpstr>Predictive Analysis of Crash Incidents in Hillsborough County</vt:lpstr>
      <vt:lpstr>Introduction</vt:lpstr>
      <vt:lpstr>Crash Locations</vt:lpstr>
      <vt:lpstr>Attributes</vt:lpstr>
      <vt:lpstr>Methodology</vt:lpstr>
      <vt:lpstr>Models - 1/3</vt:lpstr>
      <vt:lpstr>Models - 2/3</vt:lpstr>
      <vt:lpstr>Models - 3/3</vt:lpstr>
      <vt:lpstr>Challenges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Crash Incidents in Hillsborough County</dc:title>
  <dc:creator>Fethe, Bo J</dc:creator>
  <cp:lastModifiedBy>Fethe, Bo J</cp:lastModifiedBy>
  <cp:revision>2</cp:revision>
  <dcterms:created xsi:type="dcterms:W3CDTF">2024-03-27T02:09:19Z</dcterms:created>
  <dcterms:modified xsi:type="dcterms:W3CDTF">2024-03-27T05:15:21Z</dcterms:modified>
</cp:coreProperties>
</file>