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8"/>
  </p:notesMasterIdLst>
  <p:handoutMasterIdLst>
    <p:handoutMasterId r:id="rId9"/>
  </p:handoutMasterIdLst>
  <p:sldIdLst>
    <p:sldId id="256" r:id="rId3"/>
    <p:sldId id="269" r:id="rId4"/>
    <p:sldId id="274" r:id="rId5"/>
    <p:sldId id="276" r:id="rId6"/>
    <p:sldId id="277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10/4/2014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10/4/2014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990295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10/4/2014</a:t>
            </a:fld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10/4/2014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10/4/2014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10/4/2014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10/4/2014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10/4/2014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Bofin Babu</a:t>
            </a:r>
          </a:p>
          <a:p>
            <a:pPr algn="ctr"/>
            <a:r>
              <a:rPr lang="en-US" dirty="0" smtClean="0"/>
              <a:t>2013H313085H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A framework for automatic semantic video annotation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2400" dirty="0">
                <a:solidFill>
                  <a:schemeClr val="tx2"/>
                </a:solidFill>
              </a:rPr>
              <a:t>Utilizing similarity and commonsense knowledge </a:t>
            </a:r>
            <a:r>
              <a:rPr lang="en-US" sz="2400" dirty="0" smtClean="0">
                <a:solidFill>
                  <a:schemeClr val="tx2"/>
                </a:solidFill>
              </a:rPr>
              <a:t>bases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/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000" dirty="0">
                <a:effectLst/>
              </a:rPr>
              <a:t>Multimedia Tools and Application </a:t>
            </a:r>
            <a:r>
              <a:rPr lang="en-US" sz="2000" dirty="0" smtClean="0">
                <a:effectLst/>
              </a:rPr>
              <a:t>– Springer July 2014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/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000" b="1" dirty="0">
                <a:solidFill>
                  <a:schemeClr val="tx2"/>
                </a:solidFill>
              </a:rPr>
              <a:t>Amjad </a:t>
            </a:r>
            <a:r>
              <a:rPr lang="en-US" sz="2000" b="1" dirty="0" smtClean="0">
                <a:solidFill>
                  <a:schemeClr val="tx2"/>
                </a:solidFill>
              </a:rPr>
              <a:t>Altadmri </a:t>
            </a:r>
            <a:r>
              <a:rPr lang="en-US" sz="2000" dirty="0" smtClean="0">
                <a:solidFill>
                  <a:schemeClr val="tx2"/>
                </a:solidFill>
              </a:rPr>
              <a:t>(Post-Doc Fellow, University </a:t>
            </a:r>
            <a:r>
              <a:rPr lang="en-US" sz="2000" dirty="0">
                <a:solidFill>
                  <a:schemeClr val="tx2"/>
                </a:solidFill>
              </a:rPr>
              <a:t>of Kent, UK) &amp; </a:t>
            </a:r>
            <a:r>
              <a:rPr lang="en-US" sz="2000" dirty="0" smtClean="0">
                <a:solidFill>
                  <a:schemeClr val="tx2"/>
                </a:solidFill>
              </a:rPr>
              <a:t/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b="1" dirty="0" smtClean="0">
                <a:solidFill>
                  <a:schemeClr val="tx2"/>
                </a:solidFill>
              </a:rPr>
              <a:t>Amr Ahmed </a:t>
            </a:r>
            <a:r>
              <a:rPr lang="en-US" sz="2000" dirty="0" smtClean="0">
                <a:solidFill>
                  <a:schemeClr val="tx2"/>
                </a:solidFill>
              </a:rPr>
              <a:t>(</a:t>
            </a:r>
            <a:r>
              <a:rPr lang="en-US" sz="2000" dirty="0">
                <a:solidFill>
                  <a:schemeClr val="tx2"/>
                </a:solidFill>
                <a:effectLst/>
              </a:rPr>
              <a:t>Senior Research </a:t>
            </a:r>
            <a:r>
              <a:rPr lang="en-US" sz="2000" dirty="0" smtClean="0">
                <a:solidFill>
                  <a:schemeClr val="tx2"/>
                </a:solidFill>
                <a:effectLst/>
              </a:rPr>
              <a:t>Scientist, </a:t>
            </a:r>
            <a:r>
              <a:rPr lang="en-US" sz="2000" dirty="0" smtClean="0">
                <a:solidFill>
                  <a:schemeClr val="tx2"/>
                </a:solidFill>
              </a:rPr>
              <a:t>Google Research)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876" y="2819400"/>
            <a:ext cx="9600736" cy="3124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Video annotation should be inspired by the human cognitive way of perceiving </a:t>
            </a:r>
            <a:r>
              <a:rPr lang="en-US" dirty="0" smtClean="0"/>
              <a:t>things</a:t>
            </a:r>
          </a:p>
          <a:p>
            <a:r>
              <a:rPr lang="en-US" dirty="0" smtClean="0"/>
              <a:t>But usually theirs is a ‘sematic gap’ between the low-level visual contents and the corresponding human perception.</a:t>
            </a:r>
            <a:endParaRPr lang="en-US" dirty="0"/>
          </a:p>
          <a:p>
            <a:r>
              <a:rPr lang="en-US" dirty="0" smtClean="0"/>
              <a:t>In the case of unconstrained videos (videos with no textual information associated with it), tackling this sematic gap is a hug problem.</a:t>
            </a:r>
          </a:p>
          <a:p>
            <a:r>
              <a:rPr lang="en-US" dirty="0" smtClean="0"/>
              <a:t>This paper solves </a:t>
            </a:r>
            <a:r>
              <a:rPr lang="en-US" dirty="0"/>
              <a:t>this problem </a:t>
            </a:r>
            <a:r>
              <a:rPr lang="en-US" dirty="0" smtClean="0"/>
              <a:t>using a framework that utilizes </a:t>
            </a:r>
            <a:r>
              <a:rPr lang="en-US" dirty="0"/>
              <a:t>two non-domain-specific layers: </a:t>
            </a:r>
            <a:endParaRPr lang="en-US" dirty="0" smtClean="0"/>
          </a:p>
          <a:p>
            <a:pPr lvl="1"/>
            <a:r>
              <a:rPr lang="en-US" dirty="0" smtClean="0"/>
              <a:t>low-level </a:t>
            </a:r>
            <a:r>
              <a:rPr lang="en-US" dirty="0"/>
              <a:t>visual </a:t>
            </a:r>
            <a:r>
              <a:rPr lang="en-US" dirty="0" smtClean="0"/>
              <a:t>similarity matching</a:t>
            </a:r>
          </a:p>
          <a:p>
            <a:pPr lvl="1"/>
            <a:r>
              <a:rPr lang="en-US" dirty="0" smtClean="0"/>
              <a:t>annotation </a:t>
            </a:r>
            <a:r>
              <a:rPr lang="en-US" dirty="0"/>
              <a:t>analysis that employs commonsense </a:t>
            </a:r>
            <a:r>
              <a:rPr lang="en-US" dirty="0" err="1" smtClean="0"/>
              <a:t>knowledgebases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22876" y="1828800"/>
            <a:ext cx="914353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This paper essentially talks about implementing automatic annotations </a:t>
            </a:r>
            <a:r>
              <a:rPr lang="en-US" dirty="0" smtClean="0"/>
              <a:t>in </a:t>
            </a:r>
            <a:r>
              <a:rPr lang="en-US" dirty="0" smtClean="0"/>
              <a:t>videos using </a:t>
            </a:r>
            <a:r>
              <a:rPr lang="en-US" dirty="0" smtClean="0"/>
              <a:t>commonsense knowledge, which is an area of research in artificial intelligence.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4812" y="1828800"/>
            <a:ext cx="8991602" cy="48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Unconstrained videos : The problem of automatic annotation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876" y="2819400"/>
            <a:ext cx="9600736" cy="3124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Rapidly </a:t>
            </a:r>
            <a:r>
              <a:rPr lang="en-US" dirty="0"/>
              <a:t>increasing quantity of publicly available video data stimulates </a:t>
            </a:r>
            <a:r>
              <a:rPr lang="en-US" dirty="0" smtClean="0"/>
              <a:t>research into </a:t>
            </a:r>
            <a:r>
              <a:rPr lang="en-US" dirty="0"/>
              <a:t>automatic tools for rating, indexing, searching and retrieval </a:t>
            </a:r>
            <a:r>
              <a:rPr lang="en-US" dirty="0" smtClean="0"/>
              <a:t>purposes.</a:t>
            </a:r>
          </a:p>
          <a:p>
            <a:r>
              <a:rPr lang="en-US" dirty="0"/>
              <a:t>Current automatic approach is to link a bag-of-words of low-level visual features to each of the identified concepts.</a:t>
            </a:r>
          </a:p>
          <a:p>
            <a:r>
              <a:rPr lang="en-US" dirty="0" smtClean="0"/>
              <a:t>Human </a:t>
            </a:r>
            <a:r>
              <a:rPr lang="en-US" dirty="0"/>
              <a:t>beings </a:t>
            </a:r>
            <a:r>
              <a:rPr lang="en-US" dirty="0" smtClean="0"/>
              <a:t>on the other hand utilize </a:t>
            </a:r>
            <a:r>
              <a:rPr lang="en-US" dirty="0"/>
              <a:t>a rich descriptive </a:t>
            </a:r>
            <a:r>
              <a:rPr lang="en-US" dirty="0" smtClean="0"/>
              <a:t>collection including details </a:t>
            </a:r>
            <a:r>
              <a:rPr lang="en-US" dirty="0"/>
              <a:t>of objects, scenes and activities, and the relationships between these </a:t>
            </a:r>
            <a:r>
              <a:rPr lang="en-US" dirty="0" smtClean="0"/>
              <a:t>various elements to recognize videos</a:t>
            </a:r>
          </a:p>
          <a:p>
            <a:r>
              <a:rPr lang="en-US" dirty="0" smtClean="0"/>
              <a:t>Clearly there’s a gap </a:t>
            </a:r>
            <a:r>
              <a:rPr lang="en-US" dirty="0"/>
              <a:t>between human perception and the low-level visual </a:t>
            </a:r>
            <a:r>
              <a:rPr lang="en-US" dirty="0" smtClean="0"/>
              <a:t>features. This is referred </a:t>
            </a:r>
            <a:r>
              <a:rPr lang="en-US" dirty="0"/>
              <a:t>to as the ‘semantic gap’ 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74812" y="1828800"/>
            <a:ext cx="899160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/>
              <a:t>Commonsense Knowledgebase</a:t>
            </a:r>
            <a:r>
              <a:rPr lang="en-US" sz="1400" dirty="0" smtClean="0"/>
              <a:t>: </a:t>
            </a:r>
            <a:r>
              <a:rPr lang="en-US" sz="1400" dirty="0"/>
              <a:t>In artificial intelligence research, commonsense</a:t>
            </a:r>
            <a:r>
              <a:rPr lang="en-US" sz="1400" b="1" dirty="0"/>
              <a:t> </a:t>
            </a:r>
            <a:r>
              <a:rPr lang="en-US" sz="1400" dirty="0"/>
              <a:t>knowledge is the collection of facts and information that an ordinary person is expected to </a:t>
            </a:r>
            <a:r>
              <a:rPr lang="en-US" sz="1400" dirty="0" smtClean="0"/>
              <a:t>know.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052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problem is not yet solved?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876" y="1828800"/>
            <a:ext cx="9600736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Ordinary methods are not inspired by human perception.</a:t>
            </a:r>
          </a:p>
          <a:p>
            <a:r>
              <a:rPr lang="en-US" dirty="0" smtClean="0"/>
              <a:t>Unconstrained videos are more difficult to handle.</a:t>
            </a:r>
          </a:p>
          <a:p>
            <a:r>
              <a:rPr lang="en-US" dirty="0" smtClean="0"/>
              <a:t>The challenge is, to solve this problem, we need to properly combine</a:t>
            </a:r>
            <a:r>
              <a:rPr lang="en-US" dirty="0"/>
              <a:t>:  </a:t>
            </a:r>
            <a:endParaRPr lang="en-US" dirty="0" smtClean="0"/>
          </a:p>
          <a:p>
            <a:pPr lvl="1"/>
            <a:r>
              <a:rPr lang="en-US" dirty="0" smtClean="0"/>
              <a:t>Low level </a:t>
            </a:r>
            <a:r>
              <a:rPr lang="en-US" dirty="0"/>
              <a:t>visual features come to be utilized in </a:t>
            </a:r>
            <a:r>
              <a:rPr lang="en-US" dirty="0" smtClean="0"/>
              <a:t>finding related </a:t>
            </a:r>
            <a:r>
              <a:rPr lang="en-US" dirty="0"/>
              <a:t>nodes in the visual </a:t>
            </a:r>
            <a:r>
              <a:rPr lang="en-US" dirty="0" smtClean="0"/>
              <a:t>space </a:t>
            </a:r>
            <a:r>
              <a:rPr lang="en-US" b="1" dirty="0" smtClean="0"/>
              <a:t>+</a:t>
            </a:r>
          </a:p>
          <a:p>
            <a:pPr lvl="1"/>
            <a:r>
              <a:rPr lang="en-US" dirty="0" smtClean="0"/>
              <a:t>Real life </a:t>
            </a:r>
            <a:r>
              <a:rPr lang="en-US" dirty="0"/>
              <a:t>high-level semantic </a:t>
            </a:r>
            <a:r>
              <a:rPr lang="en-US" dirty="0" smtClean="0"/>
              <a:t>knowledge validates </a:t>
            </a:r>
            <a:r>
              <a:rPr lang="en-US" dirty="0"/>
              <a:t>these connections in the textual </a:t>
            </a:r>
            <a:r>
              <a:rPr lang="en-US" dirty="0" smtClean="0"/>
              <a:t>space.</a:t>
            </a:r>
          </a:p>
        </p:txBody>
      </p:sp>
    </p:spTree>
    <p:extLst>
      <p:ext uri="{BB962C8B-B14F-4D97-AF65-F5344CB8AC3E}">
        <p14:creationId xmlns:p14="http://schemas.microsoft.com/office/powerpoint/2010/main" val="407425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problem is </a:t>
            </a:r>
            <a:r>
              <a:rPr lang="en-US" dirty="0" smtClean="0"/>
              <a:t>relevant?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876" y="1828800"/>
            <a:ext cx="9600736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We need a proper way </a:t>
            </a:r>
            <a:r>
              <a:rPr lang="en-US" dirty="0"/>
              <a:t>to handle </a:t>
            </a:r>
            <a:r>
              <a:rPr lang="en-US" dirty="0" smtClean="0"/>
              <a:t>(indexing</a:t>
            </a:r>
            <a:r>
              <a:rPr lang="en-US" dirty="0"/>
              <a:t>, rating, searching and retrieval) </a:t>
            </a:r>
            <a:r>
              <a:rPr lang="en-US" dirty="0" smtClean="0"/>
              <a:t>rapidly </a:t>
            </a:r>
            <a:r>
              <a:rPr lang="en-US" dirty="0"/>
              <a:t>increasing quantity of publicly available </a:t>
            </a:r>
            <a:r>
              <a:rPr lang="en-US" dirty="0" smtClean="0"/>
              <a:t>videos.</a:t>
            </a:r>
          </a:p>
          <a:p>
            <a:r>
              <a:rPr lang="en-US" dirty="0" smtClean="0"/>
              <a:t>For example, if we can implement this idea in YouTube:</a:t>
            </a:r>
          </a:p>
          <a:p>
            <a:pPr lvl="1"/>
            <a:r>
              <a:rPr lang="en-US" dirty="0" smtClean="0"/>
              <a:t>YouTube can easily detect and remove duplicate videos</a:t>
            </a:r>
          </a:p>
          <a:p>
            <a:pPr lvl="1"/>
            <a:r>
              <a:rPr lang="en-US" dirty="0" smtClean="0"/>
              <a:t>YouTube can output relevant search results, not just only based on video title and metadata, but also based on it’s content</a:t>
            </a:r>
          </a:p>
          <a:p>
            <a:pPr lvl="1"/>
            <a:r>
              <a:rPr lang="en-US" dirty="0" smtClean="0"/>
              <a:t>The problem of categorizing and filtering (</a:t>
            </a:r>
            <a:r>
              <a:rPr lang="en-US" dirty="0" err="1" smtClean="0"/>
              <a:t>esp</a:t>
            </a:r>
            <a:r>
              <a:rPr lang="en-US" dirty="0" smtClean="0"/>
              <a:t> NSFW) videos would be easier</a:t>
            </a:r>
          </a:p>
          <a:p>
            <a:pPr lvl="1"/>
            <a:r>
              <a:rPr lang="en-US" dirty="0" smtClean="0"/>
              <a:t>Would help deaf people to summarize the video and many more..</a:t>
            </a:r>
          </a:p>
          <a:p>
            <a:pPr lvl="1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70012" y="5410200"/>
            <a:ext cx="10058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We’ll see the proposed solution in the next presentation.</a:t>
            </a:r>
          </a:p>
          <a:p>
            <a:pPr algn="r">
              <a:lnSpc>
                <a:spcPct val="90000"/>
              </a:lnSpc>
            </a:pPr>
            <a:r>
              <a:rPr lang="en-US" sz="2400" dirty="0" smtClean="0"/>
              <a:t>Thanks! – Bofin Babu/2013H313085H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457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1C9EA2-3281-42E8-8199-7076EBA492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0</TotalTime>
  <Words>409</Words>
  <Application>Microsoft Office PowerPoint</Application>
  <PresentationFormat>Custom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Euphemia</vt:lpstr>
      <vt:lpstr>Striped Border 16x9</vt:lpstr>
      <vt:lpstr>A framework for automatic semantic video annotation Utilizing similarity and commonsense knowledge bases  Multimedia Tools and Application – Springer July 2014  Amjad Altadmri (Post-Doc Fellow, University of Kent, UK) &amp;  Amr Ahmed (Senior Research Scientist, Google Research)</vt:lpstr>
      <vt:lpstr>Abstract</vt:lpstr>
      <vt:lpstr>Unconstrained videos : The problem of automatic annotation</vt:lpstr>
      <vt:lpstr>Why the problem is not yet solved?</vt:lpstr>
      <vt:lpstr>Why the problem is relevant?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2014-10-04T17:00:47Z</dcterms:created>
  <dcterms:modified xsi:type="dcterms:W3CDTF">2014-10-04T18:11:17Z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