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67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9/22/2014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9/22/2014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safoundation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1"/>
            <a:ext cx="11201400" cy="243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coming era of </a:t>
            </a:r>
            <a:br>
              <a:rPr lang="en-US" sz="3600" dirty="0" smtClean="0"/>
            </a:br>
            <a:r>
              <a:rPr lang="en-US" dirty="0" smtClean="0"/>
              <a:t>Heterogeneous System Architecture(HSA)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BOFIN BABU – 2013H313085H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Heterogeneous Systems?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916017"/>
            <a:ext cx="91440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Current </a:t>
            </a:r>
            <a:r>
              <a:rPr lang="en-US" sz="3200" dirty="0"/>
              <a:t>CPUs and GPUs </a:t>
            </a:r>
            <a:r>
              <a:rPr lang="en-US" sz="3200" dirty="0" smtClean="0"/>
              <a:t>are designed </a:t>
            </a:r>
            <a:r>
              <a:rPr lang="en-US" sz="3200" dirty="0"/>
              <a:t>as separate processing elements and do not work together </a:t>
            </a:r>
            <a:r>
              <a:rPr lang="en-US" sz="3200" dirty="0" smtClean="0"/>
              <a:t>efficiently.</a:t>
            </a:r>
            <a:endParaRPr sz="3200" dirty="0"/>
          </a:p>
          <a:p>
            <a:r>
              <a:rPr lang="en-US" sz="3200" dirty="0"/>
              <a:t>Each has a separate memory space, requiring an application to explicitly copy data from CPU to GPU and then back </a:t>
            </a:r>
            <a:r>
              <a:rPr lang="en-US" sz="3200" dirty="0" smtClean="0"/>
              <a:t>again.</a:t>
            </a:r>
          </a:p>
          <a:p>
            <a:r>
              <a:rPr lang="en-US" sz="3200" dirty="0" smtClean="0"/>
              <a:t>Heterogeneous Systems are </a:t>
            </a:r>
            <a:r>
              <a:rPr lang="en-US" sz="3200" dirty="0"/>
              <a:t>improved system </a:t>
            </a:r>
            <a:r>
              <a:rPr lang="en-US" sz="3200" dirty="0" smtClean="0"/>
              <a:t>designs</a:t>
            </a:r>
            <a:r>
              <a:rPr lang="en-US" sz="3200" dirty="0"/>
              <a:t> that </a:t>
            </a:r>
            <a:r>
              <a:rPr lang="en-US" sz="3200" dirty="0" smtClean="0"/>
              <a:t>enable </a:t>
            </a:r>
            <a:r>
              <a:rPr lang="en-US" sz="3200" dirty="0"/>
              <a:t>CPU and GPU work together seamlessly.</a:t>
            </a:r>
          </a:p>
          <a:p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724400"/>
            <a:ext cx="7914286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comparison of CPU and </a:t>
            </a:r>
            <a:r>
              <a:rPr lang="en-US" dirty="0"/>
              <a:t>G</a:t>
            </a:r>
            <a:r>
              <a:rPr lang="en-US" dirty="0" smtClean="0"/>
              <a:t>PU cores</a:t>
            </a:r>
            <a:endParaRPr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9466217"/>
              </p:ext>
            </p:extLst>
          </p:nvPr>
        </p:nvGraphicFramePr>
        <p:xfrm>
          <a:off x="1905000" y="1981200"/>
          <a:ext cx="7620001" cy="388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1"/>
                <a:gridCol w="2713892"/>
                <a:gridCol w="2696308"/>
              </a:tblGrid>
              <a:tr h="627499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dirty="0"/>
                    </a:p>
                  </a:txBody>
                  <a:tcPr anchor="ctr"/>
                </a:tc>
              </a:tr>
              <a:tr h="627499">
                <a:tc>
                  <a:txBody>
                    <a:bodyPr/>
                    <a:lstStyle/>
                    <a:p>
                      <a:r>
                        <a:rPr lang="en-US" dirty="0" smtClean="0"/>
                        <a:t>Core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OOO Superscalar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 SIMD</a:t>
                      </a:r>
                      <a:endParaRPr dirty="0"/>
                    </a:p>
                  </a:txBody>
                  <a:tcPr anchor="ctr"/>
                </a:tc>
              </a:tr>
              <a:tr h="627499">
                <a:tc>
                  <a:txBody>
                    <a:bodyPr/>
                    <a:lstStyle/>
                    <a:p>
                      <a:r>
                        <a:rPr lang="en-US" dirty="0" smtClean="0"/>
                        <a:t>Branch Predictor 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Available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dirty="0"/>
                    </a:p>
                  </a:txBody>
                  <a:tcPr anchor="ctr"/>
                </a:tc>
              </a:tr>
              <a:tr h="751880">
                <a:tc>
                  <a:txBody>
                    <a:bodyPr/>
                    <a:lstStyle/>
                    <a:p>
                      <a:r>
                        <a:rPr lang="en-US" dirty="0" smtClean="0"/>
                        <a:t>TLP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to 4 way Simultaneous</a:t>
                      </a:r>
                      <a:r>
                        <a:rPr lang="en-US" baseline="0" dirty="0" smtClean="0"/>
                        <a:t> M</a:t>
                      </a:r>
                      <a:r>
                        <a:rPr lang="en-US" dirty="0" smtClean="0"/>
                        <a:t>ultithreading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abundant</a:t>
                      </a:r>
                      <a:endParaRPr dirty="0"/>
                    </a:p>
                  </a:txBody>
                  <a:tcPr anchor="ctr"/>
                </a:tc>
              </a:tr>
              <a:tr h="627499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Latency-limited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Bandwidth-limited</a:t>
                      </a:r>
                      <a:endParaRPr dirty="0"/>
                    </a:p>
                  </a:txBody>
                  <a:tcPr anchor="ctr"/>
                </a:tc>
              </a:tr>
              <a:tr h="627499"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Tolerance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Caching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Caching, Multithreading</a:t>
                      </a:r>
                      <a:endParaRPr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HSA: Some things to consider..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44510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H/W arrangement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0"/>
            <a:ext cx="3829584" cy="1819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4953000"/>
            <a:ext cx="3780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Possible placements for a ring network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2445107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Arbitration Policy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Dispute</a:t>
            </a:r>
            <a:r>
              <a:rPr lang="en-US" dirty="0" smtClean="0"/>
              <a:t> b/w CPU and GPU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higher priorities to CPU applications as they are more latency sensitive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sure that when CPU and GPU applications are both bandwidth sensitive, CPU gets it’s fair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..HSA: Some </a:t>
            </a:r>
            <a:r>
              <a:rPr lang="en-US" dirty="0"/>
              <a:t>things to consider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1336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Routing Algorithm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Needs better routing algorithms since normal algorithms may result in link congestion in the HSA.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34125"/>
            <a:ext cx="3229426" cy="1714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147" y="5291494"/>
            <a:ext cx="38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Shortest distance algorithm: GPU packets prefer lower link while  CPU packets prefer upper link. </a:t>
            </a:r>
            <a:r>
              <a:rPr lang="en-US" sz="1400" i="1" dirty="0" smtClean="0"/>
              <a:t>Fig: Intel’s Sandy Bridge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21336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Resource Contention and Partitioning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CPU and GPU packets compete for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Usually higher demanding cores (GPUs) acquire the most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portioning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5334000" y="5529322"/>
            <a:ext cx="457200" cy="2618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study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9812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</a:t>
            </a:r>
            <a:r>
              <a:rPr lang="en-US" sz="2000" dirty="0" smtClean="0"/>
              <a:t> </a:t>
            </a:r>
            <a:r>
              <a:rPr lang="en-US" sz="2000" dirty="0"/>
              <a:t>of </a:t>
            </a:r>
            <a:r>
              <a:rPr lang="en-US" sz="2000" dirty="0" err="1"/>
              <a:t>Haar</a:t>
            </a:r>
            <a:r>
              <a:rPr lang="en-US" sz="2000" dirty="0"/>
              <a:t> Face </a:t>
            </a:r>
            <a:r>
              <a:rPr lang="en-US" sz="2000" dirty="0" smtClean="0"/>
              <a:t>Detect (a </a:t>
            </a:r>
            <a:r>
              <a:rPr lang="en-US" sz="2000" dirty="0"/>
              <a:t>commonly used multi-stage video analysis </a:t>
            </a:r>
            <a:r>
              <a:rPr lang="en-US" sz="2000" dirty="0" smtClean="0"/>
              <a:t>algorithm)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200400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HW </a:t>
            </a:r>
            <a:r>
              <a:rPr lang="en-US" b="1" dirty="0" smtClean="0"/>
              <a:t>Configuration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4GB RAM; Windows 7 (64-bit); </a:t>
            </a:r>
            <a:r>
              <a:rPr lang="en-US" dirty="0" err="1" smtClean="0"/>
              <a:t>OpenCL</a:t>
            </a:r>
            <a:r>
              <a:rPr lang="en-US" dirty="0"/>
              <a:t> </a:t>
            </a:r>
            <a:r>
              <a:rPr lang="en-US" dirty="0" smtClean="0"/>
              <a:t>1.1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APU: AMD A10 4600M with Radeon™ HD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CPU: 4 cores @ 2.3 MHz (turbo 3.2 GHz)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GPU: AMD Radeon HD 7660G, 6 compute units, 685MHz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35052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2.3X performance 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/>
                </a:solidFill>
              </a:rPr>
              <a:t>2.4X reduced power level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24800" y="6019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Courtesy : AMD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and HSA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981200"/>
            <a:ext cx="922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OpenCL</a:t>
            </a:r>
            <a:r>
              <a:rPr lang="en-US" sz="2000" dirty="0"/>
              <a:t> framework for writing programs that execute across heterogeneous </a:t>
            </a:r>
            <a:r>
              <a:rPr lang="en-US" sz="2000" dirty="0" smtClean="0"/>
              <a:t>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OpenCL</a:t>
            </a:r>
            <a:r>
              <a:rPr lang="en-US" sz="2000" dirty="0" smtClean="0"/>
              <a:t> </a:t>
            </a:r>
            <a:r>
              <a:rPr lang="en-US" sz="2000" dirty="0"/>
              <a:t>can be used to give an application access to a graphics processing unit for non-graphical </a:t>
            </a:r>
            <a:r>
              <a:rPr lang="en-US" sz="2000" dirty="0" smtClean="0"/>
              <a:t>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 is an optimized platform architecture for </a:t>
            </a:r>
            <a:r>
              <a:rPr lang="en-US" sz="2000" dirty="0" err="1"/>
              <a:t>OpenCL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0"/>
            <a:ext cx="5999408" cy="2559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3204" y="435093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Accelerating JAVA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Convert JAVA </a:t>
            </a:r>
            <a:r>
              <a:rPr lang="en-US" dirty="0" err="1" smtClean="0">
                <a:solidFill>
                  <a:schemeClr val="accent1"/>
                </a:solidFill>
              </a:rPr>
              <a:t>Bytecode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err="1" smtClean="0">
                <a:solidFill>
                  <a:schemeClr val="accent1"/>
                </a:solidFill>
              </a:rPr>
              <a:t>OpenCL</a:t>
            </a:r>
            <a:r>
              <a:rPr lang="en-US" dirty="0" smtClean="0">
                <a:solidFill>
                  <a:schemeClr val="accent1"/>
                </a:solidFill>
              </a:rPr>
              <a:t> using </a:t>
            </a:r>
            <a:r>
              <a:rPr lang="en-US" dirty="0" err="1" smtClean="0">
                <a:solidFill>
                  <a:schemeClr val="accent1"/>
                </a:solidFill>
              </a:rPr>
              <a:t>Aparapi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828800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/>
              <a:t>Lee, Li, Kim</a:t>
            </a:r>
            <a:r>
              <a:rPr lang="en-US" dirty="0"/>
              <a:t>: Design Space Exploration of On-chip </a:t>
            </a:r>
            <a:r>
              <a:rPr lang="en-US" dirty="0" smtClean="0"/>
              <a:t>Ring Interconnection </a:t>
            </a:r>
            <a:r>
              <a:rPr lang="en-US" dirty="0"/>
              <a:t>for a CPU-GPU </a:t>
            </a:r>
            <a:r>
              <a:rPr lang="en-US" dirty="0" smtClean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HSA Foundation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www.hsafoundation.com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AMD’s developers guide </a:t>
            </a:r>
            <a:r>
              <a:rPr lang="en-US" dirty="0"/>
              <a:t>to Heterogeneous Computing (http://developer.amd.com/resources/heterogeneous-computing)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114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Diagrams in </a:t>
            </a:r>
            <a:r>
              <a:rPr lang="en-US" i="1" smtClean="0"/>
              <a:t>this </a:t>
            </a:r>
            <a:r>
              <a:rPr lang="en-US" i="1" smtClean="0"/>
              <a:t>presentation</a:t>
            </a:r>
            <a:r>
              <a:rPr lang="en-US" i="1" smtClean="0"/>
              <a:t> </a:t>
            </a:r>
            <a:r>
              <a:rPr lang="en-US" i="1" dirty="0" smtClean="0"/>
              <a:t>are taken from (1) and (2)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6724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365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The coming era of  Heterogeneous System Architecture(HSA)</vt:lpstr>
      <vt:lpstr>What are Heterogeneous Systems?</vt:lpstr>
      <vt:lpstr>A comparison of CPU and GPU cores</vt:lpstr>
      <vt:lpstr>HSA: Some things to consider..</vt:lpstr>
      <vt:lpstr>..HSA: Some things to consider</vt:lpstr>
      <vt:lpstr>A case study</vt:lpstr>
      <vt:lpstr>OpenCL and HSA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2014-09-21T17:35:16Z</dcterms:created>
  <dcterms:modified xsi:type="dcterms:W3CDTF">2014-09-22T08:32:44Z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