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16915027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6077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1622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3213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0509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37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2338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1060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050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30816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1672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0844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85579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ndex.php?title=Operation_Auror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wired.com/2010/01/operation-aurora/" TargetMode="External"/><Relationship Id="rId4" Type="http://schemas.openxmlformats.org/officeDocument/2006/relationships/hyperlink" Target="http://www.chinadaily.com.cn/china/2010-01/13/content_9316162.ht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799"/>
          </a:xfrm>
          <a:prstGeom prst="rect">
            <a:avLst/>
          </a:prstGeom>
          <a:solidFill>
            <a:srgbClr val="000000"/>
          </a:solidFill>
        </p:spPr>
        <p:txBody>
          <a:bodyPr lIns="91425" tIns="91425" rIns="91425" bIns="91425" anchor="b" anchorCtr="0">
            <a:noAutofit/>
          </a:bodyPr>
          <a:lstStyle/>
          <a:p>
            <a:pPr>
              <a:spcBef>
                <a:spcPts val="0"/>
              </a:spcBef>
              <a:buNone/>
            </a:pPr>
            <a:r>
              <a:rPr lang="en-GB">
                <a:latin typeface="Consolas"/>
                <a:ea typeface="Consolas"/>
                <a:cs typeface="Consolas"/>
                <a:sym typeface="Consolas"/>
              </a:rPr>
              <a:t>Operation </a:t>
            </a:r>
            <a:r>
              <a:rPr lang="en-GB">
                <a:solidFill>
                  <a:srgbClr val="00FF00"/>
                </a:solidFill>
                <a:latin typeface="Philosopher"/>
                <a:ea typeface="Philosopher"/>
                <a:cs typeface="Philosopher"/>
                <a:sym typeface="Philosopher"/>
              </a:rPr>
              <a:t>Aurora</a:t>
            </a:r>
          </a:p>
        </p:txBody>
      </p:sp>
      <p:sp>
        <p:nvSpPr>
          <p:cNvPr id="31" name="Shape 31"/>
          <p:cNvSpPr txBox="1">
            <a:spLocks noGrp="1"/>
          </p:cNvSpPr>
          <p:nvPr>
            <p:ph type="subTitle" idx="1"/>
          </p:nvPr>
        </p:nvSpPr>
        <p:spPr>
          <a:xfrm>
            <a:off x="685800" y="2840053"/>
            <a:ext cx="7772400" cy="784799"/>
          </a:xfrm>
          <a:prstGeom prst="rect">
            <a:avLst/>
          </a:prstGeom>
          <a:solidFill>
            <a:srgbClr val="000000"/>
          </a:solidFill>
        </p:spPr>
        <p:txBody>
          <a:bodyPr lIns="91425" tIns="91425" rIns="91425" bIns="91425" anchor="t" anchorCtr="0">
            <a:noAutofit/>
          </a:bodyPr>
          <a:lstStyle/>
          <a:p>
            <a:pPr>
              <a:spcBef>
                <a:spcPts val="0"/>
              </a:spcBef>
              <a:buNone/>
            </a:pPr>
            <a:r>
              <a:rPr lang="en-GB">
                <a:solidFill>
                  <a:srgbClr val="FFFFFF"/>
                </a:solidFill>
              </a:rPr>
              <a:t>USA - China, June-Dec 2009</a:t>
            </a:r>
          </a:p>
        </p:txBody>
      </p:sp>
      <p:sp>
        <p:nvSpPr>
          <p:cNvPr id="32" name="Shape 32"/>
          <p:cNvSpPr txBox="1"/>
          <p:nvPr/>
        </p:nvSpPr>
        <p:spPr>
          <a:xfrm>
            <a:off x="6035175" y="4110450"/>
            <a:ext cx="2620800" cy="784799"/>
          </a:xfrm>
          <a:prstGeom prst="rect">
            <a:avLst/>
          </a:prstGeom>
          <a:noFill/>
          <a:ln>
            <a:noFill/>
          </a:ln>
        </p:spPr>
        <p:txBody>
          <a:bodyPr lIns="91425" tIns="91425" rIns="91425" bIns="91425" anchor="t" anchorCtr="0">
            <a:noAutofit/>
          </a:bodyPr>
          <a:lstStyle/>
          <a:p>
            <a:pPr rtl="0">
              <a:spcBef>
                <a:spcPts val="0"/>
              </a:spcBef>
              <a:buNone/>
            </a:pPr>
            <a:r>
              <a:rPr lang="en-GB">
                <a:solidFill>
                  <a:srgbClr val="FFFFFF"/>
                </a:solidFill>
              </a:rPr>
              <a:t>Bofin Babu</a:t>
            </a:r>
          </a:p>
          <a:p>
            <a:pPr>
              <a:spcBef>
                <a:spcPts val="0"/>
              </a:spcBef>
              <a:buNone/>
            </a:pPr>
            <a:r>
              <a:rPr lang="en-GB">
                <a:solidFill>
                  <a:srgbClr val="FFFFFF"/>
                </a:solidFill>
              </a:rPr>
              <a:t>2013H313085H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GB"/>
              <a:t>Attack Analysis</a:t>
            </a:r>
          </a:p>
        </p:txBody>
      </p:sp>
      <p:sp>
        <p:nvSpPr>
          <p:cNvPr id="95" name="Shape 95"/>
          <p:cNvSpPr txBox="1">
            <a:spLocks noGrp="1"/>
          </p:cNvSpPr>
          <p:nvPr>
            <p:ph type="body" idx="1"/>
          </p:nvPr>
        </p:nvSpPr>
        <p:spPr>
          <a:xfrm>
            <a:off x="402850" y="1928700"/>
            <a:ext cx="8229600" cy="2323199"/>
          </a:xfrm>
          <a:prstGeom prst="rect">
            <a:avLst/>
          </a:prstGeom>
        </p:spPr>
        <p:txBody>
          <a:bodyPr lIns="91425" tIns="91425" rIns="91425" bIns="91425" anchor="t" anchorCtr="0">
            <a:noAutofit/>
          </a:bodyPr>
          <a:lstStyle/>
          <a:p>
            <a:pPr>
              <a:spcBef>
                <a:spcPts val="0"/>
              </a:spcBef>
              <a:buNone/>
            </a:pPr>
            <a:r>
              <a:rPr lang="en-GB" sz="2400"/>
              <a:t>Essentially, the sophistication of this attack was remarkable and was something that researchers have never seen in the commercial sector.</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Aftermath</a:t>
            </a:r>
          </a:p>
        </p:txBody>
      </p:sp>
      <p:sp>
        <p:nvSpPr>
          <p:cNvPr id="101" name="Shape 101"/>
          <p:cNvSpPr txBox="1">
            <a:spLocks noGrp="1"/>
          </p:cNvSpPr>
          <p:nvPr>
            <p:ph type="body" idx="1"/>
          </p:nvPr>
        </p:nvSpPr>
        <p:spPr>
          <a:xfrm>
            <a:off x="457200" y="1200150"/>
            <a:ext cx="8229600" cy="2716800"/>
          </a:xfrm>
          <a:prstGeom prst="rect">
            <a:avLst/>
          </a:prstGeom>
        </p:spPr>
        <p:txBody>
          <a:bodyPr lIns="91425" tIns="91425" rIns="91425" bIns="91425" anchor="t" anchorCtr="0">
            <a:noAutofit/>
          </a:bodyPr>
          <a:lstStyle/>
          <a:p>
            <a:pPr marL="457200" lvl="0" indent="-368300" rtl="0">
              <a:spcBef>
                <a:spcPts val="0"/>
              </a:spcBef>
              <a:buClr>
                <a:schemeClr val="lt1"/>
              </a:buClr>
              <a:buSzPct val="100000"/>
              <a:buFont typeface="Arial"/>
              <a:buChar char="●"/>
            </a:pPr>
            <a:r>
              <a:rPr lang="en-GB" sz="2200"/>
              <a:t>Following the attack Google said it was reviewing its business in China.</a:t>
            </a:r>
          </a:p>
          <a:p>
            <a:pPr marL="457200" lvl="0" indent="-368300" rtl="0">
              <a:spcBef>
                <a:spcPts val="0"/>
              </a:spcBef>
              <a:buClr>
                <a:schemeClr val="lt1"/>
              </a:buClr>
              <a:buSzPct val="100000"/>
              <a:buFont typeface="Arial"/>
              <a:buChar char="●"/>
            </a:pPr>
            <a:r>
              <a:rPr lang="en-GB" sz="2200"/>
              <a:t>In Beijing, visitors left flowers outside of Google's office!</a:t>
            </a:r>
          </a:p>
          <a:p>
            <a:pPr marL="457200" lvl="0" indent="-368300" rtl="0">
              <a:spcBef>
                <a:spcPts val="0"/>
              </a:spcBef>
              <a:buClr>
                <a:schemeClr val="lt1"/>
              </a:buClr>
              <a:buSzPct val="100000"/>
              <a:buFont typeface="Arial"/>
              <a:buChar char="●"/>
            </a:pPr>
            <a:r>
              <a:rPr lang="en-GB" sz="2200"/>
              <a:t>German, French and Australian governments declared warned their citizens about using IE.</a:t>
            </a:r>
          </a:p>
          <a:p>
            <a:pPr marL="457200" lvl="0" indent="-368300">
              <a:spcBef>
                <a:spcPts val="0"/>
              </a:spcBef>
              <a:buClr>
                <a:schemeClr val="lt1"/>
              </a:buClr>
              <a:buSzPct val="100000"/>
              <a:buFont typeface="Arial"/>
              <a:buChar char="●"/>
            </a:pPr>
            <a:r>
              <a:rPr lang="en-GB" sz="2200"/>
              <a:t>The IE exploit code got incorporated into Metasploit allowing hackers to conduct more IE based attacks.</a:t>
            </a:r>
          </a:p>
        </p:txBody>
      </p:sp>
      <p:sp>
        <p:nvSpPr>
          <p:cNvPr id="102" name="Shape 102"/>
          <p:cNvSpPr txBox="1"/>
          <p:nvPr/>
        </p:nvSpPr>
        <p:spPr>
          <a:xfrm>
            <a:off x="1054800" y="3664600"/>
            <a:ext cx="7361700" cy="924299"/>
          </a:xfrm>
          <a:prstGeom prst="rect">
            <a:avLst/>
          </a:prstGeom>
          <a:noFill/>
          <a:ln>
            <a:noFill/>
          </a:ln>
        </p:spPr>
        <p:txBody>
          <a:bodyPr lIns="91425" tIns="91425" rIns="91425" bIns="91425" anchor="t" anchorCtr="0">
            <a:noAutofit/>
          </a:bodyPr>
          <a:lstStyle/>
          <a:p>
            <a:pPr algn="ctr">
              <a:spcBef>
                <a:spcPts val="0"/>
              </a:spcBef>
              <a:buNone/>
            </a:pPr>
            <a:r>
              <a:rPr lang="en-GB" sz="1800">
                <a:solidFill>
                  <a:srgbClr val="FFFFFF"/>
                </a:solidFill>
                <a:latin typeface="Courier New"/>
                <a:ea typeface="Annie Use Your Telescope"/>
                <a:cs typeface="Courier New"/>
                <a:sym typeface="Annie Use Your Telescope"/>
              </a:rPr>
              <a:t>Google suffered a great loss, China once again showed their strength in the cyber world, USA learnt that they can’t be the No:1 always, everywhere  ..and the Internet Explorer strengthened it’s title as the worlds most hated web browser.!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References and useful links</a:t>
            </a:r>
          </a:p>
        </p:txBody>
      </p:sp>
      <p:sp>
        <p:nvSpPr>
          <p:cNvPr id="108" name="Shape 10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chemeClr val="lt1"/>
              </a:buClr>
              <a:buSzPct val="100000"/>
              <a:buFont typeface="Arial"/>
              <a:buChar char="●"/>
            </a:pPr>
            <a:r>
              <a:rPr lang="en-GB" sz="1800"/>
              <a:t>Operation Aurora. (2014, December 9). In Wikipedia, The Free Encyclopedia. Retrieved 18:12, February 5, 2015, from </a:t>
            </a:r>
            <a:r>
              <a:rPr lang="en-GB" sz="1800" u="sng">
                <a:solidFill>
                  <a:schemeClr val="hlink"/>
                </a:solidFill>
                <a:hlinkClick r:id="rId3"/>
              </a:rPr>
              <a:t>http://en.wikipedia.org/w/index.php?title=Operation_Aurora</a:t>
            </a:r>
          </a:p>
          <a:p>
            <a:pPr marL="457200" lvl="0" indent="-342900" rtl="0">
              <a:lnSpc>
                <a:spcPct val="115000"/>
              </a:lnSpc>
              <a:spcBef>
                <a:spcPts val="0"/>
              </a:spcBef>
              <a:buClr>
                <a:schemeClr val="lt1"/>
              </a:buClr>
              <a:buSzPct val="100000"/>
              <a:buFont typeface="Arial"/>
              <a:buChar char="●"/>
            </a:pPr>
            <a:r>
              <a:rPr lang="en-GB" sz="1800" u="sng">
                <a:solidFill>
                  <a:schemeClr val="hlink"/>
                </a:solidFill>
                <a:hlinkClick r:id="rId4"/>
              </a:rPr>
              <a:t>http://www.chinadaily.com.cn/china/2010-01/13/content_9316162.htm</a:t>
            </a:r>
          </a:p>
          <a:p>
            <a:pPr marL="457200" lvl="0" indent="-342900" rtl="0">
              <a:lnSpc>
                <a:spcPct val="115000"/>
              </a:lnSpc>
              <a:spcBef>
                <a:spcPts val="0"/>
              </a:spcBef>
              <a:buClr>
                <a:schemeClr val="lt1"/>
              </a:buClr>
              <a:buSzPct val="100000"/>
              <a:buFont typeface="Arial"/>
              <a:buChar char="●"/>
            </a:pPr>
            <a:r>
              <a:rPr lang="en-GB" sz="1800" u="sng">
                <a:solidFill>
                  <a:schemeClr val="hlink"/>
                </a:solidFill>
                <a:hlinkClick r:id="rId5"/>
              </a:rPr>
              <a:t>http://www.wired.com/2010/01/operation-aurora/</a:t>
            </a:r>
          </a:p>
          <a:p>
            <a:pPr marL="457200" lvl="0" indent="-342900" rtl="0">
              <a:lnSpc>
                <a:spcPct val="115000"/>
              </a:lnSpc>
              <a:spcBef>
                <a:spcPts val="0"/>
              </a:spcBef>
              <a:buClr>
                <a:schemeClr val="lt1"/>
              </a:buClr>
              <a:buSzPct val="100000"/>
              <a:buFont typeface="Arial"/>
              <a:buChar char="●"/>
            </a:pPr>
            <a:r>
              <a:rPr lang="en-GB" sz="1800"/>
              <a:t>Rohit Varma, McAfee Labs. “McAfee Labs: Combating Aurora”</a:t>
            </a:r>
          </a:p>
          <a:p>
            <a:pPr marL="457200" lvl="0" indent="-342900">
              <a:lnSpc>
                <a:spcPct val="115000"/>
              </a:lnSpc>
              <a:spcBef>
                <a:spcPts val="0"/>
              </a:spcBef>
              <a:buClr>
                <a:schemeClr val="lt1"/>
              </a:buClr>
              <a:buSzPct val="100000"/>
              <a:buFont typeface="Arial"/>
              <a:buChar char="●"/>
            </a:pPr>
            <a:r>
              <a:rPr lang="en-GB" sz="1800"/>
              <a:t>Trojan.Hydraq, Symantec. http://www.symantec.com/security_response/writeup.jsp?docid=2010-011114-1830-99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05975"/>
            <a:ext cx="8229600" cy="734400"/>
          </a:xfrm>
          <a:prstGeom prst="rect">
            <a:avLst/>
          </a:prstGeom>
        </p:spPr>
        <p:txBody>
          <a:bodyPr lIns="91425" tIns="91425" rIns="91425" bIns="91425" anchor="b" anchorCtr="0">
            <a:noAutofit/>
          </a:bodyPr>
          <a:lstStyle/>
          <a:p>
            <a:pPr algn="ctr">
              <a:spcBef>
                <a:spcPts val="0"/>
              </a:spcBef>
              <a:buNone/>
            </a:pPr>
            <a:r>
              <a:rPr lang="en-GB" sz="2400"/>
              <a:t>Originated from China, targeted American corporates</a:t>
            </a:r>
          </a:p>
        </p:txBody>
      </p:sp>
      <p:sp>
        <p:nvSpPr>
          <p:cNvPr id="38" name="Shape 3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39" name="Shape 39"/>
          <p:cNvPicPr preferRelativeResize="0"/>
          <p:nvPr/>
        </p:nvPicPr>
        <p:blipFill>
          <a:blip r:embed="rId3">
            <a:alphaModFix/>
          </a:blip>
          <a:stretch>
            <a:fillRect/>
          </a:stretch>
        </p:blipFill>
        <p:spPr>
          <a:xfrm>
            <a:off x="457200" y="1038250"/>
            <a:ext cx="3084800" cy="2126124"/>
          </a:xfrm>
          <a:prstGeom prst="rect">
            <a:avLst/>
          </a:prstGeom>
          <a:noFill/>
          <a:ln>
            <a:noFill/>
          </a:ln>
        </p:spPr>
      </p:pic>
      <p:pic>
        <p:nvPicPr>
          <p:cNvPr id="40" name="Shape 40"/>
          <p:cNvPicPr preferRelativeResize="0"/>
          <p:nvPr/>
        </p:nvPicPr>
        <p:blipFill>
          <a:blip r:embed="rId4">
            <a:alphaModFix/>
          </a:blip>
          <a:stretch>
            <a:fillRect/>
          </a:stretch>
        </p:blipFill>
        <p:spPr>
          <a:xfrm>
            <a:off x="5907000" y="1043675"/>
            <a:ext cx="2779800" cy="2153275"/>
          </a:xfrm>
          <a:prstGeom prst="rect">
            <a:avLst/>
          </a:prstGeom>
          <a:noFill/>
          <a:ln>
            <a:noFill/>
          </a:ln>
        </p:spPr>
      </p:pic>
      <p:cxnSp>
        <p:nvCxnSpPr>
          <p:cNvPr id="41" name="Shape 41"/>
          <p:cNvCxnSpPr>
            <a:endCxn id="39" idx="3"/>
          </p:cNvCxnSpPr>
          <p:nvPr/>
        </p:nvCxnSpPr>
        <p:spPr>
          <a:xfrm>
            <a:off x="3542000" y="2101312"/>
            <a:ext cx="0" cy="0"/>
          </a:xfrm>
          <a:prstGeom prst="straightConnector1">
            <a:avLst/>
          </a:prstGeom>
          <a:noFill/>
          <a:ln w="19050" cap="flat">
            <a:solidFill>
              <a:schemeClr val="dk2"/>
            </a:solidFill>
            <a:prstDash val="solid"/>
            <a:round/>
            <a:headEnd type="none" w="lg" len="lg"/>
            <a:tailEnd type="triangle" w="lg" len="lg"/>
          </a:ln>
        </p:spPr>
      </p:cxnSp>
      <p:sp>
        <p:nvSpPr>
          <p:cNvPr id="42" name="Shape 42"/>
          <p:cNvSpPr/>
          <p:nvPr/>
        </p:nvSpPr>
        <p:spPr>
          <a:xfrm>
            <a:off x="4088700" y="1946475"/>
            <a:ext cx="1413599" cy="5655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3" name="Shape 43"/>
          <p:cNvSpPr txBox="1"/>
          <p:nvPr/>
        </p:nvSpPr>
        <p:spPr>
          <a:xfrm>
            <a:off x="554575" y="3262250"/>
            <a:ext cx="3272999" cy="1457100"/>
          </a:xfrm>
          <a:prstGeom prst="rect">
            <a:avLst/>
          </a:prstGeom>
          <a:noFill/>
          <a:ln>
            <a:noFill/>
          </a:ln>
        </p:spPr>
        <p:txBody>
          <a:bodyPr lIns="91425" tIns="91425" rIns="91425" bIns="91425" anchor="t" anchorCtr="0">
            <a:noAutofit/>
          </a:bodyPr>
          <a:lstStyle/>
          <a:p>
            <a:pPr rtl="0">
              <a:spcBef>
                <a:spcPts val="0"/>
              </a:spcBef>
              <a:buNone/>
            </a:pPr>
            <a:r>
              <a:rPr lang="en-GB" sz="1800">
                <a:solidFill>
                  <a:srgbClr val="FFFFFF"/>
                </a:solidFill>
              </a:rPr>
              <a:t>China</a:t>
            </a:r>
          </a:p>
          <a:p>
            <a:pPr marL="457200" lvl="0" indent="-317500" rtl="0">
              <a:lnSpc>
                <a:spcPct val="130000"/>
              </a:lnSpc>
              <a:spcBef>
                <a:spcPts val="0"/>
              </a:spcBef>
              <a:spcAft>
                <a:spcPts val="600"/>
              </a:spcAft>
              <a:buClr>
                <a:srgbClr val="FFFFFF"/>
              </a:buClr>
              <a:buSzPct val="100000"/>
              <a:buFont typeface="Times New Roman"/>
              <a:buAutoNum type="arabicPeriod"/>
            </a:pPr>
            <a:r>
              <a:rPr lang="en-GB">
                <a:solidFill>
                  <a:srgbClr val="FFFFFF"/>
                </a:solidFill>
                <a:latin typeface="Times New Roman"/>
                <a:ea typeface="Times New Roman"/>
                <a:cs typeface="Times New Roman"/>
                <a:sym typeface="Times New Roman"/>
              </a:rPr>
              <a:t>PLA Unit 61398 (Under Communist party of China)</a:t>
            </a:r>
          </a:p>
          <a:p>
            <a:pPr marL="457200" lvl="0" indent="-317500" rtl="0">
              <a:lnSpc>
                <a:spcPct val="130000"/>
              </a:lnSpc>
              <a:spcBef>
                <a:spcPts val="0"/>
              </a:spcBef>
              <a:spcAft>
                <a:spcPts val="600"/>
              </a:spcAft>
              <a:buClr>
                <a:srgbClr val="FFFFFF"/>
              </a:buClr>
              <a:buSzPct val="100000"/>
              <a:buFont typeface="Times New Roman"/>
              <a:buAutoNum type="arabicPeriod"/>
            </a:pPr>
            <a:r>
              <a:rPr lang="en-GB">
                <a:solidFill>
                  <a:srgbClr val="FFFFFF"/>
                </a:solidFill>
                <a:latin typeface="Times New Roman"/>
                <a:ea typeface="Times New Roman"/>
                <a:cs typeface="Times New Roman"/>
                <a:sym typeface="Times New Roman"/>
              </a:rPr>
              <a:t>Elderwood Group</a:t>
            </a:r>
          </a:p>
        </p:txBody>
      </p:sp>
      <p:sp>
        <p:nvSpPr>
          <p:cNvPr id="44" name="Shape 44"/>
          <p:cNvSpPr txBox="1"/>
          <p:nvPr/>
        </p:nvSpPr>
        <p:spPr>
          <a:xfrm>
            <a:off x="5712975" y="3196950"/>
            <a:ext cx="3018899" cy="1685400"/>
          </a:xfrm>
          <a:prstGeom prst="rect">
            <a:avLst/>
          </a:prstGeom>
          <a:noFill/>
          <a:ln>
            <a:noFill/>
          </a:ln>
        </p:spPr>
        <p:txBody>
          <a:bodyPr lIns="91425" tIns="91425" rIns="91425" bIns="91425" anchor="t" anchorCtr="0">
            <a:noAutofit/>
          </a:bodyPr>
          <a:lstStyle/>
          <a:p>
            <a:pPr rtl="0">
              <a:spcBef>
                <a:spcPts val="0"/>
              </a:spcBef>
              <a:buNone/>
            </a:pPr>
            <a:r>
              <a:rPr lang="en-GB" sz="1800">
                <a:solidFill>
                  <a:srgbClr val="FFFFFF"/>
                </a:solidFill>
              </a:rPr>
              <a:t>USA</a:t>
            </a:r>
          </a:p>
          <a:p>
            <a:pPr marL="457200" lvl="0" indent="0" rtl="0">
              <a:spcBef>
                <a:spcPts val="0"/>
              </a:spcBef>
              <a:buNone/>
            </a:pPr>
            <a:r>
              <a:rPr lang="en-GB">
                <a:solidFill>
                  <a:srgbClr val="FFFFFF"/>
                </a:solidFill>
              </a:rPr>
              <a:t>Google, Adobe, Juniper</a:t>
            </a:r>
          </a:p>
          <a:p>
            <a:pPr marL="457200" indent="0" rtl="0">
              <a:spcBef>
                <a:spcPts val="0"/>
              </a:spcBef>
              <a:buNone/>
            </a:pPr>
            <a:r>
              <a:rPr lang="en-GB">
                <a:solidFill>
                  <a:srgbClr val="FFFFFF"/>
                </a:solidFill>
              </a:rPr>
              <a:t>Rackspace, Yahoo, </a:t>
            </a:r>
          </a:p>
          <a:p>
            <a:pPr marL="457200" indent="0" rtl="0">
              <a:spcBef>
                <a:spcPts val="0"/>
              </a:spcBef>
              <a:buNone/>
            </a:pPr>
            <a:r>
              <a:rPr lang="en-GB">
                <a:solidFill>
                  <a:srgbClr val="FFFFFF"/>
                </a:solidFill>
              </a:rPr>
              <a:t>Morgan Stanley, Symantec,</a:t>
            </a:r>
          </a:p>
          <a:p>
            <a:pPr marL="457200" lvl="0" indent="0">
              <a:spcBef>
                <a:spcPts val="0"/>
              </a:spcBef>
              <a:buNone/>
            </a:pPr>
            <a:r>
              <a:rPr lang="en-GB">
                <a:solidFill>
                  <a:srgbClr val="FFFFFF"/>
                </a:solidFill>
              </a:rPr>
              <a:t>Northrop Grumman and Dow Chemical and more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History</a:t>
            </a:r>
          </a:p>
        </p:txBody>
      </p:sp>
      <p:sp>
        <p:nvSpPr>
          <p:cNvPr id="50" name="Shape 5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GB" sz="2400"/>
              <a:t>Happened between June - December 2009.</a:t>
            </a:r>
          </a:p>
          <a:p>
            <a:pPr marL="457200" lvl="0" indent="-381000" rtl="0">
              <a:spcBef>
                <a:spcPts val="0"/>
              </a:spcBef>
              <a:buClr>
                <a:schemeClr val="lt1"/>
              </a:buClr>
              <a:buSzPct val="100000"/>
              <a:buFont typeface="Arial"/>
              <a:buChar char="●"/>
            </a:pPr>
            <a:r>
              <a:rPr lang="en-GB" sz="2400"/>
              <a:t>Revealed by Google on January 12, 2010, in a blog post.</a:t>
            </a:r>
          </a:p>
          <a:p>
            <a:pPr marL="457200" lvl="0" indent="-381000" rtl="0">
              <a:spcBef>
                <a:spcPts val="0"/>
              </a:spcBef>
              <a:buClr>
                <a:schemeClr val="lt1"/>
              </a:buClr>
              <a:buSzPct val="100000"/>
              <a:buFont typeface="Arial"/>
              <a:buChar char="●"/>
            </a:pPr>
            <a:r>
              <a:rPr lang="en-GB" sz="2400"/>
              <a:t>According to media reports 34 companies including Google were victims.</a:t>
            </a:r>
          </a:p>
          <a:p>
            <a:pPr marL="457200" lvl="0" indent="-381000" rtl="0">
              <a:spcBef>
                <a:spcPts val="0"/>
              </a:spcBef>
              <a:buClr>
                <a:schemeClr val="lt1"/>
              </a:buClr>
              <a:buSzPct val="100000"/>
              <a:buFont typeface="Arial"/>
              <a:buChar char="●"/>
            </a:pPr>
            <a:r>
              <a:rPr lang="en-GB" sz="2400"/>
              <a:t>Mainly targeted Google, resulted in the theft of some of their source code.</a:t>
            </a:r>
          </a:p>
          <a:p>
            <a:pPr marL="457200" lvl="0" indent="-381000">
              <a:spcBef>
                <a:spcPts val="0"/>
              </a:spcBef>
              <a:buClr>
                <a:schemeClr val="lt1"/>
              </a:buClr>
              <a:buSzPct val="100000"/>
              <a:buFont typeface="Arial"/>
              <a:buChar char="●"/>
            </a:pPr>
            <a:r>
              <a:rPr lang="en-GB" sz="2400"/>
              <a:t>An anonymous Chinese official stated that China was seeking more information about Google’s intentions.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lgn="ctr" rtl="0">
              <a:spcBef>
                <a:spcPts val="0"/>
              </a:spcBef>
              <a:buNone/>
            </a:pPr>
            <a:r>
              <a:rPr lang="en-GB"/>
              <a:t>Attackers Involved</a:t>
            </a:r>
          </a:p>
          <a:p>
            <a:pPr algn="ctr">
              <a:spcBef>
                <a:spcPts val="0"/>
              </a:spcBef>
              <a:buNone/>
            </a:pPr>
            <a:r>
              <a:rPr lang="en-GB" sz="1400"/>
              <a:t>Collaboration of two Chinese groups</a:t>
            </a:r>
          </a:p>
        </p:txBody>
      </p:sp>
      <p:sp>
        <p:nvSpPr>
          <p:cNvPr id="56" name="Shape 56"/>
          <p:cNvSpPr txBox="1">
            <a:spLocks noGrp="1"/>
          </p:cNvSpPr>
          <p:nvPr>
            <p:ph type="body" idx="1"/>
          </p:nvPr>
        </p:nvSpPr>
        <p:spPr>
          <a:xfrm>
            <a:off x="457200" y="1152675"/>
            <a:ext cx="8229600" cy="3773399"/>
          </a:xfrm>
          <a:prstGeom prst="rect">
            <a:avLst/>
          </a:prstGeom>
        </p:spPr>
        <p:txBody>
          <a:bodyPr lIns="91425" tIns="91425" rIns="91425" bIns="91425" anchor="t" anchorCtr="0">
            <a:noAutofit/>
          </a:bodyPr>
          <a:lstStyle/>
          <a:p>
            <a:pPr>
              <a:spcBef>
                <a:spcPts val="0"/>
              </a:spcBef>
              <a:buNone/>
            </a:pPr>
            <a:r>
              <a:rPr lang="en-GB"/>
              <a:t> </a:t>
            </a:r>
          </a:p>
        </p:txBody>
      </p:sp>
      <p:cxnSp>
        <p:nvCxnSpPr>
          <p:cNvPr id="57" name="Shape 57"/>
          <p:cNvCxnSpPr>
            <a:stCxn id="56" idx="0"/>
          </p:cNvCxnSpPr>
          <p:nvPr/>
        </p:nvCxnSpPr>
        <p:spPr>
          <a:xfrm>
            <a:off x="4572000" y="1152675"/>
            <a:ext cx="0" cy="3725700"/>
          </a:xfrm>
          <a:prstGeom prst="straightConnector1">
            <a:avLst/>
          </a:prstGeom>
          <a:noFill/>
          <a:ln w="19050" cap="flat">
            <a:solidFill>
              <a:schemeClr val="dk2"/>
            </a:solidFill>
            <a:prstDash val="solid"/>
            <a:round/>
            <a:headEnd type="none" w="lg" len="lg"/>
            <a:tailEnd type="none" w="lg" len="lg"/>
          </a:ln>
        </p:spPr>
      </p:cxnSp>
      <p:sp>
        <p:nvSpPr>
          <p:cNvPr id="58" name="Shape 58"/>
          <p:cNvSpPr txBox="1"/>
          <p:nvPr/>
        </p:nvSpPr>
        <p:spPr>
          <a:xfrm>
            <a:off x="608950" y="1315875"/>
            <a:ext cx="3849600" cy="3447000"/>
          </a:xfrm>
          <a:prstGeom prst="rect">
            <a:avLst/>
          </a:prstGeom>
          <a:noFill/>
          <a:ln>
            <a:noFill/>
          </a:ln>
        </p:spPr>
        <p:txBody>
          <a:bodyPr lIns="91425" tIns="91425" rIns="91425" bIns="91425" anchor="t" anchorCtr="0">
            <a:noAutofit/>
          </a:bodyPr>
          <a:lstStyle/>
          <a:p>
            <a:pPr algn="ctr" rtl="0">
              <a:spcBef>
                <a:spcPts val="0"/>
              </a:spcBef>
              <a:buNone/>
            </a:pPr>
            <a:r>
              <a:rPr lang="en-GB" sz="1800" b="1" u="sng">
                <a:solidFill>
                  <a:srgbClr val="FFFFFF"/>
                </a:solidFill>
                <a:latin typeface="Times New Roman"/>
                <a:ea typeface="Times New Roman"/>
                <a:cs typeface="Times New Roman"/>
                <a:sym typeface="Times New Roman"/>
              </a:rPr>
              <a:t>PLA Unit 61398</a:t>
            </a:r>
          </a:p>
          <a:p>
            <a:pPr algn="ctr" rtl="0">
              <a:spcBef>
                <a:spcPts val="0"/>
              </a:spcBef>
              <a:buNone/>
            </a:pPr>
            <a:endParaRPr sz="1800" b="1" u="sng">
              <a:solidFill>
                <a:srgbClr val="FFFFFF"/>
              </a:solidFill>
              <a:latin typeface="Times New Roman"/>
              <a:ea typeface="Times New Roman"/>
              <a:cs typeface="Times New Roman"/>
              <a:sym typeface="Times New Roman"/>
            </a:endParaRPr>
          </a:p>
          <a:p>
            <a:pPr marL="457200" lvl="0" indent="-342900" rtl="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Military Unit Cover Designator of People’s Liberation Army, China.</a:t>
            </a:r>
          </a:p>
          <a:p>
            <a:pPr marL="457200" lvl="0" indent="-342900" rtl="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ie. the fourth Department (electronic warfare) of Chinese Military.</a:t>
            </a:r>
          </a:p>
          <a:p>
            <a:pPr marL="457200" lvl="0" indent="-342900" rtl="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HQ-ed at (a 12-story building) Pudong, Shanghai.</a:t>
            </a:r>
          </a:p>
          <a:p>
            <a:pPr marL="457200" lvl="0" indent="-342900" rtl="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Also responsible for many other well known attacks including Shady RAT and GhostNet.</a:t>
            </a:r>
          </a:p>
        </p:txBody>
      </p:sp>
      <p:sp>
        <p:nvSpPr>
          <p:cNvPr id="59" name="Shape 59"/>
          <p:cNvSpPr txBox="1"/>
          <p:nvPr/>
        </p:nvSpPr>
        <p:spPr>
          <a:xfrm>
            <a:off x="4632400" y="1304900"/>
            <a:ext cx="4054200" cy="3458099"/>
          </a:xfrm>
          <a:prstGeom prst="rect">
            <a:avLst/>
          </a:prstGeom>
          <a:noFill/>
          <a:ln>
            <a:noFill/>
          </a:ln>
        </p:spPr>
        <p:txBody>
          <a:bodyPr lIns="91425" tIns="91425" rIns="91425" bIns="91425" anchor="t" anchorCtr="0">
            <a:noAutofit/>
          </a:bodyPr>
          <a:lstStyle/>
          <a:p>
            <a:pPr algn="ctr" rtl="0">
              <a:spcBef>
                <a:spcPts val="0"/>
              </a:spcBef>
              <a:buNone/>
            </a:pPr>
            <a:r>
              <a:rPr lang="en-GB" sz="1800" b="1" u="sng">
                <a:solidFill>
                  <a:srgbClr val="FFFFFF"/>
                </a:solidFill>
                <a:latin typeface="Times New Roman"/>
                <a:ea typeface="Times New Roman"/>
                <a:cs typeface="Times New Roman"/>
                <a:sym typeface="Times New Roman"/>
              </a:rPr>
              <a:t>Elderwood Group</a:t>
            </a:r>
          </a:p>
          <a:p>
            <a:pPr algn="ctr" rtl="0">
              <a:spcBef>
                <a:spcPts val="0"/>
              </a:spcBef>
              <a:buNone/>
            </a:pPr>
            <a:endParaRPr sz="1800" b="1" u="sng">
              <a:solidFill>
                <a:srgbClr val="FFFFFF"/>
              </a:solidFill>
              <a:latin typeface="Times New Roman"/>
              <a:ea typeface="Times New Roman"/>
              <a:cs typeface="Times New Roman"/>
              <a:sym typeface="Times New Roman"/>
            </a:endParaRPr>
          </a:p>
          <a:p>
            <a:pPr marL="457200" lvl="0" indent="-342900" rtl="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Secret group, but widely suspected to be funded by Chinese government.</a:t>
            </a:r>
          </a:p>
          <a:p>
            <a:pPr marL="457200" lvl="0" indent="-342900" rtl="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Specializes in attacking second-tier defense industry suppliers that make electronic or mechanical components for defense companies.</a:t>
            </a:r>
          </a:p>
          <a:p>
            <a:pPr marL="457200" lvl="0" indent="-342900">
              <a:spcBef>
                <a:spcPts val="0"/>
              </a:spcBef>
              <a:buClr>
                <a:srgbClr val="FFFFFF"/>
              </a:buClr>
              <a:buSzPct val="100000"/>
              <a:buFont typeface="Times New Roman"/>
              <a:buChar char="●"/>
            </a:pPr>
            <a:r>
              <a:rPr lang="en-GB" sz="1800">
                <a:solidFill>
                  <a:srgbClr val="FFFFFF"/>
                </a:solidFill>
                <a:latin typeface="Times New Roman"/>
                <a:ea typeface="Times New Roman"/>
                <a:cs typeface="Times New Roman"/>
                <a:sym typeface="Times New Roman"/>
              </a:rPr>
              <a:t>Then use it as a "stepping stone" to gain access to top-tier defense contractors.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Attack Analysis</a:t>
            </a:r>
          </a:p>
        </p:txBody>
      </p:sp>
      <p:sp>
        <p:nvSpPr>
          <p:cNvPr id="65" name="Shape 6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68300" rtl="0">
              <a:spcBef>
                <a:spcPts val="0"/>
              </a:spcBef>
              <a:buClr>
                <a:schemeClr val="lt1"/>
              </a:buClr>
              <a:buSzPct val="100000"/>
              <a:buFont typeface="Arial"/>
              <a:buChar char="●"/>
            </a:pPr>
            <a:r>
              <a:rPr lang="en-GB" sz="2200"/>
              <a:t>The name comes from references in the malware to the name of a folder named “Aurora” that was on the computer of one of the attackers. </a:t>
            </a:r>
          </a:p>
          <a:p>
            <a:pPr marL="457200" lvl="0" indent="-368300" rtl="0">
              <a:spcBef>
                <a:spcPts val="0"/>
              </a:spcBef>
              <a:buClr>
                <a:schemeClr val="lt1"/>
              </a:buClr>
              <a:buSzPct val="100000"/>
              <a:buFont typeface="Arial"/>
              <a:buChar char="●"/>
            </a:pPr>
            <a:r>
              <a:rPr lang="en-GB" sz="2200"/>
              <a:t>According to McAfee the attackers had exploited zero-day vulnerabilities in Internet Explorer.</a:t>
            </a:r>
          </a:p>
          <a:p>
            <a:pPr marL="457200" lvl="0" indent="-368300" rtl="0">
              <a:spcBef>
                <a:spcPts val="0"/>
              </a:spcBef>
              <a:buClr>
                <a:schemeClr val="lt1"/>
              </a:buClr>
              <a:buSzPct val="100000"/>
              <a:buFont typeface="Arial"/>
              <a:buChar char="●"/>
            </a:pPr>
            <a:r>
              <a:rPr lang="en-GB" sz="2200"/>
              <a:t>The attackers used around 12 malware and several levels of encryption to go deeply into the company networks. (Complete details about the attacks are not disclosed by the companies)</a:t>
            </a:r>
          </a:p>
          <a:p>
            <a:pPr lvl="0">
              <a:spcBef>
                <a:spcPts val="0"/>
              </a:spcBef>
              <a:buNone/>
            </a:pPr>
            <a:endParaRPr sz="2200" i="1"/>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GB"/>
              <a:t>Attack Analysis</a:t>
            </a:r>
          </a:p>
        </p:txBody>
      </p:sp>
      <p:sp>
        <p:nvSpPr>
          <p:cNvPr id="71" name="Shape 7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chemeClr val="lt1"/>
              </a:buClr>
              <a:buSzPct val="100000"/>
              <a:buFont typeface="Arial"/>
              <a:buChar char="●"/>
            </a:pPr>
            <a:r>
              <a:rPr lang="en-GB" sz="1800"/>
              <a:t>Once a victim's system was compromised, a backdoor connection that faked as an SSL connection made connections to command and control servers running in Illinois, Texas, and Taiwan (including machines that were running under stolen Rackspace customer accounts).</a:t>
            </a:r>
          </a:p>
          <a:p>
            <a:pPr marL="457200" lvl="0" indent="-342900" rtl="0">
              <a:spcBef>
                <a:spcPts val="0"/>
              </a:spcBef>
              <a:buClr>
                <a:schemeClr val="lt1"/>
              </a:buClr>
              <a:buSzPct val="100000"/>
              <a:buFont typeface="Arial"/>
              <a:buChar char="●"/>
            </a:pPr>
            <a:r>
              <a:rPr lang="en-GB" sz="1800"/>
              <a:t>The victim's machine then began exploring the protected corporate intranet that it was a part of, searching for other vulnerable systems as well as sources of intellectual property, specifically the contents of source code repositories.</a:t>
            </a:r>
          </a:p>
          <a:p>
            <a:pPr marL="457200" lvl="0" indent="-342900" rtl="0">
              <a:spcBef>
                <a:spcPts val="0"/>
              </a:spcBef>
              <a:buClr>
                <a:schemeClr val="lt1"/>
              </a:buClr>
              <a:buSzPct val="100000"/>
              <a:buFont typeface="Arial"/>
              <a:buChar char="●"/>
            </a:pPr>
            <a:r>
              <a:rPr lang="en-GB" sz="1800"/>
              <a:t>“The encryption was highly successful in obfuscating the attack and avoiding common detection methods, we haven’t seen encryption at this level. It was highly sophisticated.” - </a:t>
            </a:r>
            <a:r>
              <a:rPr lang="en-GB" sz="1800" i="1"/>
              <a:t>Dmitri Alperovitch, VP of threat research, McAfee.</a:t>
            </a:r>
          </a:p>
          <a:p>
            <a:pPr lvl="0">
              <a:spcBef>
                <a:spcPts val="0"/>
              </a:spcBef>
              <a:buNone/>
            </a:pPr>
            <a:endParaRPr sz="18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Attack Analysis</a:t>
            </a:r>
          </a:p>
        </p:txBody>
      </p:sp>
      <p:sp>
        <p:nvSpPr>
          <p:cNvPr id="77" name="Shape 7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GB" sz="2400"/>
              <a:t>These command and control servers were taken down on Jan 4, ending the attack.</a:t>
            </a:r>
          </a:p>
          <a:p>
            <a:pPr marL="457200" lvl="0" indent="-381000" rtl="0">
              <a:spcBef>
                <a:spcPts val="0"/>
              </a:spcBef>
              <a:buClr>
                <a:schemeClr val="lt1"/>
              </a:buClr>
              <a:buSzPct val="100000"/>
              <a:buFont typeface="Arial"/>
              <a:buChar char="●"/>
            </a:pPr>
            <a:r>
              <a:rPr lang="en-GB" sz="2400"/>
              <a:t>Followed by Google, Adobe also announced ina in a blog post that it had also been the target of a “sophisticated, coordinated attack against corporate network systems managed by Adobe and other companies.”</a:t>
            </a:r>
          </a:p>
          <a:p>
            <a:pPr marL="457200" lvl="0" indent="-381000">
              <a:spcBef>
                <a:spcPts val="0"/>
              </a:spcBef>
              <a:buClr>
                <a:schemeClr val="lt1"/>
              </a:buClr>
              <a:buSzPct val="100000"/>
              <a:buFont typeface="Arial"/>
              <a:buChar char="●"/>
            </a:pPr>
            <a:r>
              <a:rPr lang="en-GB" sz="2400"/>
              <a:t>Neither Google nor Adobe provided more details about how the hacks occurred.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Attack Analysis</a:t>
            </a:r>
          </a:p>
        </p:txBody>
      </p:sp>
      <p:sp>
        <p:nvSpPr>
          <p:cNvPr id="83" name="Shape 8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GB" sz="2400"/>
              <a:t>But according to McAfee, “The initial piece of code was shell code encrypted three times and that activated the exploit,” .. .. “Then it executed downloads from an external machine that dropped the first piece of binary on the host. That download was also encrypted. The encrypted binary packed itself into a couple of executables that were also encrypted.”</a:t>
            </a:r>
          </a:p>
          <a:p>
            <a:pPr marL="457200" lvl="0" indent="-381000">
              <a:spcBef>
                <a:spcPts val="0"/>
              </a:spcBef>
              <a:buClr>
                <a:schemeClr val="lt1"/>
              </a:buClr>
              <a:buSzPct val="100000"/>
              <a:buFont typeface="Arial"/>
              <a:buChar char="●"/>
            </a:pPr>
            <a:r>
              <a:rPr lang="en-GB" sz="2400"/>
              <a:t>McAfee also managed to obtain the copies of malware used in the attack and said these malwares are not  previously known by any anti-virus vendors.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GB"/>
              <a:t>Attack Analysis</a:t>
            </a:r>
          </a:p>
        </p:txBody>
      </p:sp>
      <p:sp>
        <p:nvSpPr>
          <p:cNvPr id="89" name="Shape 8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93700" rtl="0">
              <a:spcBef>
                <a:spcPts val="0"/>
              </a:spcBef>
              <a:buClr>
                <a:schemeClr val="lt1"/>
              </a:buClr>
              <a:buSzPct val="100000"/>
              <a:buFont typeface="Arial"/>
              <a:buChar char="●"/>
            </a:pPr>
            <a:r>
              <a:rPr lang="en-GB" sz="2600"/>
              <a:t>But according to iDefence, Trojan.Hydraq was used in some of the attacks.</a:t>
            </a:r>
          </a:p>
          <a:p>
            <a:pPr marL="457200" lvl="0" indent="-393700" rtl="0">
              <a:spcBef>
                <a:spcPts val="0"/>
              </a:spcBef>
              <a:buClr>
                <a:schemeClr val="lt1"/>
              </a:buClr>
              <a:buSzPct val="100000"/>
              <a:buFont typeface="Arial"/>
              <a:buChar char="●"/>
            </a:pPr>
            <a:r>
              <a:rPr lang="en-GB" sz="2600"/>
              <a:t>They also said that a vulnerability in Adobe’s Reader and Acrobat applications was used to gain access to some of the 34 breached companies. (by sending pdf documents to their employees)</a:t>
            </a:r>
          </a:p>
          <a:p>
            <a:pPr marL="457200" lvl="0" indent="-393700">
              <a:spcBef>
                <a:spcPts val="0"/>
              </a:spcBef>
              <a:buClr>
                <a:schemeClr val="lt1"/>
              </a:buClr>
              <a:buSzPct val="100000"/>
              <a:buFont typeface="Arial"/>
              <a:buChar char="●"/>
            </a:pPr>
            <a:r>
              <a:rPr lang="en-GB" sz="2600"/>
              <a:t>But McAfee denied this, stressing only on the IE vulnerability.</a:t>
            </a:r>
          </a:p>
        </p:txBody>
      </p:sp>
    </p:spTree>
  </p:cSld>
  <p:clrMapOvr>
    <a:masterClrMapping/>
  </p:clrMapOvr>
  <p:transition spd="slow">
    <p:cut/>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dark-gradient</vt:lpstr>
      <vt:lpstr>Operation Aurora</vt:lpstr>
      <vt:lpstr>Originated from China, targeted American corporates</vt:lpstr>
      <vt:lpstr>History</vt:lpstr>
      <vt:lpstr>Attackers Involved Collaboration of two Chinese groups</vt:lpstr>
      <vt:lpstr>Attack Analysis</vt:lpstr>
      <vt:lpstr>Attack Analysis</vt:lpstr>
      <vt:lpstr>Attack Analysis</vt:lpstr>
      <vt:lpstr>Attack Analysis</vt:lpstr>
      <vt:lpstr>Attack Analysis</vt:lpstr>
      <vt:lpstr>Attack Analysis</vt:lpstr>
      <vt:lpstr>Aftermath</vt:lpstr>
      <vt:lpstr>References and 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Aurora</dc:title>
  <cp:revision>1</cp:revision>
  <dcterms:modified xsi:type="dcterms:W3CDTF">2015-02-06T16:59:06Z</dcterms:modified>
</cp:coreProperties>
</file>