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800000"/>
            <a:ext cx="90716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80000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80000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80000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408996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408996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408996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800000"/>
            <a:ext cx="907164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800000"/>
            <a:ext cx="907164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576000"/>
            <a:ext cx="7199640" cy="3337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800000"/>
            <a:ext cx="907164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800000"/>
            <a:ext cx="90716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80000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80000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80000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408996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408996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4089960"/>
            <a:ext cx="292068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800000"/>
            <a:ext cx="907164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9640" cy="3337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280" cy="7559280"/>
          </a:xfrm>
          <a:prstGeom prst="rect">
            <a:avLst/>
          </a:prstGeom>
          <a:ln>
            <a:noFill/>
          </a:ln>
        </p:spPr>
      </p:pic>
      <p:sp>
        <p:nvSpPr>
          <p:cNvPr id="1" name="PlaceHolder 1"/>
          <p:cNvSpPr>
            <a:spLocks noGrp="1"/>
          </p:cNvSpPr>
          <p:nvPr>
            <p:ph type="title"/>
          </p:nvPr>
        </p:nvSpPr>
        <p:spPr>
          <a:xfrm>
            <a:off x="504000" y="576000"/>
            <a:ext cx="7199640" cy="7196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720"/>
            <a:ext cx="10079280" cy="7559280"/>
          </a:xfrm>
          <a:prstGeom prst="rect">
            <a:avLst/>
          </a:prstGeom>
          <a:ln>
            <a:noFill/>
          </a:ln>
        </p:spPr>
      </p:pic>
      <p:sp>
        <p:nvSpPr>
          <p:cNvPr id="40" name="PlaceHolder 1"/>
          <p:cNvSpPr>
            <a:spLocks noGrp="1"/>
          </p:cNvSpPr>
          <p:nvPr>
            <p:ph type="title"/>
          </p:nvPr>
        </p:nvSpPr>
        <p:spPr>
          <a:xfrm>
            <a:off x="504000" y="576000"/>
            <a:ext cx="7199640" cy="7196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800000"/>
            <a:ext cx="907164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Lucrare de licență</a:t>
            </a:r>
            <a:endParaRPr b="0" lang="en-US" sz="3600" spc="-1" strike="noStrike">
              <a:solidFill>
                <a:srgbClr val="000000"/>
              </a:solidFill>
              <a:uFill>
                <a:solidFill>
                  <a:srgbClr val="ffffff"/>
                </a:solidFill>
              </a:uFill>
              <a:latin typeface="Arial"/>
            </a:endParaRPr>
          </a:p>
        </p:txBody>
      </p:sp>
      <p:sp>
        <p:nvSpPr>
          <p:cNvPr id="79"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rPr>
              <a:t>Implementarea Transformărilor Grafice cu OpenGL</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rPr>
              <a:t>Absolvent:</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rPr>
              <a:t>Ioniță Bogdan Florin</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rPr>
              <a:t>Prof. coordonator: </a:t>
            </a:r>
            <a:endParaRPr b="0" lang="en-US" sz="32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rPr>
              <a:t>Conf.Univ.dr.ing Mironela Pîrnău</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Combinarea transformărilor</a:t>
            </a:r>
            <a:endParaRPr b="0" lang="en-US" sz="3600" spc="-1" strike="noStrike">
              <a:solidFill>
                <a:srgbClr val="000000"/>
              </a:solidFill>
              <a:uFill>
                <a:solidFill>
                  <a:srgbClr val="ffffff"/>
                </a:solidFill>
              </a:uFill>
              <a:latin typeface="Arial"/>
            </a:endParaRPr>
          </a:p>
        </p:txBody>
      </p:sp>
      <p:sp>
        <p:nvSpPr>
          <p:cNvPr id="106"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Combinarea se realizează prin înmulțirea matricilor de transformare</a:t>
            </a:r>
            <a:endParaRPr b="0" lang="en-US" sz="2600" spc="-1" strike="noStrike">
              <a:solidFill>
                <a:srgbClr val="000000"/>
              </a:solidFill>
              <a:uFill>
                <a:solidFill>
                  <a:srgbClr val="ffffff"/>
                </a:solidFill>
              </a:uFill>
              <a:latin typeface="Arial"/>
            </a:endParaRPr>
          </a:p>
        </p:txBody>
      </p:sp>
      <p:pic>
        <p:nvPicPr>
          <p:cNvPr id="107" name="" descr=""/>
          <p:cNvPicPr/>
          <p:nvPr/>
        </p:nvPicPr>
        <p:blipFill>
          <a:blip r:embed="rId1"/>
          <a:stretch/>
        </p:blipFill>
        <p:spPr>
          <a:xfrm>
            <a:off x="1089000" y="3312000"/>
            <a:ext cx="3878640" cy="2746440"/>
          </a:xfrm>
          <a:prstGeom prst="rect">
            <a:avLst/>
          </a:prstGeom>
          <a:ln>
            <a:noFill/>
          </a:ln>
        </p:spPr>
      </p:pic>
      <p:pic>
        <p:nvPicPr>
          <p:cNvPr id="108" name="" descr=""/>
          <p:cNvPicPr/>
          <p:nvPr/>
        </p:nvPicPr>
        <p:blipFill>
          <a:blip r:embed="rId2"/>
          <a:stretch/>
        </p:blipFill>
        <p:spPr>
          <a:xfrm>
            <a:off x="5152320" y="3312000"/>
            <a:ext cx="3919320" cy="273564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Implementarea animațiilor</a:t>
            </a:r>
            <a:endParaRPr b="0" lang="en-US" sz="3600" spc="-1" strike="noStrike">
              <a:solidFill>
                <a:srgbClr val="000000"/>
              </a:solidFill>
              <a:uFill>
                <a:solidFill>
                  <a:srgbClr val="ffffff"/>
                </a:solidFill>
              </a:uFill>
              <a:latin typeface="Arial"/>
            </a:endParaRPr>
          </a:p>
        </p:txBody>
      </p:sp>
      <p:sp>
        <p:nvSpPr>
          <p:cNvPr id="110"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Animațiile sunt implementate folosind o interpolare progresivă între două sau mai multe stări intermediare.</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Interpolarea rotațiilor se face cu quaternioni.</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La fiecare cadru, se incrementeaza factorul de interpolare cu o valoarea direct proportionala cu timpul scurs de la ultimul pas, apoi se recalculeaza toate transformarile.</a:t>
            </a:r>
            <a:endParaRPr b="0" lang="en-US" sz="26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2028600" y="4872600"/>
            <a:ext cx="5819040" cy="12470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Sfârșit</a:t>
            </a:r>
            <a:endParaRPr b="0" lang="en-US" sz="3600" spc="-1" strike="noStrike">
              <a:solidFill>
                <a:srgbClr val="000000"/>
              </a:solidFill>
              <a:uFill>
                <a:solidFill>
                  <a:srgbClr val="ffffff"/>
                </a:solidFill>
              </a:uFill>
              <a:latin typeface="Arial"/>
            </a:endParaRPr>
          </a:p>
        </p:txBody>
      </p:sp>
      <p:sp>
        <p:nvSpPr>
          <p:cNvPr id="113"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chor="ctr">
            <a:normAutofit/>
          </a:bodyPr>
          <a:p>
            <a:pPr algn="ctr">
              <a:lnSpc>
                <a:spcPct val="100000"/>
              </a:lnSpc>
              <a:spcAft>
                <a:spcPts val="1417"/>
              </a:spcAft>
            </a:pPr>
            <a:r>
              <a:rPr b="0" lang="en-US" sz="2600" spc="-1" strike="noStrike">
                <a:solidFill>
                  <a:srgbClr val="000000"/>
                </a:solidFill>
                <a:uFill>
                  <a:solidFill>
                    <a:srgbClr val="ffffff"/>
                  </a:solidFill>
                </a:uFill>
                <a:latin typeface="Arial"/>
              </a:rPr>
              <a:t>Vă mulțumesc pentru atenție</a:t>
            </a:r>
            <a:endParaRPr b="0" lang="en-US" sz="2600" spc="-1" strike="noStrike">
              <a:solidFill>
                <a:srgbClr val="000000"/>
              </a:solidFill>
              <a:uFill>
                <a:solidFill>
                  <a:srgbClr val="ffffff"/>
                </a:solidFill>
              </a:uFill>
              <a:latin typeface="Arial"/>
            </a:endParaRPr>
          </a:p>
          <a:p>
            <a:pPr algn="ctr">
              <a:lnSpc>
                <a:spcPct val="100000"/>
              </a:lnSpc>
              <a:spcAft>
                <a:spcPts val="1417"/>
              </a:spcAft>
            </a:pPr>
            <a:endParaRPr b="0" lang="en-US" sz="2600" spc="-1" strike="noStrike">
              <a:solidFill>
                <a:srgbClr val="000000"/>
              </a:solidFill>
              <a:uFill>
                <a:solidFill>
                  <a:srgbClr val="ffffff"/>
                </a:solidFill>
              </a:uFill>
              <a:latin typeface="Arial"/>
            </a:endParaRPr>
          </a:p>
          <a:p>
            <a:pPr algn="ctr">
              <a:lnSpc>
                <a:spcPct val="100000"/>
              </a:lnSpc>
              <a:spcAft>
                <a:spcPts val="1417"/>
              </a:spcAft>
            </a:pPr>
            <a:r>
              <a:rPr b="0" lang="en-US" sz="2600" spc="-1" strike="noStrike">
                <a:solidFill>
                  <a:srgbClr val="000000"/>
                </a:solidFill>
                <a:uFill>
                  <a:solidFill>
                    <a:srgbClr val="ffffff"/>
                  </a:solidFill>
                </a:uFill>
                <a:latin typeface="Arial"/>
              </a:rPr>
              <a:t>Ioniță Bogdan Florin</a:t>
            </a:r>
            <a:endParaRPr b="0" lang="en-US" sz="26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Cuprins</a:t>
            </a:r>
            <a:endParaRPr b="0" lang="en-US" sz="3600" spc="-1" strike="noStrike">
              <a:solidFill>
                <a:srgbClr val="000000"/>
              </a:solidFill>
              <a:uFill>
                <a:solidFill>
                  <a:srgbClr val="ffffff"/>
                </a:solidFill>
              </a:uFill>
              <a:latin typeface="Arial"/>
            </a:endParaRPr>
          </a:p>
        </p:txBody>
      </p:sp>
      <p:sp>
        <p:nvSpPr>
          <p:cNvPr id="81"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Introducere</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Definiții</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Tipuri de transformări</a:t>
            </a:r>
            <a:endParaRPr b="0" lang="en-US" sz="2600" spc="-1" strike="noStrike">
              <a:solidFill>
                <a:srgbClr val="000000"/>
              </a:solidFill>
              <a:uFill>
                <a:solidFill>
                  <a:srgbClr val="ffffff"/>
                </a:solidFill>
              </a:uFill>
              <a:latin typeface="Arial"/>
            </a:endParaRPr>
          </a:p>
          <a:p>
            <a:pPr lvl="1" marL="864000" indent="-323640">
              <a:lnSpc>
                <a:spcPct val="100000"/>
              </a:lnSpc>
              <a:spcAft>
                <a:spcPts val="1134"/>
              </a:spcAft>
              <a:buClr>
                <a:srgbClr val="99cc66"/>
              </a:buClr>
              <a:buSzPct val="75000"/>
              <a:buFont typeface="Symbol"/>
              <a:buChar char=""/>
            </a:pPr>
            <a:r>
              <a:rPr b="0" lang="en-US" sz="2600" spc="-1" strike="noStrike">
                <a:solidFill>
                  <a:srgbClr val="000000"/>
                </a:solidFill>
                <a:uFill>
                  <a:solidFill>
                    <a:srgbClr val="ffffff"/>
                  </a:solidFill>
                </a:uFill>
                <a:latin typeface="Arial"/>
              </a:rPr>
              <a:t>Translația</a:t>
            </a:r>
            <a:endParaRPr b="0" lang="en-US" sz="2600" spc="-1" strike="noStrike">
              <a:solidFill>
                <a:srgbClr val="000000"/>
              </a:solidFill>
              <a:uFill>
                <a:solidFill>
                  <a:srgbClr val="ffffff"/>
                </a:solidFill>
              </a:uFill>
              <a:latin typeface="Arial"/>
            </a:endParaRPr>
          </a:p>
          <a:p>
            <a:pPr lvl="1" marL="864000" indent="-323640">
              <a:lnSpc>
                <a:spcPct val="100000"/>
              </a:lnSpc>
              <a:spcAft>
                <a:spcPts val="1134"/>
              </a:spcAft>
              <a:buClr>
                <a:srgbClr val="99cc66"/>
              </a:buClr>
              <a:buSzPct val="75000"/>
              <a:buFont typeface="Symbol"/>
              <a:buChar char=""/>
            </a:pPr>
            <a:r>
              <a:rPr b="0" lang="en-US" sz="2600" spc="-1" strike="noStrike">
                <a:solidFill>
                  <a:srgbClr val="000000"/>
                </a:solidFill>
                <a:uFill>
                  <a:solidFill>
                    <a:srgbClr val="ffffff"/>
                  </a:solidFill>
                </a:uFill>
                <a:latin typeface="Arial"/>
              </a:rPr>
              <a:t>Rotația</a:t>
            </a:r>
            <a:endParaRPr b="0" lang="en-US" sz="2600" spc="-1" strike="noStrike">
              <a:solidFill>
                <a:srgbClr val="000000"/>
              </a:solidFill>
              <a:uFill>
                <a:solidFill>
                  <a:srgbClr val="ffffff"/>
                </a:solidFill>
              </a:uFill>
              <a:latin typeface="Arial"/>
            </a:endParaRPr>
          </a:p>
          <a:p>
            <a:pPr lvl="1" marL="864000" indent="-323640">
              <a:lnSpc>
                <a:spcPct val="100000"/>
              </a:lnSpc>
              <a:spcAft>
                <a:spcPts val="1134"/>
              </a:spcAft>
              <a:buClr>
                <a:srgbClr val="99cc66"/>
              </a:buClr>
              <a:buSzPct val="75000"/>
              <a:buFont typeface="Symbol"/>
              <a:buChar char=""/>
            </a:pPr>
            <a:r>
              <a:rPr b="0" lang="en-US" sz="2600" spc="-1" strike="noStrike">
                <a:solidFill>
                  <a:srgbClr val="000000"/>
                </a:solidFill>
                <a:uFill>
                  <a:solidFill>
                    <a:srgbClr val="ffffff"/>
                  </a:solidFill>
                </a:uFill>
                <a:latin typeface="Arial"/>
              </a:rPr>
              <a:t>Scalarea</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Combinarea transformărilor</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Implementarea animațiilor</a:t>
            </a:r>
            <a:endParaRPr b="0" lang="en-US" sz="2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Introducere</a:t>
            </a:r>
            <a:endParaRPr b="0" lang="en-US" sz="3600" spc="-1" strike="noStrike">
              <a:solidFill>
                <a:srgbClr val="000000"/>
              </a:solidFill>
              <a:uFill>
                <a:solidFill>
                  <a:srgbClr val="ffffff"/>
                </a:solidFill>
              </a:uFill>
              <a:latin typeface="Arial"/>
            </a:endParaRPr>
          </a:p>
        </p:txBody>
      </p:sp>
      <p:sp>
        <p:nvSpPr>
          <p:cNvPr id="83"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Lucrarea de față prezintă conceptele matematice care stau la baza metodelor folosite în programarea grafică (spații vectoriale, vectori, vertecși, coordonate, matrici de transformare, baze) precum și specificitățile implementării operațiilor de transformare folosind librăria OpenGL și limbajul C++.</a:t>
            </a:r>
            <a:endParaRPr b="0" lang="en-US" sz="26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Spații vectoriale</a:t>
            </a:r>
            <a:endParaRPr b="0" lang="en-US" sz="3600" spc="-1" strike="noStrike">
              <a:solidFill>
                <a:srgbClr val="000000"/>
              </a:solidFill>
              <a:uFill>
                <a:solidFill>
                  <a:srgbClr val="ffffff"/>
                </a:solidFill>
              </a:uFill>
              <a:latin typeface="Arial"/>
            </a:endParaRPr>
          </a:p>
        </p:txBody>
      </p:sp>
      <p:sp>
        <p:nvSpPr>
          <p:cNvPr id="85"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Un spațiu vectorial n-dimensional reprezintă o mulțime de obiecte numite vectori împreună cu anumite operații pe acești vectori.</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În cazul nostru folosim vectori euclidieni reprezentați printr-o succesiune de n numere reale.</a:t>
            </a:r>
            <a:endParaRPr b="0" lang="en-US" sz="26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2512080" y="3960000"/>
            <a:ext cx="5047560" cy="27997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Baze</a:t>
            </a:r>
            <a:endParaRPr b="0" lang="en-US" sz="3600" spc="-1" strike="noStrike">
              <a:solidFill>
                <a:srgbClr val="000000"/>
              </a:solidFill>
              <a:uFill>
                <a:solidFill>
                  <a:srgbClr val="ffffff"/>
                </a:solidFill>
              </a:uFill>
              <a:latin typeface="Arial"/>
            </a:endParaRPr>
          </a:p>
        </p:txBody>
      </p:sp>
      <p:sp>
        <p:nvSpPr>
          <p:cNvPr id="88"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O bază a unui spațiu </a:t>
            </a:r>
            <a:r>
              <a:rPr b="1" lang="en-US" sz="2600" spc="-1" strike="noStrike">
                <a:solidFill>
                  <a:srgbClr val="000000"/>
                </a:solidFill>
                <a:uFill>
                  <a:solidFill>
                    <a:srgbClr val="ffffff"/>
                  </a:solidFill>
                </a:uFill>
                <a:latin typeface="Arial"/>
              </a:rPr>
              <a:t>n</a:t>
            </a:r>
            <a:r>
              <a:rPr b="0" lang="en-US" sz="2600" spc="-1" strike="noStrike">
                <a:solidFill>
                  <a:srgbClr val="000000"/>
                </a:solidFill>
                <a:uFill>
                  <a:solidFill>
                    <a:srgbClr val="ffffff"/>
                  </a:solidFill>
                </a:uFill>
                <a:latin typeface="Arial"/>
              </a:rPr>
              <a:t>-dimensional reprezintă un set de </a:t>
            </a:r>
            <a:r>
              <a:rPr b="1" lang="en-US" sz="2600" spc="-1" strike="noStrike">
                <a:solidFill>
                  <a:srgbClr val="000000"/>
                </a:solidFill>
                <a:uFill>
                  <a:solidFill>
                    <a:srgbClr val="ffffff"/>
                  </a:solidFill>
                </a:uFill>
                <a:latin typeface="Arial"/>
              </a:rPr>
              <a:t>n</a:t>
            </a:r>
            <a:r>
              <a:rPr b="0" lang="en-US" sz="2600" spc="-1" strike="noStrike">
                <a:solidFill>
                  <a:srgbClr val="000000"/>
                </a:solidFill>
                <a:uFill>
                  <a:solidFill>
                    <a:srgbClr val="ffffff"/>
                  </a:solidFill>
                </a:uFill>
                <a:latin typeface="Arial"/>
              </a:rPr>
              <a:t> vectori </a:t>
            </a:r>
            <a:r>
              <a:rPr b="1" lang="en-US" sz="2600" spc="-1" strike="noStrike">
                <a:solidFill>
                  <a:srgbClr val="000000"/>
                </a:solidFill>
                <a:uFill>
                  <a:solidFill>
                    <a:srgbClr val="ffffff"/>
                  </a:solidFill>
                </a:uFill>
                <a:latin typeface="Arial"/>
              </a:rPr>
              <a:t>liniar-independenți</a:t>
            </a:r>
            <a:r>
              <a:rPr b="0" lang="en-US" sz="2600" spc="-1" strike="noStrike">
                <a:solidFill>
                  <a:srgbClr val="000000"/>
                </a:solidFill>
                <a:uFill>
                  <a:solidFill>
                    <a:srgbClr val="ffffff"/>
                  </a:solidFill>
                </a:uFill>
                <a:latin typeface="Arial"/>
              </a:rPr>
              <a:t> care poate fi utilizat pentru a exprima orice alt vector din același spațiu ca o combinație liniară de aceștia.</a:t>
            </a:r>
            <a:endParaRPr b="0" lang="en-US" sz="2600" spc="-1" strike="noStrike">
              <a:solidFill>
                <a:srgbClr val="000000"/>
              </a:solidFill>
              <a:uFill>
                <a:solidFill>
                  <a:srgbClr val="ffffff"/>
                </a:solidFill>
              </a:uFill>
              <a:latin typeface="Arial"/>
            </a:endParaRPr>
          </a:p>
        </p:txBody>
      </p:sp>
      <p:pic>
        <p:nvPicPr>
          <p:cNvPr id="89" name="" descr=""/>
          <p:cNvPicPr/>
          <p:nvPr/>
        </p:nvPicPr>
        <p:blipFill>
          <a:blip r:embed="rId1"/>
          <a:stretch/>
        </p:blipFill>
        <p:spPr>
          <a:xfrm>
            <a:off x="3796200" y="3744000"/>
            <a:ext cx="2323440" cy="2285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Transformări</a:t>
            </a:r>
            <a:endParaRPr b="0" lang="en-US" sz="3600" spc="-1" strike="noStrike">
              <a:solidFill>
                <a:srgbClr val="000000"/>
              </a:solidFill>
              <a:uFill>
                <a:solidFill>
                  <a:srgbClr val="ffffff"/>
                </a:solidFill>
              </a:uFill>
              <a:latin typeface="Arial"/>
            </a:endParaRPr>
          </a:p>
        </p:txBody>
      </p:sp>
      <p:sp>
        <p:nvSpPr>
          <p:cNvPr id="91"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O transformare este o funcție bijectivă care poate fi privită ca:</a:t>
            </a:r>
            <a:endParaRPr b="0" lang="en-US" sz="2600" spc="-1" strike="noStrike">
              <a:solidFill>
                <a:srgbClr val="000000"/>
              </a:solidFill>
              <a:uFill>
                <a:solidFill>
                  <a:srgbClr val="ffffff"/>
                </a:solidFill>
              </a:uFill>
              <a:latin typeface="Arial"/>
            </a:endParaRPr>
          </a:p>
          <a:p>
            <a:pPr lvl="1" marL="864000" indent="-323640">
              <a:lnSpc>
                <a:spcPct val="100000"/>
              </a:lnSpc>
              <a:spcAft>
                <a:spcPts val="1134"/>
              </a:spcAft>
              <a:buClr>
                <a:srgbClr val="99cc66"/>
              </a:buClr>
              <a:buSzPct val="75000"/>
              <a:buFont typeface="Symbol"/>
              <a:buChar char=""/>
            </a:pPr>
            <a:r>
              <a:rPr b="0" lang="en-US" sz="2600" spc="-1" strike="noStrike">
                <a:solidFill>
                  <a:srgbClr val="000000"/>
                </a:solidFill>
                <a:uFill>
                  <a:solidFill>
                    <a:srgbClr val="ffffff"/>
                  </a:solidFill>
                </a:uFill>
                <a:latin typeface="Arial"/>
              </a:rPr>
              <a:t>o operație aplicată unui vector ce atribuie acestuia un alt vector (transformat) exprimat în aceeași bază</a:t>
            </a:r>
            <a:endParaRPr b="0" lang="en-US" sz="2600" spc="-1" strike="noStrike">
              <a:solidFill>
                <a:srgbClr val="000000"/>
              </a:solidFill>
              <a:uFill>
                <a:solidFill>
                  <a:srgbClr val="ffffff"/>
                </a:solidFill>
              </a:uFill>
              <a:latin typeface="Arial"/>
            </a:endParaRPr>
          </a:p>
          <a:p>
            <a:pPr lvl="1" marL="864000" indent="-323640">
              <a:lnSpc>
                <a:spcPct val="100000"/>
              </a:lnSpc>
              <a:spcAft>
                <a:spcPts val="1134"/>
              </a:spcAft>
              <a:buClr>
                <a:srgbClr val="99cc66"/>
              </a:buClr>
              <a:buSzPct val="75000"/>
              <a:buFont typeface="Symbol"/>
              <a:buChar char=""/>
            </a:pPr>
            <a:r>
              <a:rPr b="0" lang="en-US" sz="2600" spc="-1" strike="noStrike">
                <a:solidFill>
                  <a:srgbClr val="000000"/>
                </a:solidFill>
                <a:uFill>
                  <a:solidFill>
                    <a:srgbClr val="ffffff"/>
                  </a:solidFill>
                </a:uFill>
                <a:latin typeface="Arial"/>
              </a:rPr>
              <a:t>sau ca o operație ce atribuie unui vector un nou vector identic dar exprimat într-o altă bază.</a:t>
            </a:r>
            <a:endParaRPr b="0" lang="en-US" sz="2600" spc="-1" strike="noStrike">
              <a:solidFill>
                <a:srgbClr val="000000"/>
              </a:solidFill>
              <a:uFill>
                <a:solidFill>
                  <a:srgbClr val="ffffff"/>
                </a:solidFill>
              </a:uFill>
              <a:latin typeface="Arial"/>
            </a:endParaRPr>
          </a:p>
          <a:p>
            <a:pPr marL="432000" indent="-323640">
              <a:lnSpc>
                <a:spcPct val="100000"/>
              </a:lnSpc>
              <a:spcAft>
                <a:spcPts val="1417"/>
              </a:spcAft>
              <a:buClr>
                <a:srgbClr val="99cc66"/>
              </a:buClr>
              <a:buSzPct val="45000"/>
              <a:buFont typeface="Wingdings" charset="2"/>
              <a:buChar char=""/>
            </a:pPr>
            <a:r>
              <a:rPr b="0" lang="en-US" sz="2600" spc="-1" strike="noStrike">
                <a:solidFill>
                  <a:srgbClr val="000000"/>
                </a:solidFill>
                <a:uFill>
                  <a:solidFill>
                    <a:srgbClr val="ffffff"/>
                  </a:solidFill>
                </a:uFill>
                <a:latin typeface="Arial"/>
              </a:rPr>
              <a:t>Transformările sunt codificate în matrici de transformare</a:t>
            </a:r>
            <a:endParaRPr b="0" lang="en-US" sz="26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3888000" y="5120640"/>
            <a:ext cx="2133000" cy="1799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Translația</a:t>
            </a:r>
            <a:endParaRPr b="0" lang="en-US" sz="36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3672000" y="1799640"/>
            <a:ext cx="2500200" cy="1440000"/>
          </a:xfrm>
          <a:prstGeom prst="rect">
            <a:avLst/>
          </a:prstGeom>
          <a:ln>
            <a:noFill/>
          </a:ln>
        </p:spPr>
      </p:pic>
      <p:pic>
        <p:nvPicPr>
          <p:cNvPr id="95" name="" descr=""/>
          <p:cNvPicPr/>
          <p:nvPr/>
        </p:nvPicPr>
        <p:blipFill>
          <a:blip r:embed="rId2"/>
          <a:stretch/>
        </p:blipFill>
        <p:spPr>
          <a:xfrm>
            <a:off x="1068480" y="3456000"/>
            <a:ext cx="3755160" cy="2754720"/>
          </a:xfrm>
          <a:prstGeom prst="rect">
            <a:avLst/>
          </a:prstGeom>
          <a:ln>
            <a:noFill/>
          </a:ln>
        </p:spPr>
      </p:pic>
      <p:pic>
        <p:nvPicPr>
          <p:cNvPr id="96" name="" descr=""/>
          <p:cNvPicPr/>
          <p:nvPr/>
        </p:nvPicPr>
        <p:blipFill>
          <a:blip r:embed="rId3"/>
          <a:stretch/>
        </p:blipFill>
        <p:spPr>
          <a:xfrm>
            <a:off x="5100480" y="3425760"/>
            <a:ext cx="3755160" cy="2765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Rotația</a:t>
            </a:r>
            <a:endParaRPr b="0" lang="en-US" sz="3600" spc="-1" strike="noStrike">
              <a:solidFill>
                <a:srgbClr val="000000"/>
              </a:solidFill>
              <a:uFill>
                <a:solidFill>
                  <a:srgbClr val="ffffff"/>
                </a:solidFill>
              </a:uFill>
              <a:latin typeface="Arial"/>
            </a:endParaRPr>
          </a:p>
        </p:txBody>
      </p:sp>
      <p:pic>
        <p:nvPicPr>
          <p:cNvPr id="98" name="" descr=""/>
          <p:cNvPicPr/>
          <p:nvPr/>
        </p:nvPicPr>
        <p:blipFill>
          <a:blip r:embed="rId1"/>
          <a:stretch/>
        </p:blipFill>
        <p:spPr>
          <a:xfrm>
            <a:off x="2952000" y="1728000"/>
            <a:ext cx="4147560" cy="1583640"/>
          </a:xfrm>
          <a:prstGeom prst="rect">
            <a:avLst/>
          </a:prstGeom>
          <a:ln>
            <a:noFill/>
          </a:ln>
        </p:spPr>
      </p:pic>
      <p:pic>
        <p:nvPicPr>
          <p:cNvPr id="99" name="" descr=""/>
          <p:cNvPicPr/>
          <p:nvPr/>
        </p:nvPicPr>
        <p:blipFill>
          <a:blip r:embed="rId2"/>
          <a:stretch/>
        </p:blipFill>
        <p:spPr>
          <a:xfrm>
            <a:off x="1369080" y="3528000"/>
            <a:ext cx="3814560" cy="2845800"/>
          </a:xfrm>
          <a:prstGeom prst="rect">
            <a:avLst/>
          </a:prstGeom>
          <a:ln>
            <a:noFill/>
          </a:ln>
        </p:spPr>
      </p:pic>
      <p:pic>
        <p:nvPicPr>
          <p:cNvPr id="100" name="" descr=""/>
          <p:cNvPicPr/>
          <p:nvPr/>
        </p:nvPicPr>
        <p:blipFill>
          <a:blip r:embed="rId3"/>
          <a:stretch/>
        </p:blipFill>
        <p:spPr>
          <a:xfrm>
            <a:off x="5328000" y="3528000"/>
            <a:ext cx="3846960" cy="2879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r>
              <a:rPr b="0" lang="en-US" sz="3600" spc="-1" strike="noStrike">
                <a:solidFill>
                  <a:srgbClr val="000000"/>
                </a:solidFill>
                <a:uFill>
                  <a:solidFill>
                    <a:srgbClr val="ffffff"/>
                  </a:solidFill>
                </a:uFill>
                <a:latin typeface="Arial"/>
              </a:rPr>
              <a:t>Scalarea</a:t>
            </a:r>
            <a:endParaRPr b="0" lang="en-US" sz="3600" spc="-1" strike="noStrike">
              <a:solidFill>
                <a:srgbClr val="000000"/>
              </a:solidFill>
              <a:uFill>
                <a:solidFill>
                  <a:srgbClr val="ffffff"/>
                </a:solidFill>
              </a:uFill>
              <a:latin typeface="Arial"/>
            </a:endParaRPr>
          </a:p>
        </p:txBody>
      </p:sp>
      <p:pic>
        <p:nvPicPr>
          <p:cNvPr id="102" name="" descr=""/>
          <p:cNvPicPr/>
          <p:nvPr/>
        </p:nvPicPr>
        <p:blipFill>
          <a:blip r:embed="rId1"/>
          <a:stretch/>
        </p:blipFill>
        <p:spPr>
          <a:xfrm>
            <a:off x="3242520" y="1800000"/>
            <a:ext cx="2949120" cy="1584000"/>
          </a:xfrm>
          <a:prstGeom prst="rect">
            <a:avLst/>
          </a:prstGeom>
          <a:ln>
            <a:noFill/>
          </a:ln>
        </p:spPr>
      </p:pic>
      <p:pic>
        <p:nvPicPr>
          <p:cNvPr id="103" name="" descr=""/>
          <p:cNvPicPr/>
          <p:nvPr/>
        </p:nvPicPr>
        <p:blipFill>
          <a:blip r:embed="rId2"/>
          <a:stretch/>
        </p:blipFill>
        <p:spPr>
          <a:xfrm>
            <a:off x="1008000" y="3672000"/>
            <a:ext cx="3899520" cy="2774520"/>
          </a:xfrm>
          <a:prstGeom prst="rect">
            <a:avLst/>
          </a:prstGeom>
          <a:ln>
            <a:noFill/>
          </a:ln>
        </p:spPr>
      </p:pic>
      <p:pic>
        <p:nvPicPr>
          <p:cNvPr id="104" name="" descr=""/>
          <p:cNvPicPr/>
          <p:nvPr/>
        </p:nvPicPr>
        <p:blipFill>
          <a:blip r:embed="rId3"/>
          <a:stretch/>
        </p:blipFill>
        <p:spPr>
          <a:xfrm>
            <a:off x="5252040" y="3672000"/>
            <a:ext cx="3891600" cy="27352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LibreOffice/5.3.2.2$Linux_X86_64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2017-06-19T20:39:03Z</dcterms:created>
  <dc:creator/>
  <dc:description/>
  <dc:language>en-US</dc:language>
  <cp:lastModifiedBy/>
  <dcterms:modified xsi:type="dcterms:W3CDTF">2017-06-19T22:04:14Z</dcterms:modified>
  <cp:revision>11</cp:revision>
  <dc:subject/>
  <dc:title/>
</cp:coreProperties>
</file>