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79" r:id="rId4"/>
    <p:sldId id="257" r:id="rId5"/>
    <p:sldId id="258" r:id="rId6"/>
    <p:sldId id="273" r:id="rId7"/>
    <p:sldId id="274" r:id="rId8"/>
    <p:sldId id="275" r:id="rId9"/>
    <p:sldId id="276" r:id="rId10"/>
    <p:sldId id="277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5" r:id="rId19"/>
    <p:sldId id="267" r:id="rId20"/>
    <p:sldId id="268" r:id="rId21"/>
    <p:sldId id="270" r:id="rId22"/>
    <p:sldId id="269" r:id="rId23"/>
    <p:sldId id="271" r:id="rId24"/>
    <p:sldId id="272" r:id="rId25"/>
    <p:sldId id="280" r:id="rId26"/>
    <p:sldId id="283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486B5-5384-487E-AB5B-68D08D7F1067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BBF54-2D7F-464B-A340-9E7B2D55F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http://html-ro.appspot.com/html401/html401_cuprins.html#minitoc</a:t>
            </a:r>
          </a:p>
          <a:p>
            <a:r>
              <a:rPr lang="en-US" dirty="0" smtClean="0"/>
              <a:t>http://jmarshall.com/easy/html/</a:t>
            </a:r>
          </a:p>
          <a:p>
            <a:r>
              <a:rPr lang="en-US" dirty="0" smtClean="0"/>
              <a:t>http://www.upg-ploiesti.ro/col/ldumitrascu/PDF/DREAMWEAVER%20MX/</a:t>
            </a:r>
          </a:p>
          <a:p>
            <a:r>
              <a:rPr lang="en-US" dirty="0" smtClean="0"/>
              <a:t>http://www.w3.org/TR/html401/interact/forms.html#edef-SELECT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54-2D7F-464B-A340-9E7B2D55FD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http://www.upg-ploiesti.ro/col/ldumitrascu/html/content.jsp-id=15.htm#1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54-2D7F-464B-A340-9E7B2D55FD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http://www.tutorialehtml.com/tutoriale-xhtml/introducere-in-xhtml.php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54-2D7F-464B-A340-9E7B2D55FD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54-2D7F-464B-A340-9E7B2D55FD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formular</a:t>
            </a:r>
            <a:r>
              <a:rPr lang="en-US" dirty="0" smtClean="0"/>
              <a:t> HTML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activeze</a:t>
            </a:r>
            <a:r>
              <a:rPr lang="en-US" dirty="0" smtClean="0"/>
              <a:t> un </a:t>
            </a:r>
            <a:r>
              <a:rPr lang="en-US" dirty="0" err="1" smtClean="0"/>
              <a:t>obiect</a:t>
            </a:r>
            <a:r>
              <a:rPr lang="en-US" dirty="0" smtClean="0"/>
              <a:t> pt al </a:t>
            </a:r>
            <a:r>
              <a:rPr lang="en-US" dirty="0" err="1" smtClean="0"/>
              <a:t>folosi</a:t>
            </a:r>
            <a:r>
              <a:rPr lang="en-US" dirty="0" smtClean="0"/>
              <a:t>. De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ajunge</a:t>
            </a:r>
            <a:r>
              <a:rPr lang="en-US" dirty="0" smtClean="0"/>
              <a:t> in </a:t>
            </a:r>
            <a:r>
              <a:rPr lang="en-US" dirty="0" err="1" smtClean="0"/>
              <a:t>pagina</a:t>
            </a:r>
            <a:r>
              <a:rPr lang="en-US" dirty="0" smtClean="0"/>
              <a:t> x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acceseze</a:t>
            </a:r>
            <a:r>
              <a:rPr lang="en-US" dirty="0" smtClean="0"/>
              <a:t> </a:t>
            </a:r>
            <a:r>
              <a:rPr lang="en-US" dirty="0" err="1" smtClean="0"/>
              <a:t>legatura</a:t>
            </a:r>
            <a:r>
              <a:rPr lang="en-US" dirty="0" smtClean="0"/>
              <a:t> </a:t>
            </a:r>
            <a:r>
              <a:rPr lang="en-US" dirty="0" err="1" smtClean="0"/>
              <a:t>corespunzatoare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eveniment</a:t>
            </a:r>
            <a:r>
              <a:rPr lang="en-US" dirty="0" smtClean="0"/>
              <a:t>. Pt a </a:t>
            </a:r>
            <a:r>
              <a:rPr lang="en-US" dirty="0" err="1" smtClean="0"/>
              <a:t>completa</a:t>
            </a:r>
            <a:r>
              <a:rPr lang="en-US" baseline="0" dirty="0" smtClean="0"/>
              <a:t> un camp cu date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pozitioneze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acesta</a:t>
            </a:r>
            <a:r>
              <a:rPr lang="en-US" baseline="0" dirty="0" smtClean="0"/>
              <a:t>. Etc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54-2D7F-464B-A340-9E7B2D55FD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54-2D7F-464B-A340-9E7B2D55FD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fisier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care </a:t>
            </a:r>
            <a:r>
              <a:rPr lang="en-US" dirty="0" err="1" smtClean="0"/>
              <a:t>motoare</a:t>
            </a:r>
            <a:r>
              <a:rPr lang="en-US" dirty="0" smtClean="0"/>
              <a:t> de </a:t>
            </a:r>
            <a:r>
              <a:rPr lang="en-US" dirty="0" err="1" smtClean="0"/>
              <a:t>cautare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admise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neadmise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indexeze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 smtClean="0"/>
              <a:t> site-</a:t>
            </a:r>
            <a:r>
              <a:rPr lang="en-US" dirty="0" err="1" smtClean="0"/>
              <a:t>ului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care parte a </a:t>
            </a:r>
            <a:r>
              <a:rPr lang="en-US" dirty="0" err="1" smtClean="0"/>
              <a:t>continutului</a:t>
            </a:r>
            <a:r>
              <a:rPr lang="en-US" dirty="0" smtClean="0"/>
              <a:t> site-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permisa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nepermisa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indexata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Acest</a:t>
            </a:r>
            <a:r>
              <a:rPr lang="en-US" dirty="0" smtClean="0"/>
              <a:t> fisier are o </a:t>
            </a:r>
            <a:r>
              <a:rPr lang="en-US" dirty="0" err="1" smtClean="0"/>
              <a:t>sintaxa</a:t>
            </a:r>
            <a:r>
              <a:rPr lang="en-US" dirty="0" smtClean="0"/>
              <a:t> </a:t>
            </a:r>
            <a:r>
              <a:rPr lang="en-US" dirty="0" err="1" smtClean="0"/>
              <a:t>speciala</a:t>
            </a:r>
            <a:r>
              <a:rPr lang="en-US" dirty="0" smtClean="0"/>
              <a:t> </a:t>
            </a:r>
            <a:r>
              <a:rPr lang="en-US" dirty="0" err="1" smtClean="0"/>
              <a:t>continand</a:t>
            </a:r>
            <a:r>
              <a:rPr lang="en-US" dirty="0" smtClean="0"/>
              <a:t> </a:t>
            </a:r>
            <a:r>
              <a:rPr lang="en-US" dirty="0" err="1" smtClean="0"/>
              <a:t>inregistrari</a:t>
            </a:r>
            <a:r>
              <a:rPr lang="en-US" dirty="0" smtClean="0"/>
              <a:t>.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inregistrare</a:t>
            </a:r>
            <a:r>
              <a:rPr lang="en-US" dirty="0" smtClean="0"/>
              <a:t> are 2 </a:t>
            </a:r>
            <a:r>
              <a:rPr lang="en-US" dirty="0" err="1" smtClean="0"/>
              <a:t>campuri</a:t>
            </a:r>
            <a:r>
              <a:rPr lang="en-US" dirty="0" smtClean="0"/>
              <a:t> de forma: </a:t>
            </a:r>
            <a:r>
              <a:rPr lang="en-US" i="1" dirty="0" smtClean="0"/>
              <a:t>Field</a:t>
            </a:r>
            <a:r>
              <a:rPr lang="en-US" dirty="0" smtClean="0"/>
              <a:t> : </a:t>
            </a:r>
            <a:r>
              <a:rPr lang="en-US" i="1" dirty="0" smtClean="0"/>
              <a:t>value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Prima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mentioneaza</a:t>
            </a:r>
            <a:r>
              <a:rPr lang="en-US" dirty="0" smtClean="0"/>
              <a:t> </a:t>
            </a:r>
            <a:r>
              <a:rPr lang="en-US" i="1" dirty="0" smtClean="0"/>
              <a:t>User-agent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i="1" dirty="0" smtClean="0"/>
              <a:t>Disallow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Fisierul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facut</a:t>
            </a:r>
            <a:r>
              <a:rPr lang="en-US" dirty="0" smtClean="0"/>
              <a:t> cu un </a:t>
            </a:r>
            <a:r>
              <a:rPr lang="en-US" dirty="0" err="1" smtClean="0"/>
              <a:t>simplu</a:t>
            </a:r>
            <a:r>
              <a:rPr lang="en-US" dirty="0" smtClean="0"/>
              <a:t> editor in mod text, </a:t>
            </a:r>
            <a:r>
              <a:rPr lang="en-US" dirty="0" err="1" smtClean="0"/>
              <a:t>ci</a:t>
            </a:r>
            <a:r>
              <a:rPr lang="en-US" dirty="0" smtClean="0"/>
              <a:t> cu </a:t>
            </a:r>
            <a:r>
              <a:rPr lang="en-US" dirty="0" err="1" smtClean="0"/>
              <a:t>unul</a:t>
            </a:r>
            <a:r>
              <a:rPr lang="en-US" dirty="0" smtClean="0"/>
              <a:t> care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lucra</a:t>
            </a:r>
            <a:r>
              <a:rPr lang="en-US" dirty="0" smtClean="0"/>
              <a:t> in </a:t>
            </a:r>
            <a:r>
              <a:rPr lang="en-US" i="1" dirty="0" smtClean="0"/>
              <a:t>mod UNIX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i="1" dirty="0" err="1" smtClean="0"/>
              <a:t>clientul</a:t>
            </a:r>
            <a:r>
              <a:rPr lang="en-US" i="1" dirty="0" smtClean="0"/>
              <a:t> FTP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face </a:t>
            </a:r>
            <a:r>
              <a:rPr lang="en-US" dirty="0" err="1" smtClean="0"/>
              <a:t>transformarea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http://profs.info.uaic.ro/~busaco/teach/courses/web/presentations/web01XHTML-Lab.pdf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54-2D7F-464B-A340-9E7B2D55FD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http://forum.seopedia.ro/utile/44-robots-meta-tag.html</a:t>
            </a:r>
          </a:p>
          <a:p>
            <a:r>
              <a:rPr lang="en-US" dirty="0" smtClean="0"/>
              <a:t>http://www.webcopywriter.ro/2010/08/28/importanta-meta-tag-urilor/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BBF54-2D7F-464B-A340-9E7B2D55FD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71DE-6ECB-4216-BD22-6466384DFB91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09FA-56BE-47CE-8B5E-3D1CC8C5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FORMULARE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prezentare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004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utilizatorul</a:t>
            </a:r>
            <a:r>
              <a:rPr lang="en-US" dirty="0" smtClean="0"/>
              <a:t> introduce “ION" in </a:t>
            </a:r>
            <a:r>
              <a:rPr lang="en-US" dirty="0" err="1" smtClean="0"/>
              <a:t>campul</a:t>
            </a:r>
            <a:r>
              <a:rPr lang="en-US" dirty="0" smtClean="0"/>
              <a:t> text,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selecteaza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text “ex.txt", </a:t>
            </a:r>
            <a:r>
              <a:rPr lang="en-US" dirty="0" err="1" smtClean="0"/>
              <a:t>agentul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inapoi</a:t>
            </a:r>
            <a:r>
              <a:rPr lang="en-US" dirty="0" smtClean="0"/>
              <a:t> </a:t>
            </a:r>
            <a:r>
              <a:rPr lang="en-US" dirty="0" err="1" smtClean="0"/>
              <a:t>urmatoarele</a:t>
            </a:r>
            <a:r>
              <a:rPr lang="en-US" dirty="0" smtClean="0"/>
              <a:t> date:</a:t>
            </a:r>
          </a:p>
          <a:p>
            <a:endParaRPr lang="en-US" dirty="0" smtClean="0"/>
          </a:p>
          <a:p>
            <a:r>
              <a:rPr lang="en-US" dirty="0" smtClean="0"/>
              <a:t>Content-Type: multipart/form-data; boundary=AaB03x</a:t>
            </a:r>
          </a:p>
          <a:p>
            <a:r>
              <a:rPr lang="en-US" dirty="0" smtClean="0"/>
              <a:t> --AaB03x Content-Disposition: form-data; name=“</a:t>
            </a:r>
            <a:r>
              <a:rPr lang="en-US" dirty="0" err="1" smtClean="0"/>
              <a:t>nume</a:t>
            </a:r>
            <a:r>
              <a:rPr lang="en-US" dirty="0" smtClean="0"/>
              <a:t>" ION</a:t>
            </a:r>
          </a:p>
          <a:p>
            <a:r>
              <a:rPr lang="en-US" dirty="0" smtClean="0"/>
              <a:t>--AaB03x Content-Disposition: form-data; name="fisier"; filename=“ex.txt“</a:t>
            </a:r>
          </a:p>
          <a:p>
            <a:r>
              <a:rPr lang="en-US" dirty="0" smtClean="0"/>
              <a:t> Content-Type: text/plain </a:t>
            </a:r>
          </a:p>
          <a:p>
            <a:r>
              <a:rPr lang="en-US" dirty="0" smtClean="0"/>
              <a:t>...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ex.txt ...</a:t>
            </a:r>
          </a:p>
          <a:p>
            <a:r>
              <a:rPr lang="en-US" dirty="0" smtClean="0"/>
              <a:t> --AaB03x--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Atributul</a:t>
            </a:r>
            <a:r>
              <a:rPr lang="en-US" b="1" dirty="0"/>
              <a:t> </a:t>
            </a:r>
            <a:r>
              <a:rPr lang="en-US" b="1" i="1" dirty="0"/>
              <a:t>name </a:t>
            </a:r>
            <a:r>
              <a:rPr lang="en-US" dirty="0" err="1"/>
              <a:t>primeşte</a:t>
            </a:r>
            <a:r>
              <a:rPr lang="en-US" dirty="0"/>
              <a:t> ca valoare numele </a:t>
            </a:r>
            <a:r>
              <a:rPr lang="en-US" dirty="0" err="1"/>
              <a:t>formularului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formulare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document. </a:t>
            </a:r>
            <a:r>
              <a:rPr lang="en-US" dirty="0" err="1"/>
              <a:t>Deasemenea</a:t>
            </a:r>
            <a:r>
              <a:rPr lang="en-US" dirty="0"/>
              <a:t>, numele </a:t>
            </a:r>
            <a:r>
              <a:rPr lang="en-US" dirty="0" err="1"/>
              <a:t>formularului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scriptul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JavaScript,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referit</a:t>
            </a:r>
            <a:r>
              <a:rPr lang="en-US" dirty="0"/>
              <a:t>. </a:t>
            </a:r>
          </a:p>
          <a:p>
            <a:pPr algn="just"/>
            <a:r>
              <a:rPr lang="en-US" b="1" dirty="0" err="1"/>
              <a:t>Atributul</a:t>
            </a:r>
            <a:r>
              <a:rPr lang="en-US" b="1" dirty="0"/>
              <a:t> </a:t>
            </a:r>
            <a:r>
              <a:rPr lang="en-US" b="1" i="1" dirty="0"/>
              <a:t>target </a:t>
            </a:r>
            <a:r>
              <a:rPr lang="en-US" dirty="0" err="1"/>
              <a:t>primeşte</a:t>
            </a:r>
            <a:r>
              <a:rPr lang="en-US" dirty="0"/>
              <a:t> ca valoare numele </a:t>
            </a:r>
            <a:r>
              <a:rPr lang="en-US" dirty="0" err="1"/>
              <a:t>ferestrei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va</a:t>
            </a:r>
            <a:r>
              <a:rPr lang="en-US" dirty="0"/>
              <a:t> face </a:t>
            </a:r>
            <a:r>
              <a:rPr lang="en-US" dirty="0" err="1"/>
              <a:t>afişarea</a:t>
            </a:r>
            <a:r>
              <a:rPr lang="en-US" dirty="0"/>
              <a:t> </a:t>
            </a:r>
            <a:r>
              <a:rPr lang="en-US" dirty="0" err="1"/>
              <a:t>răspunsului</a:t>
            </a:r>
            <a:r>
              <a:rPr lang="en-US" dirty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/>
              <a:t>de server. </a:t>
            </a:r>
            <a:r>
              <a:rPr lang="en-US" dirty="0" err="1"/>
              <a:t>Dacă</a:t>
            </a:r>
            <a:r>
              <a:rPr lang="en-US" dirty="0"/>
              <a:t> numele </a:t>
            </a:r>
            <a:r>
              <a:rPr lang="en-US" dirty="0" err="1"/>
              <a:t>transmis</a:t>
            </a:r>
            <a:r>
              <a:rPr lang="en-US" dirty="0"/>
              <a:t> ca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target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definit</a:t>
            </a:r>
            <a:r>
              <a:rPr lang="en-US" dirty="0"/>
              <a:t> anterior,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browserul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creea</a:t>
            </a:r>
            <a:r>
              <a:rPr lang="en-US" dirty="0"/>
              <a:t> o </a:t>
            </a:r>
            <a:r>
              <a:rPr lang="en-US" dirty="0" err="1"/>
              <a:t>ferestră</a:t>
            </a:r>
            <a:r>
              <a:rPr lang="en-US" dirty="0"/>
              <a:t> </a:t>
            </a:r>
            <a:r>
              <a:rPr lang="en-US" dirty="0" err="1"/>
              <a:t>nouă</a:t>
            </a:r>
            <a:r>
              <a:rPr lang="en-US" dirty="0"/>
              <a:t> cu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. Implicit, </a:t>
            </a:r>
            <a:r>
              <a:rPr lang="en-US" dirty="0" err="1"/>
              <a:t>browserul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afişa</a:t>
            </a:r>
            <a:r>
              <a:rPr lang="en-US" dirty="0"/>
              <a:t> </a:t>
            </a:r>
            <a:r>
              <a:rPr lang="en-US" dirty="0" err="1"/>
              <a:t>răspunsul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.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transmise</a:t>
            </a:r>
            <a:r>
              <a:rPr lang="en-US" dirty="0"/>
              <a:t> ca valoare </a:t>
            </a:r>
            <a:r>
              <a:rPr lang="en-US" dirty="0" err="1"/>
              <a:t>atributului</a:t>
            </a:r>
            <a:r>
              <a:rPr lang="en-US" dirty="0"/>
              <a:t> </a:t>
            </a:r>
            <a:r>
              <a:rPr lang="en-US" i="1" dirty="0"/>
              <a:t>target: </a:t>
            </a:r>
            <a:endParaRPr lang="en-US" dirty="0"/>
          </a:p>
          <a:p>
            <a:pPr lvl="0"/>
            <a:r>
              <a:rPr lang="en-US" dirty="0" smtClean="0"/>
              <a:t>_</a:t>
            </a:r>
            <a:r>
              <a:rPr lang="en-US" dirty="0"/>
              <a:t>self – </a:t>
            </a:r>
            <a:r>
              <a:rPr lang="en-US" dirty="0" err="1"/>
              <a:t>răspunsul</a:t>
            </a:r>
            <a:r>
              <a:rPr lang="en-US" dirty="0"/>
              <a:t> </a:t>
            </a:r>
            <a:r>
              <a:rPr lang="en-US" dirty="0" err="1"/>
              <a:t>scriptului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afişat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formularul</a:t>
            </a:r>
            <a:r>
              <a:rPr lang="en-US" dirty="0"/>
              <a:t>; </a:t>
            </a:r>
          </a:p>
          <a:p>
            <a:pPr lvl="0"/>
            <a:r>
              <a:rPr lang="en-US" dirty="0" smtClean="0"/>
              <a:t>_</a:t>
            </a:r>
            <a:r>
              <a:rPr lang="en-US" dirty="0"/>
              <a:t>parent– </a:t>
            </a:r>
            <a:r>
              <a:rPr lang="en-US" dirty="0" err="1"/>
              <a:t>răspunsul</a:t>
            </a:r>
            <a:r>
              <a:rPr lang="en-US" dirty="0"/>
              <a:t> </a:t>
            </a:r>
            <a:r>
              <a:rPr lang="en-US" dirty="0" err="1"/>
              <a:t>scriptului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afişat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părinte</a:t>
            </a:r>
            <a:r>
              <a:rPr lang="en-US" dirty="0"/>
              <a:t> a </a:t>
            </a:r>
            <a:r>
              <a:rPr lang="en-US" dirty="0" err="1"/>
              <a:t>ferestrei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formularul</a:t>
            </a:r>
            <a:r>
              <a:rPr lang="en-US" dirty="0"/>
              <a:t>; </a:t>
            </a:r>
          </a:p>
          <a:p>
            <a:pPr lvl="0"/>
            <a:r>
              <a:rPr lang="en-US" dirty="0" smtClean="0"/>
              <a:t>_</a:t>
            </a:r>
            <a:r>
              <a:rPr lang="en-US" dirty="0"/>
              <a:t>top - </a:t>
            </a:r>
            <a:r>
              <a:rPr lang="en-US" dirty="0" err="1"/>
              <a:t>răspunsul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afişat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din </a:t>
            </a:r>
            <a:r>
              <a:rPr lang="en-US" dirty="0" err="1"/>
              <a:t>vârful</a:t>
            </a:r>
            <a:r>
              <a:rPr lang="en-US" dirty="0"/>
              <a:t> </a:t>
            </a:r>
            <a:r>
              <a:rPr lang="en-US" dirty="0" err="1"/>
              <a:t>ierarhiei</a:t>
            </a:r>
            <a:r>
              <a:rPr lang="en-US" dirty="0"/>
              <a:t> de </a:t>
            </a:r>
            <a:r>
              <a:rPr lang="en-US" dirty="0" err="1"/>
              <a:t>ferestre</a:t>
            </a:r>
            <a:r>
              <a:rPr lang="en-US" dirty="0"/>
              <a:t>; </a:t>
            </a:r>
          </a:p>
          <a:p>
            <a:pPr lvl="0"/>
            <a:r>
              <a:rPr lang="en-US" dirty="0" smtClean="0"/>
              <a:t>_</a:t>
            </a:r>
            <a:r>
              <a:rPr lang="en-US" dirty="0"/>
              <a:t>blank–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creată</a:t>
            </a:r>
            <a:r>
              <a:rPr lang="en-US" dirty="0"/>
              <a:t> o </a:t>
            </a:r>
            <a:r>
              <a:rPr lang="en-US" dirty="0" err="1"/>
              <a:t>fereastră</a:t>
            </a:r>
            <a:r>
              <a:rPr lang="en-US" dirty="0"/>
              <a:t>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afişat</a:t>
            </a:r>
            <a:r>
              <a:rPr lang="en-US" dirty="0"/>
              <a:t> </a:t>
            </a:r>
            <a:r>
              <a:rPr lang="en-US" dirty="0" err="1"/>
              <a:t>răspunsul</a:t>
            </a:r>
            <a:r>
              <a:rPr lang="en-US" dirty="0"/>
              <a:t>. </a:t>
            </a:r>
            <a:r>
              <a:rPr lang="en-US" dirty="0" err="1"/>
              <a:t>Efectul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similar </a:t>
            </a:r>
            <a:r>
              <a:rPr lang="en-US" dirty="0" err="1"/>
              <a:t>situaţiei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atributul</a:t>
            </a:r>
            <a:r>
              <a:rPr lang="en-US" dirty="0"/>
              <a:t> </a:t>
            </a:r>
            <a:r>
              <a:rPr lang="en-US" i="1" dirty="0"/>
              <a:t>target </a:t>
            </a:r>
            <a:r>
              <a:rPr lang="en-US" dirty="0"/>
              <a:t>a </a:t>
            </a:r>
            <a:r>
              <a:rPr lang="en-US" dirty="0" err="1"/>
              <a:t>primit</a:t>
            </a:r>
            <a:r>
              <a:rPr lang="en-US" dirty="0"/>
              <a:t> valoare un </a:t>
            </a: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fereastră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definit</a:t>
            </a:r>
            <a:r>
              <a:rPr lang="en-US" dirty="0"/>
              <a:t> anterior. </a:t>
            </a:r>
          </a:p>
          <a:p>
            <a:r>
              <a:rPr lang="en-US" dirty="0"/>
              <a:t> </a:t>
            </a:r>
          </a:p>
          <a:p>
            <a:pPr algn="just"/>
            <a:r>
              <a:rPr lang="en-US" b="1" dirty="0" err="1"/>
              <a:t>Atributul</a:t>
            </a:r>
            <a:r>
              <a:rPr lang="en-US" b="1" dirty="0"/>
              <a:t> </a:t>
            </a:r>
            <a:r>
              <a:rPr lang="en-US" b="1" i="1" dirty="0"/>
              <a:t>title </a:t>
            </a:r>
            <a:r>
              <a:rPr lang="en-US" dirty="0" smtClean="0"/>
              <a:t>se </a:t>
            </a:r>
            <a:r>
              <a:rPr lang="en-US" dirty="0" err="1" smtClean="0"/>
              <a:t>foloseşte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afişa</a:t>
            </a:r>
            <a:r>
              <a:rPr lang="en-US" dirty="0" smtClean="0"/>
              <a:t> un </a:t>
            </a:r>
            <a:r>
              <a:rPr lang="en-US" dirty="0"/>
              <a:t>text </a:t>
            </a:r>
            <a:r>
              <a:rPr lang="en-US" dirty="0" err="1"/>
              <a:t>explicativ</a:t>
            </a:r>
            <a:r>
              <a:rPr lang="en-US" dirty="0"/>
              <a:t> </a:t>
            </a:r>
            <a:r>
              <a:rPr lang="en-US" dirty="0" smtClean="0"/>
              <a:t> la </a:t>
            </a:r>
            <a:r>
              <a:rPr lang="en-US" dirty="0" err="1" smtClean="0"/>
              <a:t>pozitionarea</a:t>
            </a:r>
            <a:r>
              <a:rPr lang="en-US" dirty="0" smtClean="0"/>
              <a:t> </a:t>
            </a:r>
            <a:r>
              <a:rPr lang="en-US" dirty="0" err="1"/>
              <a:t>ce</a:t>
            </a:r>
            <a:r>
              <a:rPr lang="en-US" dirty="0"/>
              <a:t> mouse-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 smtClean="0"/>
              <a:t>peste</a:t>
            </a:r>
            <a:r>
              <a:rPr lang="en-US" dirty="0"/>
              <a:t> </a:t>
            </a:r>
            <a:r>
              <a:rPr lang="en-US" dirty="0" err="1" smtClean="0"/>
              <a:t>formular</a:t>
            </a:r>
            <a:r>
              <a:rPr lang="en-US" dirty="0" smtClean="0"/>
              <a:t>. </a:t>
            </a:r>
          </a:p>
          <a:p>
            <a:pPr algn="just"/>
            <a:r>
              <a:rPr lang="en-GB" dirty="0" smtClean="0"/>
              <a:t>Tag-</a:t>
            </a:r>
            <a:r>
              <a:rPr lang="en-GB" dirty="0" err="1" smtClean="0"/>
              <a:t>urile</a:t>
            </a:r>
            <a:r>
              <a:rPr lang="en-GB" dirty="0" smtClean="0"/>
              <a:t> </a:t>
            </a:r>
            <a:r>
              <a:rPr lang="en-GB" dirty="0" err="1" smtClean="0"/>
              <a:t>folosite</a:t>
            </a:r>
            <a:r>
              <a:rPr lang="en-GB" dirty="0" smtClean="0"/>
              <a:t> in </a:t>
            </a:r>
            <a:r>
              <a:rPr lang="en-GB" dirty="0" err="1" smtClean="0"/>
              <a:t>formulare</a:t>
            </a:r>
            <a:endParaRPr lang="en-GB" dirty="0" smtClean="0"/>
          </a:p>
          <a:p>
            <a:pPr algn="just"/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smtClean="0"/>
              <a:t>&lt;form&gt;…&lt;/form&gt; pot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introduse</a:t>
            </a:r>
            <a:r>
              <a:rPr lang="en-US" dirty="0" smtClean="0"/>
              <a:t> </a:t>
            </a:r>
            <a:r>
              <a:rPr lang="en-US" dirty="0" err="1" smtClean="0"/>
              <a:t>următoarele</a:t>
            </a:r>
            <a:r>
              <a:rPr lang="en-US" dirty="0" smtClean="0"/>
              <a:t> tag-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destinate</a:t>
            </a:r>
            <a:r>
              <a:rPr lang="en-US" dirty="0" smtClean="0"/>
              <a:t> </a:t>
            </a:r>
            <a:r>
              <a:rPr lang="en-US" dirty="0" err="1" smtClean="0"/>
              <a:t>preluării</a:t>
            </a:r>
            <a:r>
              <a:rPr lang="en-US" dirty="0" smtClean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furnizate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.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parte a </a:t>
            </a:r>
            <a:r>
              <a:rPr lang="en-US" dirty="0" err="1"/>
              <a:t>acestora</a:t>
            </a:r>
            <a:r>
              <a:rPr lang="en-US" dirty="0"/>
              <a:t> se </a:t>
            </a:r>
            <a:r>
              <a:rPr lang="en-US" dirty="0" err="1"/>
              <a:t>definesc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tagului</a:t>
            </a:r>
            <a:r>
              <a:rPr lang="en-US" dirty="0"/>
              <a:t> </a:t>
            </a:r>
            <a:r>
              <a:rPr lang="en-US" i="1" dirty="0"/>
              <a:t>&lt;input&gt;.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Sintaxa</a:t>
            </a:r>
            <a:r>
              <a:rPr lang="en-US" b="1" dirty="0" smtClean="0"/>
              <a:t> </a:t>
            </a:r>
            <a:r>
              <a:rPr lang="en-US" b="1" dirty="0" err="1" smtClean="0"/>
              <a:t>generală</a:t>
            </a:r>
            <a:r>
              <a:rPr lang="en-US" b="1" dirty="0" smtClean="0"/>
              <a:t> a </a:t>
            </a:r>
            <a:r>
              <a:rPr lang="en-US" b="1" dirty="0" err="1" smtClean="0"/>
              <a:t>tagului</a:t>
            </a:r>
            <a:r>
              <a:rPr lang="en-US" b="1" dirty="0" smtClean="0"/>
              <a:t> input </a:t>
            </a:r>
            <a:r>
              <a:rPr lang="en-US" b="1" dirty="0" err="1" smtClean="0"/>
              <a:t>este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&lt;input type=”text/password/hidden/radio/checkbox/submit/reset/button/file/image” name=”…“ value=”…“ checked size=”…” </a:t>
            </a:r>
            <a:r>
              <a:rPr lang="en-US" dirty="0" err="1" smtClean="0"/>
              <a:t>maxlenght</a:t>
            </a:r>
            <a:r>
              <a:rPr lang="en-US" dirty="0" smtClean="0"/>
              <a:t>=”…”/&gt; </a:t>
            </a:r>
            <a:endParaRPr lang="en-US" dirty="0" smtClean="0"/>
          </a:p>
          <a:p>
            <a:r>
              <a:rPr lang="en-GB" dirty="0" err="1" smtClean="0"/>
              <a:t>Atributele</a:t>
            </a:r>
            <a:r>
              <a:rPr lang="en-GB" dirty="0" smtClean="0"/>
              <a:t> </a:t>
            </a:r>
            <a:r>
              <a:rPr lang="en-GB" dirty="0" err="1" smtClean="0"/>
              <a:t>lui</a:t>
            </a:r>
            <a:r>
              <a:rPr lang="en-GB" dirty="0" smtClean="0"/>
              <a:t> &lt;input...&gt; </a:t>
            </a:r>
            <a:r>
              <a:rPr lang="en-GB" dirty="0" err="1" smtClean="0"/>
              <a:t>sunt</a:t>
            </a:r>
            <a:r>
              <a:rPr lang="en-GB" dirty="0" smtClean="0"/>
              <a:t>:</a:t>
            </a:r>
          </a:p>
          <a:p>
            <a:r>
              <a:rPr lang="en-GB" b="1" i="1" dirty="0" smtClean="0"/>
              <a:t>type</a:t>
            </a:r>
            <a:r>
              <a:rPr lang="en-GB" i="1" dirty="0" smtClean="0"/>
              <a:t>- care </a:t>
            </a:r>
            <a:r>
              <a:rPr lang="en-GB" i="1" dirty="0" err="1" smtClean="0"/>
              <a:t>poate</a:t>
            </a:r>
            <a:r>
              <a:rPr lang="en-GB" i="1" dirty="0" smtClean="0"/>
              <a:t> </a:t>
            </a:r>
            <a:r>
              <a:rPr lang="en-GB" i="1" dirty="0" err="1" smtClean="0"/>
              <a:t>lua</a:t>
            </a:r>
            <a:r>
              <a:rPr lang="en-GB" i="1" dirty="0" smtClean="0"/>
              <a:t> </a:t>
            </a:r>
            <a:r>
              <a:rPr lang="en-GB" i="1" dirty="0" err="1" smtClean="0"/>
              <a:t>una</a:t>
            </a:r>
            <a:r>
              <a:rPr lang="en-GB" i="1" dirty="0" smtClean="0"/>
              <a:t> </a:t>
            </a:r>
            <a:r>
              <a:rPr lang="en-GB" i="1" dirty="0" err="1" smtClean="0"/>
              <a:t>dintre</a:t>
            </a:r>
            <a:r>
              <a:rPr lang="en-GB" i="1" dirty="0" smtClean="0"/>
              <a:t> </a:t>
            </a:r>
            <a:r>
              <a:rPr lang="en-GB" i="1" dirty="0" err="1" smtClean="0"/>
              <a:t>valorile</a:t>
            </a:r>
            <a:r>
              <a:rPr lang="en-GB" i="1" dirty="0" smtClean="0"/>
              <a:t>:</a:t>
            </a:r>
          </a:p>
          <a:p>
            <a:r>
              <a:rPr lang="en-GB" i="1" dirty="0"/>
              <a:t>	</a:t>
            </a:r>
            <a:r>
              <a:rPr lang="en-GB" b="1" i="1" dirty="0" smtClean="0"/>
              <a:t>text-</a:t>
            </a:r>
            <a:r>
              <a:rPr lang="en-US" dirty="0" smtClean="0"/>
              <a:t>se </a:t>
            </a:r>
            <a:r>
              <a:rPr lang="en-US" dirty="0" err="1" smtClean="0"/>
              <a:t>crează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câmp</a:t>
            </a:r>
            <a:r>
              <a:rPr lang="en-US" dirty="0"/>
              <a:t> de </a:t>
            </a:r>
            <a:r>
              <a:rPr lang="en-US" dirty="0" err="1"/>
              <a:t>editare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cuvânt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smtClean="0"/>
              <a:t>text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i="1" dirty="0" smtClean="0"/>
              <a:t>password-</a:t>
            </a:r>
            <a:r>
              <a:rPr lang="en-US" dirty="0" smtClean="0"/>
              <a:t>se </a:t>
            </a:r>
            <a:r>
              <a:rPr lang="en-US" dirty="0" err="1" smtClean="0"/>
              <a:t>crează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câmp</a:t>
            </a:r>
            <a:r>
              <a:rPr lang="en-US" dirty="0"/>
              <a:t> de </a:t>
            </a:r>
            <a:r>
              <a:rPr lang="en-US" dirty="0" err="1"/>
              <a:t>editare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parole.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ascunse</a:t>
            </a:r>
            <a:r>
              <a:rPr lang="en-US" dirty="0"/>
              <a:t>, </a:t>
            </a:r>
            <a:r>
              <a:rPr lang="en-US" dirty="0" err="1"/>
              <a:t>câmpul</a:t>
            </a:r>
            <a:r>
              <a:rPr lang="en-US" dirty="0"/>
              <a:t> de </a:t>
            </a:r>
            <a:r>
              <a:rPr lang="en-US" dirty="0" err="1"/>
              <a:t>editare</a:t>
            </a:r>
            <a:r>
              <a:rPr lang="en-US" dirty="0"/>
              <a:t> </a:t>
            </a:r>
            <a:r>
              <a:rPr lang="en-US" dirty="0" err="1"/>
              <a:t>afişând</a:t>
            </a:r>
            <a:r>
              <a:rPr lang="en-US" dirty="0"/>
              <a:t> </a:t>
            </a:r>
            <a:r>
              <a:rPr lang="en-US" dirty="0" err="1"/>
              <a:t>semnul</a:t>
            </a:r>
            <a:r>
              <a:rPr lang="en-US" dirty="0"/>
              <a:t> ‘*’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i="1" dirty="0" smtClean="0"/>
              <a:t>hidden</a:t>
            </a:r>
            <a:r>
              <a:rPr lang="en-US" dirty="0" smtClean="0"/>
              <a:t>-se </a:t>
            </a:r>
            <a:r>
              <a:rPr lang="en-US" dirty="0" err="1" smtClean="0"/>
              <a:t>crează</a:t>
            </a:r>
            <a:r>
              <a:rPr lang="en-US" dirty="0" smtClean="0"/>
              <a:t> un text </a:t>
            </a:r>
            <a:r>
              <a:rPr lang="en-US" dirty="0" err="1" smtClean="0"/>
              <a:t>ascuns</a:t>
            </a:r>
            <a:r>
              <a:rPr lang="en-US" dirty="0" smtClean="0"/>
              <a:t>.</a:t>
            </a:r>
            <a:r>
              <a:rPr lang="en-US" dirty="0"/>
              <a:t> (care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afişat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formular</a:t>
            </a:r>
            <a:r>
              <a:rPr lang="en-US" dirty="0"/>
              <a:t>). </a:t>
            </a:r>
            <a:r>
              <a:rPr lang="en-US" dirty="0" err="1"/>
              <a:t>Câmpurile</a:t>
            </a:r>
            <a:r>
              <a:rPr lang="en-US" dirty="0"/>
              <a:t> </a:t>
            </a:r>
            <a:r>
              <a:rPr lang="en-US" dirty="0" err="1"/>
              <a:t>ascunse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server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nu pot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. </a:t>
            </a:r>
            <a:endParaRPr lang="en-US" dirty="0" smtClean="0"/>
          </a:p>
          <a:p>
            <a:pPr lvl="0" algn="just"/>
            <a:r>
              <a:rPr lang="en-US" dirty="0" smtClean="0"/>
              <a:t>                  </a:t>
            </a:r>
            <a:r>
              <a:rPr lang="en-US" b="1" i="1" dirty="0" smtClean="0"/>
              <a:t>radio-</a:t>
            </a:r>
            <a:r>
              <a:rPr lang="en-US" dirty="0" smtClean="0"/>
              <a:t>se </a:t>
            </a:r>
            <a:r>
              <a:rPr lang="en-US" dirty="0" err="1" smtClean="0"/>
              <a:t>crează</a:t>
            </a:r>
            <a:r>
              <a:rPr lang="en-US" dirty="0" smtClean="0"/>
              <a:t> </a:t>
            </a:r>
            <a:r>
              <a:rPr lang="en-US" dirty="0"/>
              <a:t>butoanele radio permit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opţiuni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. O </a:t>
            </a:r>
            <a:r>
              <a:rPr lang="en-US" dirty="0" err="1"/>
              <a:t>opţiune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câmp</a:t>
            </a:r>
            <a:r>
              <a:rPr lang="en-US" dirty="0"/>
              <a:t> </a:t>
            </a:r>
            <a:r>
              <a:rPr lang="en-US" i="1" dirty="0"/>
              <a:t>radio</a:t>
            </a:r>
            <a:r>
              <a:rPr lang="en-US" dirty="0"/>
              <a:t>. </a:t>
            </a:r>
            <a:r>
              <a:rPr lang="en-US" dirty="0" err="1"/>
              <a:t>Într</a:t>
            </a:r>
            <a:r>
              <a:rPr lang="en-US" dirty="0"/>
              <a:t>-un set de </a:t>
            </a:r>
            <a:r>
              <a:rPr lang="en-US" dirty="0" err="1"/>
              <a:t>butoane</a:t>
            </a:r>
            <a:r>
              <a:rPr lang="en-US" dirty="0"/>
              <a:t> radio, la un moment </a:t>
            </a:r>
            <a:r>
              <a:rPr lang="en-US" dirty="0" err="1"/>
              <a:t>dat</a:t>
            </a:r>
            <a:r>
              <a:rPr lang="en-US" dirty="0"/>
              <a:t>,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opţiune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selectată</a:t>
            </a:r>
            <a:r>
              <a:rPr lang="en-US" dirty="0"/>
              <a:t>. </a:t>
            </a:r>
            <a:r>
              <a:rPr lang="en-US" dirty="0" err="1"/>
              <a:t>Pe</a:t>
            </a:r>
            <a:r>
              <a:rPr lang="en-US" dirty="0"/>
              <a:t> un </a:t>
            </a:r>
            <a:r>
              <a:rPr lang="en-US" dirty="0" err="1"/>
              <a:t>formular</a:t>
            </a:r>
            <a:r>
              <a:rPr lang="en-US" dirty="0"/>
              <a:t> pot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seturi</a:t>
            </a:r>
            <a:r>
              <a:rPr lang="en-US" dirty="0"/>
              <a:t> de </a:t>
            </a:r>
            <a:r>
              <a:rPr lang="en-US" dirty="0" err="1"/>
              <a:t>butoane</a:t>
            </a:r>
            <a:r>
              <a:rPr lang="en-US" dirty="0"/>
              <a:t> radio, </a:t>
            </a:r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anumit</a:t>
            </a:r>
            <a:r>
              <a:rPr lang="en-US" dirty="0"/>
              <a:t> set </a:t>
            </a:r>
            <a:r>
              <a:rPr lang="en-US" dirty="0" err="1"/>
              <a:t>realizându</a:t>
            </a:r>
            <a:r>
              <a:rPr lang="en-US" dirty="0"/>
              <a:t>-se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precizarea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(numele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</a:t>
            </a:r>
            <a:r>
              <a:rPr lang="en-US" i="1" dirty="0"/>
              <a:t>name</a:t>
            </a:r>
            <a:r>
              <a:rPr lang="en-US" dirty="0"/>
              <a:t>). </a:t>
            </a:r>
            <a:endParaRPr lang="en-US" dirty="0" smtClean="0"/>
          </a:p>
          <a:p>
            <a:pPr lvl="0" algn="just"/>
            <a:r>
              <a:rPr lang="en-US" b="1" i="1" dirty="0" smtClean="0"/>
              <a:t>	checkbox- </a:t>
            </a:r>
            <a:r>
              <a:rPr lang="en-US" dirty="0" smtClean="0"/>
              <a:t>se </a:t>
            </a:r>
            <a:r>
              <a:rPr lang="en-US" dirty="0" err="1" smtClean="0"/>
              <a:t>crează</a:t>
            </a:r>
            <a:r>
              <a:rPr lang="en-US" dirty="0" smtClean="0"/>
              <a:t> un </a:t>
            </a:r>
            <a:r>
              <a:rPr lang="en-US" dirty="0" err="1"/>
              <a:t>câmp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. Un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câmp</a:t>
            </a:r>
            <a:r>
              <a:rPr lang="en-US" dirty="0"/>
              <a:t> are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stări</a:t>
            </a:r>
            <a:r>
              <a:rPr lang="en-US" dirty="0"/>
              <a:t>: </a:t>
            </a:r>
            <a:r>
              <a:rPr lang="en-US" dirty="0" err="1"/>
              <a:t>selectat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neselectat</a:t>
            </a:r>
            <a:r>
              <a:rPr lang="en-US" dirty="0"/>
              <a:t>. </a:t>
            </a:r>
            <a:endParaRPr lang="en-GB" b="1" i="1" dirty="0"/>
          </a:p>
          <a:p>
            <a:pPr lvl="0" algn="just"/>
            <a:r>
              <a:rPr lang="en-GB" b="1" i="1" dirty="0" smtClean="0"/>
              <a:t>	submit-</a:t>
            </a:r>
            <a:r>
              <a:rPr lang="en-US" dirty="0" smtClean="0"/>
              <a:t> se </a:t>
            </a:r>
            <a:r>
              <a:rPr lang="en-US" dirty="0" err="1" smtClean="0"/>
              <a:t>crează</a:t>
            </a:r>
            <a:r>
              <a:rPr lang="en-US" dirty="0" smtClean="0"/>
              <a:t> </a:t>
            </a:r>
            <a:r>
              <a:rPr lang="en-US" dirty="0"/>
              <a:t>un buton cu </a:t>
            </a:r>
            <a:r>
              <a:rPr lang="en-US" dirty="0" err="1"/>
              <a:t>efect</a:t>
            </a:r>
            <a:r>
              <a:rPr lang="en-US" dirty="0"/>
              <a:t> </a:t>
            </a:r>
            <a:r>
              <a:rPr lang="en-US" dirty="0" err="1"/>
              <a:t>predefinit</a:t>
            </a:r>
            <a:r>
              <a:rPr lang="en-US" dirty="0"/>
              <a:t> de </a:t>
            </a:r>
            <a:r>
              <a:rPr lang="en-US" dirty="0" err="1"/>
              <a:t>expediere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server a </a:t>
            </a:r>
            <a:r>
              <a:rPr lang="en-US" dirty="0" err="1"/>
              <a:t>informaţiei</a:t>
            </a:r>
            <a:r>
              <a:rPr lang="en-US" dirty="0"/>
              <a:t> din </a:t>
            </a:r>
            <a:r>
              <a:rPr lang="en-US" dirty="0" err="1"/>
              <a:t>formular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	</a:t>
            </a:r>
            <a:r>
              <a:rPr lang="en-US" b="1" i="1" dirty="0" smtClean="0"/>
              <a:t>reset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se </a:t>
            </a:r>
            <a:r>
              <a:rPr lang="en-US" dirty="0" err="1" smtClean="0"/>
              <a:t>crează</a:t>
            </a:r>
            <a:r>
              <a:rPr lang="en-US" dirty="0" smtClean="0"/>
              <a:t> un </a:t>
            </a:r>
            <a:r>
              <a:rPr lang="en-US" dirty="0"/>
              <a:t>buton cu </a:t>
            </a:r>
            <a:r>
              <a:rPr lang="en-US" dirty="0" err="1"/>
              <a:t>efect</a:t>
            </a:r>
            <a:r>
              <a:rPr lang="en-US" dirty="0"/>
              <a:t> </a:t>
            </a:r>
            <a:r>
              <a:rPr lang="en-US" dirty="0" err="1"/>
              <a:t>predefinit</a:t>
            </a:r>
            <a:r>
              <a:rPr lang="en-US" dirty="0"/>
              <a:t> de </a:t>
            </a:r>
            <a:r>
              <a:rPr lang="en-US" dirty="0" err="1"/>
              <a:t>anulare</a:t>
            </a:r>
            <a:r>
              <a:rPr lang="en-US" dirty="0"/>
              <a:t> a </a:t>
            </a:r>
            <a:r>
              <a:rPr lang="en-US" dirty="0" err="1"/>
              <a:t>informaţiei</a:t>
            </a:r>
            <a:r>
              <a:rPr lang="en-US" dirty="0"/>
              <a:t> din </a:t>
            </a:r>
            <a:r>
              <a:rPr lang="en-US" dirty="0" err="1"/>
              <a:t>formular</a:t>
            </a:r>
            <a:r>
              <a:rPr lang="en-US" dirty="0"/>
              <a:t>. </a:t>
            </a:r>
            <a:r>
              <a:rPr lang="en-US" dirty="0" err="1"/>
              <a:t>Conţinutul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câmpurilor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resetate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 smtClean="0"/>
              <a:t>implicită</a:t>
            </a:r>
            <a:endParaRPr lang="en-US" dirty="0" smtClean="0"/>
          </a:p>
          <a:p>
            <a:pPr algn="just"/>
            <a:r>
              <a:rPr lang="en-US" dirty="0" smtClean="0"/>
              <a:t>	</a:t>
            </a:r>
            <a:r>
              <a:rPr lang="en-US" b="1" i="1" dirty="0" smtClean="0"/>
              <a:t>button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 </a:t>
            </a:r>
            <a:r>
              <a:rPr lang="en-US" dirty="0" err="1" smtClean="0"/>
              <a:t>crează</a:t>
            </a:r>
            <a:r>
              <a:rPr lang="en-US" dirty="0" smtClean="0"/>
              <a:t> un </a:t>
            </a:r>
            <a:r>
              <a:rPr lang="en-US" dirty="0"/>
              <a:t>buton de </a:t>
            </a:r>
            <a:r>
              <a:rPr lang="en-US" dirty="0" err="1"/>
              <a:t>comandă</a:t>
            </a:r>
            <a:r>
              <a:rPr lang="en-US" dirty="0"/>
              <a:t>. </a:t>
            </a:r>
            <a:r>
              <a:rPr lang="en-US" dirty="0" err="1"/>
              <a:t>Acţiunea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descrisă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script (JavaScript, Java, </a:t>
            </a:r>
            <a:r>
              <a:rPr lang="en-US" dirty="0" smtClean="0"/>
              <a:t>VBScript).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en-US" dirty="0" err="1" smtClean="0"/>
              <a:t>butoanelor</a:t>
            </a:r>
            <a:r>
              <a:rPr lang="en-US" dirty="0" smtClean="0"/>
              <a:t> </a:t>
            </a:r>
            <a:r>
              <a:rPr lang="en-US" dirty="0"/>
              <a:t>cu 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tagul</a:t>
            </a:r>
            <a:r>
              <a:rPr lang="en-US" dirty="0"/>
              <a:t> </a:t>
            </a:r>
            <a:r>
              <a:rPr lang="en-US" i="1" dirty="0" err="1"/>
              <a:t>img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defineste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inclus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perechii</a:t>
            </a:r>
            <a:r>
              <a:rPr lang="en-US" dirty="0"/>
              <a:t> &lt;input type=”button”&gt; &lt;/input&gt;.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i="1" dirty="0" smtClean="0"/>
              <a:t>file- </a:t>
            </a:r>
            <a:r>
              <a:rPr lang="en-US" dirty="0" smtClean="0"/>
              <a:t>se </a:t>
            </a:r>
            <a:r>
              <a:rPr lang="en-US" dirty="0" err="1" smtClean="0"/>
              <a:t>crează</a:t>
            </a:r>
            <a:r>
              <a:rPr lang="en-US" dirty="0" smtClean="0"/>
              <a:t> un </a:t>
            </a:r>
            <a:r>
              <a:rPr lang="en-US" dirty="0" err="1" smtClean="0"/>
              <a:t>câmp</a:t>
            </a:r>
            <a:r>
              <a:rPr lang="en-US" dirty="0" smtClean="0"/>
              <a:t> de </a:t>
            </a:r>
            <a:r>
              <a:rPr lang="en-US" dirty="0" err="1" smtClean="0"/>
              <a:t>editare</a:t>
            </a:r>
            <a:r>
              <a:rPr lang="en-US" dirty="0" smtClean="0"/>
              <a:t> in care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afişa</a:t>
            </a:r>
            <a:r>
              <a:rPr lang="en-US" dirty="0" smtClean="0"/>
              <a:t>(cu </a:t>
            </a:r>
            <a:r>
              <a:rPr lang="en-US" dirty="0" err="1" smtClean="0"/>
              <a:t>comanda</a:t>
            </a:r>
            <a:r>
              <a:rPr lang="en-US" dirty="0" smtClean="0"/>
              <a:t> BROWSE)/introduce </a:t>
            </a: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un fisier</a:t>
            </a:r>
            <a:r>
              <a:rPr lang="en-US" i="1" dirty="0" smtClean="0"/>
              <a:t>. </a:t>
            </a:r>
          </a:p>
          <a:p>
            <a:pPr lvl="0"/>
            <a:r>
              <a:rPr lang="en-US" b="1" i="1" dirty="0" smtClean="0"/>
              <a:t>	image</a:t>
            </a:r>
            <a:r>
              <a:rPr lang="en-US" dirty="0" smtClean="0"/>
              <a:t> –introduce o </a:t>
            </a:r>
            <a:r>
              <a:rPr lang="en-US" dirty="0"/>
              <a:t>imagine </a:t>
            </a:r>
            <a:r>
              <a:rPr lang="en-US" dirty="0" err="1" smtClean="0"/>
              <a:t>activă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 smtClean="0"/>
              <a:t>cărei</a:t>
            </a:r>
            <a:r>
              <a:rPr lang="en-US" dirty="0" smtClean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 smtClean="0"/>
              <a:t>introdusă</a:t>
            </a:r>
            <a:r>
              <a:rPr lang="en-US" dirty="0" smtClean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. </a:t>
            </a:r>
            <a:r>
              <a:rPr lang="en-US" dirty="0" err="1" smtClean="0"/>
              <a:t>Apăsând</a:t>
            </a:r>
            <a:r>
              <a:rPr lang="en-US" dirty="0" smtClean="0"/>
              <a:t> </a:t>
            </a:r>
            <a:r>
              <a:rPr lang="en-US" dirty="0" err="1"/>
              <a:t>pe</a:t>
            </a:r>
            <a:r>
              <a:rPr lang="en-US" dirty="0"/>
              <a:t> imagine </a:t>
            </a:r>
            <a:r>
              <a:rPr lang="en-US" dirty="0" err="1"/>
              <a:t>formularul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coordonatele</a:t>
            </a:r>
            <a:r>
              <a:rPr lang="en-US" dirty="0"/>
              <a:t> </a:t>
            </a:r>
            <a:r>
              <a:rPr lang="en-US" dirty="0" err="1"/>
              <a:t>pointerului</a:t>
            </a:r>
            <a:r>
              <a:rPr lang="en-US" dirty="0"/>
              <a:t> de mouse . </a:t>
            </a:r>
          </a:p>
          <a:p>
            <a:r>
              <a:rPr lang="en-US" dirty="0"/>
              <a:t> name=”…“ value=”…“ checked size=”…” </a:t>
            </a:r>
            <a:r>
              <a:rPr lang="en-US" dirty="0" err="1"/>
              <a:t>maxlenght</a:t>
            </a:r>
            <a:r>
              <a:rPr lang="en-US" dirty="0"/>
              <a:t>=”…”&gt; 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428737"/>
          <a:ext cx="8858281" cy="350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85"/>
                <a:gridCol w="821509"/>
                <a:gridCol w="1143008"/>
                <a:gridCol w="1071570"/>
                <a:gridCol w="667576"/>
                <a:gridCol w="1298202"/>
                <a:gridCol w="763648"/>
                <a:gridCol w="1985483"/>
              </a:tblGrid>
              <a:tr h="31822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checked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maxlenght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src</a:t>
                      </a:r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GB" sz="1400" b="1" i="1" dirty="0" smtClean="0"/>
                        <a:t>text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password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hidden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radio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checkbox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√**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GB" sz="1400" b="1" i="1" dirty="0" smtClean="0"/>
                        <a:t>submit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√***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GB" sz="1400" b="1" i="1" dirty="0" smtClean="0"/>
                        <a:t>reset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GB" sz="1400" b="1" i="1" dirty="0" smtClean="0"/>
                        <a:t>button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GB" sz="1400" b="1" i="1" dirty="0" smtClean="0"/>
                        <a:t>file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18224">
                <a:tc>
                  <a:txBody>
                    <a:bodyPr/>
                    <a:lstStyle/>
                    <a:p>
                      <a:r>
                        <a:rPr lang="en-GB" sz="1400" b="1" i="1" dirty="0" smtClean="0"/>
                        <a:t>Image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√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0421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*value </a:t>
            </a:r>
            <a:r>
              <a:rPr lang="en-US" sz="1400" dirty="0"/>
              <a:t>- </a:t>
            </a:r>
            <a:r>
              <a:rPr lang="en-US" sz="1400" dirty="0" err="1"/>
              <a:t>precizează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b="1" dirty="0"/>
              <a:t>valoare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fi</a:t>
            </a:r>
            <a:r>
              <a:rPr lang="en-US" sz="1400" dirty="0"/>
              <a:t> </a:t>
            </a:r>
            <a:r>
              <a:rPr lang="en-US" sz="1400" dirty="0" err="1"/>
              <a:t>trimisă</a:t>
            </a:r>
            <a:r>
              <a:rPr lang="en-US" sz="1400" dirty="0"/>
              <a:t> </a:t>
            </a:r>
            <a:r>
              <a:rPr lang="en-US" sz="1400" dirty="0" err="1"/>
              <a:t>către</a:t>
            </a:r>
            <a:r>
              <a:rPr lang="en-US" sz="1400" dirty="0"/>
              <a:t> server, </a:t>
            </a:r>
            <a:r>
              <a:rPr lang="en-US" sz="1400" dirty="0" err="1"/>
              <a:t>alături</a:t>
            </a:r>
            <a:r>
              <a:rPr lang="en-US" sz="1400" dirty="0"/>
              <a:t> de </a:t>
            </a:r>
            <a:r>
              <a:rPr lang="en-US" sz="1400" dirty="0" err="1"/>
              <a:t>valoarea</a:t>
            </a:r>
            <a:r>
              <a:rPr lang="en-US" sz="1400" dirty="0"/>
              <a:t> </a:t>
            </a:r>
            <a:r>
              <a:rPr lang="en-US" sz="1400" dirty="0" err="1"/>
              <a:t>atributului</a:t>
            </a:r>
            <a:r>
              <a:rPr lang="en-US" sz="1400" dirty="0"/>
              <a:t> </a:t>
            </a:r>
            <a:r>
              <a:rPr lang="en-US" sz="1400" i="1" dirty="0"/>
              <a:t>name</a:t>
            </a:r>
            <a:r>
              <a:rPr lang="en-US" sz="1400" dirty="0"/>
              <a:t>, </a:t>
            </a:r>
            <a:r>
              <a:rPr lang="en-US" sz="1400" dirty="0" err="1"/>
              <a:t>atunci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selectată</a:t>
            </a:r>
            <a:r>
              <a:rPr lang="en-US" sz="1400" dirty="0"/>
              <a:t> </a:t>
            </a:r>
            <a:r>
              <a:rPr lang="en-US" sz="1400" dirty="0" err="1"/>
              <a:t>opţiunea</a:t>
            </a:r>
            <a:r>
              <a:rPr lang="en-US" sz="1400" dirty="0"/>
              <a:t> </a:t>
            </a:r>
            <a:r>
              <a:rPr lang="en-US" sz="1400" dirty="0" err="1"/>
              <a:t>respectivă</a:t>
            </a:r>
            <a:r>
              <a:rPr lang="en-US" sz="1400" dirty="0"/>
              <a:t>. </a:t>
            </a:r>
            <a:endParaRPr lang="en-US" sz="1400" dirty="0" smtClean="0"/>
          </a:p>
          <a:p>
            <a:pPr algn="just"/>
            <a:r>
              <a:rPr lang="en-GB" sz="1400" dirty="0" smtClean="0"/>
              <a:t>**value-</a:t>
            </a:r>
            <a:r>
              <a:rPr lang="en-US" sz="1400" dirty="0"/>
              <a:t>implicit are </a:t>
            </a:r>
            <a:r>
              <a:rPr lang="en-US" sz="1400" b="1" dirty="0" err="1"/>
              <a:t>valoarea</a:t>
            </a:r>
            <a:r>
              <a:rPr lang="en-US" sz="1400" b="1" dirty="0"/>
              <a:t> </a:t>
            </a:r>
            <a:r>
              <a:rPr lang="en-US" sz="1400" b="1" i="1" dirty="0"/>
              <a:t>on</a:t>
            </a:r>
            <a:r>
              <a:rPr lang="en-US" sz="1400" b="1" dirty="0"/>
              <a:t>(</a:t>
            </a:r>
            <a:r>
              <a:rPr lang="en-US" sz="1400" b="1" dirty="0" err="1"/>
              <a:t>câmp</a:t>
            </a:r>
            <a:r>
              <a:rPr lang="en-US" sz="1400" b="1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validare</a:t>
            </a:r>
            <a:r>
              <a:rPr lang="en-US" sz="1400" dirty="0"/>
              <a:t> </a:t>
            </a:r>
            <a:r>
              <a:rPr lang="en-US" sz="1400" dirty="0" err="1"/>
              <a:t>selectat</a:t>
            </a:r>
            <a:r>
              <a:rPr lang="en-US" sz="1400" dirty="0" smtClean="0"/>
              <a:t>);</a:t>
            </a:r>
          </a:p>
          <a:p>
            <a:pPr algn="just"/>
            <a:r>
              <a:rPr lang="en-GB" sz="1400" dirty="0" smtClean="0"/>
              <a:t>***</a:t>
            </a:r>
            <a:r>
              <a:rPr lang="en-US" sz="1400" dirty="0"/>
              <a:t>value – </a:t>
            </a:r>
            <a:r>
              <a:rPr lang="en-US" sz="1400" dirty="0" err="1"/>
              <a:t>precizează</a:t>
            </a:r>
            <a:r>
              <a:rPr lang="en-US" sz="1400" dirty="0"/>
              <a:t> </a:t>
            </a:r>
            <a:r>
              <a:rPr lang="en-US" sz="1400" b="1" dirty="0" err="1"/>
              <a:t>textul</a:t>
            </a:r>
            <a:r>
              <a:rPr lang="en-US" sz="1400" b="1" dirty="0"/>
              <a:t> </a:t>
            </a:r>
            <a:r>
              <a:rPr lang="en-US" sz="1400" b="1" dirty="0" err="1"/>
              <a:t>afişat</a:t>
            </a:r>
            <a:r>
              <a:rPr lang="en-US" sz="1400" b="1" dirty="0"/>
              <a:t> </a:t>
            </a:r>
            <a:r>
              <a:rPr lang="en-US" sz="1400" b="1" dirty="0" err="1"/>
              <a:t>pe</a:t>
            </a:r>
            <a:r>
              <a:rPr lang="en-US" sz="1400" b="1" dirty="0"/>
              <a:t> </a:t>
            </a:r>
            <a:r>
              <a:rPr lang="en-US" sz="1400" b="1" dirty="0" err="1"/>
              <a:t>suprafaţa</a:t>
            </a:r>
            <a:r>
              <a:rPr lang="en-US" sz="1400" b="1" dirty="0"/>
              <a:t> </a:t>
            </a:r>
            <a:r>
              <a:rPr lang="en-US" sz="1400" b="1" dirty="0" err="1"/>
              <a:t>butonului</a:t>
            </a:r>
            <a:r>
              <a:rPr lang="en-US" sz="1400" dirty="0"/>
              <a:t>. Implicit, </a:t>
            </a:r>
            <a:r>
              <a:rPr lang="en-US" sz="1400" dirty="0" err="1"/>
              <a:t>titlul</a:t>
            </a:r>
            <a:r>
              <a:rPr lang="en-US" sz="1400" dirty="0"/>
              <a:t> </a:t>
            </a:r>
            <a:r>
              <a:rPr lang="en-US" sz="1400" dirty="0" err="1"/>
              <a:t>butonului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Submit Query. </a:t>
            </a:r>
            <a:endParaRPr lang="en-US" sz="1400" dirty="0" smtClean="0"/>
          </a:p>
          <a:p>
            <a:pPr algn="just"/>
            <a:r>
              <a:rPr lang="en-GB" sz="1400" dirty="0" smtClean="0"/>
              <a:t>****</a:t>
            </a:r>
            <a:r>
              <a:rPr lang="en-US" sz="1400" dirty="0"/>
              <a:t>value – </a:t>
            </a:r>
            <a:r>
              <a:rPr lang="en-US" sz="1400" dirty="0" err="1"/>
              <a:t>precizează</a:t>
            </a:r>
            <a:r>
              <a:rPr lang="en-US" sz="1400" dirty="0"/>
              <a:t> </a:t>
            </a:r>
            <a:r>
              <a:rPr lang="en-US" sz="1400" b="1" dirty="0" err="1"/>
              <a:t>titlul</a:t>
            </a:r>
            <a:r>
              <a:rPr lang="en-US" sz="1400" b="1" dirty="0"/>
              <a:t> </a:t>
            </a:r>
            <a:r>
              <a:rPr lang="en-US" sz="1400" b="1" dirty="0" err="1"/>
              <a:t>butonului</a:t>
            </a:r>
            <a:r>
              <a:rPr lang="en-US" sz="1400" dirty="0"/>
              <a:t>. Implicit,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smtClean="0"/>
              <a:t>Reset</a:t>
            </a:r>
          </a:p>
          <a:p>
            <a:pPr algn="just"/>
            <a:r>
              <a:rPr lang="en-GB" sz="1400" dirty="0" smtClean="0"/>
              <a:t>*****</a:t>
            </a:r>
            <a:r>
              <a:rPr lang="en-US" sz="1400" dirty="0" smtClean="0"/>
              <a:t> value – </a:t>
            </a:r>
            <a:r>
              <a:rPr lang="en-US" sz="1400" dirty="0" err="1" smtClean="0"/>
              <a:t>precizează</a:t>
            </a:r>
            <a:r>
              <a:rPr lang="en-US" sz="1400" dirty="0" smtClean="0"/>
              <a:t> </a:t>
            </a:r>
            <a:r>
              <a:rPr lang="en-US" sz="1400" dirty="0" err="1" smtClean="0"/>
              <a:t>titlul</a:t>
            </a:r>
            <a:r>
              <a:rPr lang="en-US" sz="1400" dirty="0" smtClean="0"/>
              <a:t> </a:t>
            </a:r>
            <a:r>
              <a:rPr lang="en-US" sz="1400" dirty="0" err="1" smtClean="0"/>
              <a:t>butonului</a:t>
            </a:r>
            <a:endParaRPr lang="en-US" sz="1400" dirty="0" smtClean="0"/>
          </a:p>
          <a:p>
            <a:pPr algn="just"/>
            <a:r>
              <a:rPr lang="en-GB" sz="1400" dirty="0" smtClean="0"/>
              <a:t>******</a:t>
            </a:r>
            <a:r>
              <a:rPr lang="en-US" sz="1400" dirty="0"/>
              <a:t> value – </a:t>
            </a:r>
            <a:r>
              <a:rPr lang="en-US" sz="1400" dirty="0" err="1"/>
              <a:t>precizează</a:t>
            </a:r>
            <a:r>
              <a:rPr lang="en-US" sz="1400" dirty="0"/>
              <a:t> URL-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en-US" sz="1400" dirty="0" err="1"/>
              <a:t>fişierului</a:t>
            </a:r>
            <a:r>
              <a:rPr lang="en-US" sz="1400" dirty="0"/>
              <a:t> </a:t>
            </a:r>
            <a:r>
              <a:rPr lang="en-US" sz="1400" dirty="0" err="1"/>
              <a:t>selectat</a:t>
            </a:r>
            <a:r>
              <a:rPr lang="en-US" sz="1400" dirty="0" smtClean="0"/>
              <a:t>.</a:t>
            </a:r>
          </a:p>
          <a:p>
            <a:pPr algn="just"/>
            <a:r>
              <a:rPr lang="en-US" sz="1400" dirty="0" smtClean="0"/>
              <a:t>align - </a:t>
            </a:r>
            <a:r>
              <a:rPr lang="en-US" sz="1400" dirty="0" err="1"/>
              <a:t>pozitionarea</a:t>
            </a:r>
            <a:r>
              <a:rPr lang="en-US" sz="1400" dirty="0"/>
              <a:t> </a:t>
            </a:r>
            <a:r>
              <a:rPr lang="en-US" sz="1400" dirty="0" err="1"/>
              <a:t>imaginii</a:t>
            </a:r>
            <a:r>
              <a:rPr lang="en-US" sz="1400" dirty="0"/>
              <a:t> </a:t>
            </a:r>
            <a:r>
              <a:rPr lang="en-US" sz="1400" dirty="0" err="1"/>
              <a:t>relativ</a:t>
            </a:r>
            <a:r>
              <a:rPr lang="en-US" sz="1400" dirty="0"/>
              <a:t> la </a:t>
            </a:r>
            <a:r>
              <a:rPr lang="en-US" sz="1400" dirty="0" err="1"/>
              <a:t>textul</a:t>
            </a:r>
            <a:r>
              <a:rPr lang="en-US" sz="1400" dirty="0"/>
              <a:t> </a:t>
            </a:r>
            <a:r>
              <a:rPr lang="en-US" sz="1400" dirty="0" err="1" smtClean="0"/>
              <a:t>inconjurator</a:t>
            </a:r>
            <a:endParaRPr lang="en-US" sz="1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 smtClean="0"/>
              <a:t>In general:</a:t>
            </a:r>
            <a:endParaRPr lang="en-US" b="1" dirty="0" smtClean="0"/>
          </a:p>
          <a:p>
            <a:pPr lvl="0">
              <a:buFontTx/>
              <a:buChar char="-"/>
            </a:pPr>
            <a:r>
              <a:rPr lang="en-US" b="1" dirty="0" smtClean="0"/>
              <a:t>name </a:t>
            </a:r>
            <a:r>
              <a:rPr lang="en-US" dirty="0"/>
              <a:t>– </a:t>
            </a:r>
            <a:r>
              <a:rPr lang="en-US" dirty="0" smtClean="0"/>
              <a:t>numele </a:t>
            </a:r>
            <a:r>
              <a:rPr lang="en-US" dirty="0" err="1"/>
              <a:t>câmpului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. Numele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server, </a:t>
            </a:r>
            <a:r>
              <a:rPr lang="en-US" dirty="0" err="1"/>
              <a:t>alături</a:t>
            </a:r>
            <a:r>
              <a:rPr lang="en-US" dirty="0"/>
              <a:t>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execuţia</a:t>
            </a:r>
            <a:r>
              <a:rPr lang="en-US" dirty="0"/>
              <a:t> </a:t>
            </a:r>
            <a:r>
              <a:rPr lang="en-US" dirty="0" err="1"/>
              <a:t>scriptului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- </a:t>
            </a:r>
            <a:r>
              <a:rPr lang="en-US" b="1" dirty="0"/>
              <a:t>value </a:t>
            </a:r>
            <a:r>
              <a:rPr lang="en-US" dirty="0"/>
              <a:t>–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/>
              <a:t>implicită</a:t>
            </a:r>
            <a:r>
              <a:rPr lang="en-US" dirty="0"/>
              <a:t> a </a:t>
            </a:r>
            <a:r>
              <a:rPr lang="en-US" dirty="0" err="1"/>
              <a:t>câmpului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valoare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afişată</a:t>
            </a:r>
            <a:r>
              <a:rPr lang="en-US" dirty="0"/>
              <a:t> la prima </a:t>
            </a:r>
            <a:r>
              <a:rPr lang="en-US" dirty="0" err="1"/>
              <a:t>activare</a:t>
            </a:r>
            <a:r>
              <a:rPr lang="en-US" dirty="0"/>
              <a:t> a </a:t>
            </a:r>
            <a:r>
              <a:rPr lang="en-US" dirty="0" err="1"/>
              <a:t>formularului</a:t>
            </a:r>
            <a:r>
              <a:rPr lang="en-US" dirty="0"/>
              <a:t>. </a:t>
            </a:r>
            <a:r>
              <a:rPr lang="en-US" dirty="0" err="1"/>
              <a:t>Utilizatorul</a:t>
            </a:r>
            <a:r>
              <a:rPr lang="en-US" dirty="0"/>
              <a:t> o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opta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păstrarea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trimisă</a:t>
            </a:r>
            <a:r>
              <a:rPr lang="en-US" dirty="0"/>
              <a:t> </a:t>
            </a:r>
            <a:r>
              <a:rPr lang="en-US" dirty="0" err="1"/>
              <a:t>serverului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- </a:t>
            </a:r>
            <a:r>
              <a:rPr lang="en-US" b="1" dirty="0"/>
              <a:t>checked </a:t>
            </a:r>
            <a:r>
              <a:rPr lang="en-US" dirty="0"/>
              <a:t>–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casetelor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butoanelor</a:t>
            </a:r>
            <a:r>
              <a:rPr lang="en-US" dirty="0"/>
              <a:t> radio. </a:t>
            </a:r>
            <a:r>
              <a:rPr lang="en-US" dirty="0" err="1"/>
              <a:t>Prezenţa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determină</a:t>
            </a: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câmpului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. </a:t>
            </a:r>
          </a:p>
          <a:p>
            <a:r>
              <a:rPr lang="en-US" dirty="0"/>
              <a:t>- </a:t>
            </a:r>
            <a:r>
              <a:rPr lang="en-US" b="1" dirty="0"/>
              <a:t>size </a:t>
            </a:r>
            <a:r>
              <a:rPr lang="en-US" dirty="0" smtClean="0"/>
              <a:t>–</a:t>
            </a:r>
            <a:r>
              <a:rPr lang="en-US" dirty="0" err="1" smtClean="0"/>
              <a:t>lungimea</a:t>
            </a:r>
            <a:r>
              <a:rPr lang="en-US" dirty="0" smtClean="0"/>
              <a:t> </a:t>
            </a:r>
            <a:r>
              <a:rPr lang="en-US" dirty="0" err="1"/>
              <a:t>câmpului</a:t>
            </a:r>
            <a:r>
              <a:rPr lang="en-US" dirty="0"/>
              <a:t> (</a:t>
            </a:r>
            <a:r>
              <a:rPr lang="en-US" dirty="0" err="1"/>
              <a:t>exprimată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caractere).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de </a:t>
            </a:r>
            <a:r>
              <a:rPr lang="en-US" dirty="0" err="1"/>
              <a:t>câmpurile</a:t>
            </a:r>
            <a:r>
              <a:rPr lang="en-US" dirty="0"/>
              <a:t> de </a:t>
            </a:r>
            <a:r>
              <a:rPr lang="en-US" dirty="0" err="1"/>
              <a:t>editare</a:t>
            </a:r>
            <a:r>
              <a:rPr lang="en-US" dirty="0"/>
              <a:t>. </a:t>
            </a:r>
          </a:p>
          <a:p>
            <a:pPr algn="just">
              <a:buFontTx/>
              <a:buChar char="-"/>
            </a:pPr>
            <a:r>
              <a:rPr lang="en-US" b="1" dirty="0" err="1" smtClean="0"/>
              <a:t>maxlength</a:t>
            </a:r>
            <a:r>
              <a:rPr lang="en-US" b="1" dirty="0" smtClean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numărul</a:t>
            </a:r>
            <a:r>
              <a:rPr lang="en-US" dirty="0" smtClean="0"/>
              <a:t> </a:t>
            </a:r>
            <a:r>
              <a:rPr lang="en-US" dirty="0"/>
              <a:t>maxim de caractere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acceptate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câmpurile</a:t>
            </a:r>
            <a:r>
              <a:rPr lang="en-US" dirty="0"/>
              <a:t> de </a:t>
            </a:r>
            <a:r>
              <a:rPr lang="en-US" dirty="0" err="1"/>
              <a:t>editare</a:t>
            </a:r>
            <a:r>
              <a:rPr lang="en-US" dirty="0"/>
              <a:t>. </a:t>
            </a:r>
            <a:r>
              <a:rPr lang="en-US" dirty="0" err="1"/>
              <a:t>Depăşirea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semnalată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sonor</a:t>
            </a:r>
            <a:r>
              <a:rPr lang="en-US" dirty="0"/>
              <a:t>. </a:t>
            </a:r>
            <a:r>
              <a:rPr lang="en-US" b="1" dirty="0" err="1"/>
              <a:t>Dacă</a:t>
            </a:r>
            <a:r>
              <a:rPr lang="en-US" b="1" dirty="0"/>
              <a:t> </a:t>
            </a:r>
            <a:r>
              <a:rPr lang="en-US" b="1" dirty="0" err="1"/>
              <a:t>valoarea</a:t>
            </a:r>
            <a:r>
              <a:rPr lang="en-US" b="1" dirty="0"/>
              <a:t> </a:t>
            </a:r>
            <a:r>
              <a:rPr lang="en-US" b="1" dirty="0" err="1"/>
              <a:t>atributului</a:t>
            </a:r>
            <a:r>
              <a:rPr lang="en-US" b="1" dirty="0"/>
              <a:t> </a:t>
            </a:r>
            <a:r>
              <a:rPr lang="en-US" b="1" i="1" dirty="0" err="1"/>
              <a:t>maxlength</a:t>
            </a:r>
            <a:r>
              <a:rPr lang="en-US" b="1" i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mare </a:t>
            </a:r>
            <a:r>
              <a:rPr lang="en-US" b="1" dirty="0" err="1"/>
              <a:t>decât</a:t>
            </a:r>
            <a:r>
              <a:rPr lang="en-US" b="1" dirty="0"/>
              <a:t> </a:t>
            </a:r>
            <a:r>
              <a:rPr lang="en-US" b="1" dirty="0" err="1"/>
              <a:t>valoarea</a:t>
            </a:r>
            <a:r>
              <a:rPr lang="en-US" b="1" dirty="0"/>
              <a:t> </a:t>
            </a:r>
            <a:r>
              <a:rPr lang="en-US" b="1" dirty="0" err="1"/>
              <a:t>atributului</a:t>
            </a:r>
            <a:r>
              <a:rPr lang="en-US" b="1" dirty="0"/>
              <a:t> </a:t>
            </a:r>
            <a:r>
              <a:rPr lang="en-US" b="1" i="1" dirty="0"/>
              <a:t>size</a:t>
            </a:r>
            <a:r>
              <a:rPr lang="en-US" b="1" dirty="0"/>
              <a:t>, </a:t>
            </a:r>
            <a:r>
              <a:rPr lang="en-US" b="1" dirty="0" err="1"/>
              <a:t>textul</a:t>
            </a:r>
            <a:r>
              <a:rPr lang="en-US" b="1" dirty="0"/>
              <a:t> </a:t>
            </a:r>
            <a:r>
              <a:rPr lang="en-US" b="1" dirty="0" err="1"/>
              <a:t>introdus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câmpul</a:t>
            </a:r>
            <a:r>
              <a:rPr lang="en-US" b="1" dirty="0"/>
              <a:t> de </a:t>
            </a:r>
            <a:r>
              <a:rPr lang="en-US" b="1" dirty="0" err="1"/>
              <a:t>editare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defila</a:t>
            </a:r>
            <a:r>
              <a:rPr lang="en-US" b="1" dirty="0"/>
              <a:t> </a:t>
            </a:r>
            <a:r>
              <a:rPr lang="en-US" b="1" dirty="0" err="1"/>
              <a:t>către</a:t>
            </a:r>
            <a:r>
              <a:rPr lang="en-US" b="1" dirty="0"/>
              <a:t> </a:t>
            </a:r>
            <a:r>
              <a:rPr lang="en-US" b="1" dirty="0" err="1"/>
              <a:t>stânga</a:t>
            </a:r>
            <a:r>
              <a:rPr lang="en-US" b="1" dirty="0"/>
              <a:t>. </a:t>
            </a:r>
            <a:endParaRPr lang="en-US" b="1" dirty="0" smtClean="0"/>
          </a:p>
          <a:p>
            <a:pPr algn="just">
              <a:buFontTx/>
              <a:buChar char="-"/>
            </a:pPr>
            <a:endParaRPr lang="en-GB" dirty="0"/>
          </a:p>
          <a:p>
            <a:pPr algn="just"/>
            <a:r>
              <a:rPr lang="en-GB" dirty="0" err="1" smtClean="0"/>
              <a:t>Alte</a:t>
            </a:r>
            <a:r>
              <a:rPr lang="en-GB" dirty="0" smtClean="0"/>
              <a:t> tag-</a:t>
            </a:r>
            <a:r>
              <a:rPr lang="en-GB" dirty="0" err="1" smtClean="0"/>
              <a:t>uri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pot </a:t>
            </a:r>
            <a:r>
              <a:rPr lang="en-GB" dirty="0" err="1" smtClean="0"/>
              <a:t>fi</a:t>
            </a:r>
            <a:r>
              <a:rPr lang="en-GB" dirty="0" smtClean="0"/>
              <a:t> create in form</a:t>
            </a:r>
          </a:p>
          <a:p>
            <a:pPr algn="just"/>
            <a:r>
              <a:rPr lang="en-US" b="1" dirty="0" err="1" smtClean="0"/>
              <a:t>textarea</a:t>
            </a:r>
            <a:r>
              <a:rPr lang="en-US" i="1" dirty="0" err="1" smtClean="0"/>
              <a:t>-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afişarea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text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</a:t>
            </a:r>
            <a:r>
              <a:rPr lang="en-US" dirty="0" err="1"/>
              <a:t>depăşeşte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câmpului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ancora</a:t>
            </a:r>
            <a:r>
              <a:rPr lang="en-US" dirty="0"/>
              <a:t> o </a:t>
            </a:r>
            <a:r>
              <a:rPr lang="en-US" dirty="0" err="1"/>
              <a:t>bară</a:t>
            </a:r>
            <a:r>
              <a:rPr lang="en-US" dirty="0"/>
              <a:t> de </a:t>
            </a:r>
            <a:r>
              <a:rPr lang="en-US" dirty="0" err="1"/>
              <a:t>defilare</a:t>
            </a:r>
            <a:r>
              <a:rPr lang="en-US" dirty="0"/>
              <a:t> </a:t>
            </a:r>
            <a:r>
              <a:rPr lang="en-US" dirty="0" err="1"/>
              <a:t>orizontală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linii</a:t>
            </a:r>
            <a:r>
              <a:rPr lang="en-US" dirty="0"/>
              <a:t> ale </a:t>
            </a:r>
            <a:r>
              <a:rPr lang="en-US" dirty="0" err="1"/>
              <a:t>textului</a:t>
            </a:r>
            <a:r>
              <a:rPr lang="en-US" dirty="0"/>
              <a:t> </a:t>
            </a:r>
            <a:r>
              <a:rPr lang="en-US" dirty="0" err="1"/>
              <a:t>depăşesc</a:t>
            </a:r>
            <a:r>
              <a:rPr lang="en-US" dirty="0"/>
              <a:t> </a:t>
            </a:r>
            <a:r>
              <a:rPr lang="en-US" dirty="0" err="1"/>
              <a:t>înălţimea</a:t>
            </a:r>
            <a:r>
              <a:rPr lang="en-US" dirty="0"/>
              <a:t> </a:t>
            </a:r>
            <a:r>
              <a:rPr lang="en-US" dirty="0" err="1"/>
              <a:t>câmpului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ancora</a:t>
            </a:r>
            <a:r>
              <a:rPr lang="en-US" dirty="0"/>
              <a:t> o </a:t>
            </a:r>
            <a:r>
              <a:rPr lang="en-US" dirty="0" err="1"/>
              <a:t>bară</a:t>
            </a:r>
            <a:r>
              <a:rPr lang="en-US" dirty="0"/>
              <a:t> de </a:t>
            </a:r>
            <a:r>
              <a:rPr lang="en-US" dirty="0" err="1"/>
              <a:t>defilare</a:t>
            </a:r>
            <a:r>
              <a:rPr lang="en-US" dirty="0"/>
              <a:t> </a:t>
            </a:r>
            <a:r>
              <a:rPr lang="en-US" dirty="0" err="1"/>
              <a:t>verticală</a:t>
            </a:r>
            <a:r>
              <a:rPr lang="en-US" dirty="0"/>
              <a:t>. </a:t>
            </a:r>
          </a:p>
          <a:p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acceptate</a:t>
            </a:r>
            <a:r>
              <a:rPr lang="en-US" dirty="0"/>
              <a:t>: 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name </a:t>
            </a:r>
            <a:r>
              <a:rPr lang="en-US" dirty="0"/>
              <a:t>– </a:t>
            </a:r>
            <a:r>
              <a:rPr lang="en-US" dirty="0" err="1"/>
              <a:t>defineşte</a:t>
            </a:r>
            <a:r>
              <a:rPr lang="en-US" dirty="0"/>
              <a:t> numele </a:t>
            </a:r>
            <a:r>
              <a:rPr lang="en-US" dirty="0" err="1"/>
              <a:t>câmpului</a:t>
            </a:r>
            <a:r>
              <a:rPr lang="en-US" dirty="0"/>
              <a:t>; </a:t>
            </a:r>
          </a:p>
          <a:p>
            <a:pPr lvl="0"/>
            <a:r>
              <a:rPr lang="en-US" dirty="0"/>
              <a:t>	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atribut</a:t>
            </a:r>
            <a:r>
              <a:rPr lang="en-US" dirty="0"/>
              <a:t> a </a:t>
            </a:r>
            <a:r>
              <a:rPr lang="en-US" dirty="0" err="1"/>
              <a:t>cărui</a:t>
            </a:r>
            <a:r>
              <a:rPr lang="en-US" dirty="0"/>
              <a:t> </a:t>
            </a:r>
            <a:r>
              <a:rPr lang="en-US" dirty="0" err="1"/>
              <a:t>existenţă</a:t>
            </a:r>
            <a:r>
              <a:rPr lang="en-US" dirty="0"/>
              <a:t> </a:t>
            </a:r>
            <a:r>
              <a:rPr lang="en-US" dirty="0" err="1"/>
              <a:t>inhibă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scriere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câmp</a:t>
            </a:r>
            <a:r>
              <a:rPr lang="en-US" dirty="0"/>
              <a:t>; 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cols </a:t>
            </a:r>
            <a:r>
              <a:rPr lang="en-US" dirty="0"/>
              <a:t>– </a:t>
            </a:r>
            <a:r>
              <a:rPr lang="en-US" dirty="0" err="1"/>
              <a:t>primeşte</a:t>
            </a:r>
            <a:r>
              <a:rPr lang="en-US" dirty="0"/>
              <a:t> ca valoare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întreg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en-US" dirty="0"/>
              <a:t> </a:t>
            </a:r>
            <a:r>
              <a:rPr lang="en-US" dirty="0" err="1"/>
              <a:t>reprezentând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caractere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afişate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	</a:t>
            </a:r>
            <a:r>
              <a:rPr lang="en-US" dirty="0" smtClean="0"/>
              <a:t>rows - </a:t>
            </a:r>
            <a:r>
              <a:rPr lang="en-US" dirty="0" err="1" smtClean="0"/>
              <a:t>precizează</a:t>
            </a:r>
            <a:r>
              <a:rPr lang="en-US" dirty="0" smtClean="0"/>
              <a:t> </a:t>
            </a:r>
            <a:r>
              <a:rPr lang="en-US" dirty="0" err="1" smtClean="0"/>
              <a:t>numărul</a:t>
            </a:r>
            <a:r>
              <a:rPr lang="en-US" dirty="0" smtClean="0"/>
              <a:t> de </a:t>
            </a:r>
            <a:r>
              <a:rPr lang="en-US" dirty="0" err="1" smtClean="0"/>
              <a:t>linii</a:t>
            </a:r>
            <a:r>
              <a:rPr lang="en-US" dirty="0" smtClean="0"/>
              <a:t> ale </a:t>
            </a:r>
            <a:r>
              <a:rPr lang="en-US" dirty="0" err="1" smtClean="0"/>
              <a:t>câmpului</a:t>
            </a:r>
            <a:r>
              <a:rPr lang="en-US" dirty="0" smtClean="0"/>
              <a:t> </a:t>
            </a:r>
            <a:r>
              <a:rPr lang="en-US" dirty="0" err="1" smtClean="0"/>
              <a:t>multilinie</a:t>
            </a:r>
            <a:r>
              <a:rPr lang="en-US" dirty="0" smtClean="0"/>
              <a:t>; </a:t>
            </a:r>
          </a:p>
          <a:p>
            <a:pPr lvl="0" algn="just"/>
            <a:r>
              <a:rPr lang="en-US" dirty="0"/>
              <a:t>	</a:t>
            </a:r>
            <a:r>
              <a:rPr lang="en-US" dirty="0" smtClean="0"/>
              <a:t>wrap – </a:t>
            </a:r>
            <a:r>
              <a:rPr lang="en-US" dirty="0" err="1" smtClean="0"/>
              <a:t>defineşte</a:t>
            </a:r>
            <a:r>
              <a:rPr lang="en-US" dirty="0" smtClean="0"/>
              <a:t> </a:t>
            </a:r>
            <a:r>
              <a:rPr lang="en-US" dirty="0" err="1" smtClean="0"/>
              <a:t>modalitatea</a:t>
            </a:r>
            <a:r>
              <a:rPr lang="en-US" dirty="0" smtClean="0"/>
              <a:t> de „</a:t>
            </a:r>
            <a:r>
              <a:rPr lang="en-US" dirty="0" err="1" smtClean="0"/>
              <a:t>spargere</a:t>
            </a:r>
            <a:r>
              <a:rPr lang="en-US" dirty="0" smtClean="0"/>
              <a:t>” a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linii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interiorul</a:t>
            </a:r>
            <a:r>
              <a:rPr lang="en-US" dirty="0" smtClean="0"/>
              <a:t> </a:t>
            </a:r>
            <a:r>
              <a:rPr lang="en-US" dirty="0" err="1" smtClean="0"/>
              <a:t>câmpului</a:t>
            </a:r>
            <a:r>
              <a:rPr lang="en-US" dirty="0" smtClean="0"/>
              <a:t>. </a:t>
            </a:r>
            <a:r>
              <a:rPr lang="en-US" dirty="0" err="1" smtClean="0"/>
              <a:t>Atributul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valorile</a:t>
            </a:r>
            <a:r>
              <a:rPr lang="en-US" dirty="0" smtClean="0"/>
              <a:t>: </a:t>
            </a:r>
          </a:p>
          <a:p>
            <a:pPr algn="just"/>
            <a:r>
              <a:rPr lang="en-US" dirty="0" smtClean="0"/>
              <a:t> 		 </a:t>
            </a:r>
            <a:r>
              <a:rPr lang="en-US" i="1" dirty="0" smtClean="0"/>
              <a:t>off </a:t>
            </a:r>
            <a:r>
              <a:rPr lang="en-US" dirty="0" smtClean="0"/>
              <a:t>– (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implicită</a:t>
            </a:r>
            <a:r>
              <a:rPr lang="en-US" dirty="0" smtClean="0"/>
              <a:t>) </a:t>
            </a:r>
            <a:r>
              <a:rPr lang="en-US" b="1" dirty="0" err="1" smtClean="0"/>
              <a:t>Textul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afişat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un </a:t>
            </a:r>
            <a:r>
              <a:rPr lang="en-US" b="1" dirty="0" err="1" smtClean="0"/>
              <a:t>singur</a:t>
            </a:r>
            <a:r>
              <a:rPr lang="en-US" b="1" dirty="0" smtClean="0"/>
              <a:t> </a:t>
            </a:r>
            <a:r>
              <a:rPr lang="en-US" b="1" dirty="0" err="1" smtClean="0"/>
              <a:t>rând</a:t>
            </a:r>
            <a:r>
              <a:rPr lang="en-US" b="1" dirty="0" smtClean="0"/>
              <a:t>.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trece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linia</a:t>
            </a:r>
            <a:r>
              <a:rPr lang="en-US" dirty="0" smtClean="0"/>
              <a:t> </a:t>
            </a:r>
            <a:r>
              <a:rPr lang="en-US" dirty="0" err="1" smtClean="0"/>
              <a:t>următoare</a:t>
            </a:r>
            <a:r>
              <a:rPr lang="en-US" dirty="0" smtClean="0"/>
              <a:t> </a:t>
            </a:r>
            <a:r>
              <a:rPr lang="en-US" dirty="0" err="1" smtClean="0"/>
              <a:t>apăsând</a:t>
            </a:r>
            <a:r>
              <a:rPr lang="en-US" dirty="0" smtClean="0"/>
              <a:t> </a:t>
            </a:r>
            <a:r>
              <a:rPr lang="en-US" dirty="0" err="1" smtClean="0"/>
              <a:t>tasta</a:t>
            </a:r>
            <a:r>
              <a:rPr lang="en-US" dirty="0" smtClean="0"/>
              <a:t> ENTER. </a:t>
            </a:r>
            <a:r>
              <a:rPr lang="en-US" dirty="0" err="1" smtClean="0"/>
              <a:t>Textul</a:t>
            </a:r>
            <a:r>
              <a:rPr lang="en-US" dirty="0" smtClean="0"/>
              <a:t> </a:t>
            </a:r>
            <a:r>
              <a:rPr lang="en-US" dirty="0" err="1" smtClean="0"/>
              <a:t>trimis</a:t>
            </a:r>
            <a:r>
              <a:rPr lang="en-US" dirty="0" smtClean="0"/>
              <a:t> </a:t>
            </a:r>
            <a:r>
              <a:rPr lang="en-US" dirty="0" err="1" smtClean="0"/>
              <a:t>serverului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conţine</a:t>
            </a:r>
            <a:r>
              <a:rPr lang="en-US" dirty="0" smtClean="0"/>
              <a:t> </a:t>
            </a:r>
            <a:r>
              <a:rPr lang="en-US" dirty="0" err="1" smtClean="0"/>
              <a:t>caracterele</a:t>
            </a:r>
            <a:r>
              <a:rPr lang="en-US" dirty="0" smtClean="0"/>
              <a:t> de </a:t>
            </a:r>
            <a:r>
              <a:rPr lang="en-US" dirty="0" err="1" smtClean="0"/>
              <a:t>sfârşit</a:t>
            </a:r>
            <a:r>
              <a:rPr lang="en-US" dirty="0" smtClean="0"/>
              <a:t> de </a:t>
            </a:r>
            <a:r>
              <a:rPr lang="en-US" dirty="0" err="1" smtClean="0"/>
              <a:t>linie</a:t>
            </a:r>
            <a:r>
              <a:rPr lang="en-US" dirty="0" smtClean="0"/>
              <a:t>. </a:t>
            </a:r>
          </a:p>
          <a:p>
            <a:pPr lvl="0" algn="just"/>
            <a:r>
              <a:rPr lang="en-US" i="1" dirty="0"/>
              <a:t>	</a:t>
            </a:r>
            <a:r>
              <a:rPr lang="en-US" i="1" dirty="0" smtClean="0"/>
              <a:t>	hard </a:t>
            </a:r>
            <a:r>
              <a:rPr lang="en-US" dirty="0" smtClean="0"/>
              <a:t>– </a:t>
            </a:r>
            <a:r>
              <a:rPr lang="en-US" b="1" dirty="0" err="1" smtClean="0"/>
              <a:t>Textul</a:t>
            </a:r>
            <a:r>
              <a:rPr lang="en-US" b="1" dirty="0" smtClean="0"/>
              <a:t> se </a:t>
            </a:r>
            <a:r>
              <a:rPr lang="en-US" b="1" dirty="0" err="1" smtClean="0"/>
              <a:t>aşază</a:t>
            </a:r>
            <a:r>
              <a:rPr lang="en-US" b="1" dirty="0" smtClean="0"/>
              <a:t> automat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rânduri</a:t>
            </a:r>
            <a:r>
              <a:rPr lang="en-US" b="1" dirty="0" smtClean="0"/>
              <a:t>, </a:t>
            </a:r>
            <a:r>
              <a:rPr lang="en-US" b="1" dirty="0" err="1" smtClean="0"/>
              <a:t>lungimea</a:t>
            </a:r>
            <a:r>
              <a:rPr lang="en-US" b="1" dirty="0" smtClean="0"/>
              <a:t> </a:t>
            </a:r>
            <a:r>
              <a:rPr lang="en-US" b="1" dirty="0" err="1" smtClean="0"/>
              <a:t>acestora</a:t>
            </a:r>
            <a:r>
              <a:rPr lang="en-US" b="1" dirty="0" smtClean="0"/>
              <a:t> </a:t>
            </a:r>
            <a:r>
              <a:rPr lang="en-US" b="1" dirty="0" err="1" smtClean="0"/>
              <a:t>fiind</a:t>
            </a:r>
            <a:r>
              <a:rPr lang="en-US" b="1" dirty="0" smtClean="0"/>
              <a:t> </a:t>
            </a:r>
            <a:r>
              <a:rPr lang="en-US" b="1" dirty="0" err="1" smtClean="0"/>
              <a:t>determinată</a:t>
            </a:r>
            <a:r>
              <a:rPr lang="en-US" b="1" dirty="0" smtClean="0"/>
              <a:t> de </a:t>
            </a:r>
            <a:r>
              <a:rPr lang="en-US" b="1" dirty="0" err="1" smtClean="0"/>
              <a:t>lungimea</a:t>
            </a:r>
            <a:r>
              <a:rPr lang="en-US" b="1" dirty="0" smtClean="0"/>
              <a:t> </a:t>
            </a:r>
            <a:r>
              <a:rPr lang="en-US" b="1" dirty="0" err="1" smtClean="0"/>
              <a:t>câmpului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Deasemenea</a:t>
            </a:r>
            <a:r>
              <a:rPr lang="en-US" dirty="0" smtClean="0"/>
              <a:t>, </a:t>
            </a:r>
            <a:r>
              <a:rPr lang="en-US" dirty="0" err="1" smtClean="0"/>
              <a:t>textul</a:t>
            </a:r>
            <a:r>
              <a:rPr lang="en-US" dirty="0" smtClean="0"/>
              <a:t> </a:t>
            </a:r>
            <a:r>
              <a:rPr lang="en-US" dirty="0" err="1" smtClean="0"/>
              <a:t>trimis</a:t>
            </a:r>
            <a:r>
              <a:rPr lang="en-US" dirty="0" smtClean="0"/>
              <a:t> </a:t>
            </a:r>
            <a:r>
              <a:rPr lang="en-US" dirty="0" err="1" smtClean="0"/>
              <a:t>serverului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conţine</a:t>
            </a:r>
            <a:r>
              <a:rPr lang="en-US" dirty="0" smtClean="0"/>
              <a:t> </a:t>
            </a:r>
            <a:r>
              <a:rPr lang="en-US" dirty="0" err="1" smtClean="0"/>
              <a:t>caracterele</a:t>
            </a:r>
            <a:r>
              <a:rPr lang="en-US" dirty="0" smtClean="0"/>
              <a:t> de </a:t>
            </a:r>
            <a:r>
              <a:rPr lang="en-US" dirty="0" err="1" smtClean="0"/>
              <a:t>sfârşit</a:t>
            </a:r>
            <a:r>
              <a:rPr lang="en-US" dirty="0" smtClean="0"/>
              <a:t> de </a:t>
            </a:r>
            <a:r>
              <a:rPr lang="en-US" dirty="0" err="1" smtClean="0"/>
              <a:t>linie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		 </a:t>
            </a:r>
            <a:r>
              <a:rPr lang="en-US" i="1" dirty="0" smtClean="0"/>
              <a:t>soft </a:t>
            </a:r>
            <a:r>
              <a:rPr lang="en-US" dirty="0" smtClean="0"/>
              <a:t>– </a:t>
            </a:r>
            <a:r>
              <a:rPr lang="en-US" dirty="0" err="1" smtClean="0"/>
              <a:t>Textul</a:t>
            </a:r>
            <a:r>
              <a:rPr lang="en-US" dirty="0" smtClean="0"/>
              <a:t> se </a:t>
            </a:r>
            <a:r>
              <a:rPr lang="en-US" dirty="0" err="1" smtClean="0"/>
              <a:t>aşază</a:t>
            </a:r>
            <a:r>
              <a:rPr lang="en-US" dirty="0" smtClean="0"/>
              <a:t> automat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rânduri</a:t>
            </a:r>
            <a:r>
              <a:rPr lang="en-US" dirty="0" smtClean="0"/>
              <a:t>, </a:t>
            </a:r>
            <a:r>
              <a:rPr lang="en-US" dirty="0" err="1" smtClean="0"/>
              <a:t>lungimea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determinată</a:t>
            </a:r>
            <a:r>
              <a:rPr lang="en-US" dirty="0" smtClean="0"/>
              <a:t> de </a:t>
            </a:r>
            <a:r>
              <a:rPr lang="en-US" dirty="0" err="1" smtClean="0"/>
              <a:t>lungimea</a:t>
            </a:r>
            <a:r>
              <a:rPr lang="en-US" dirty="0" smtClean="0"/>
              <a:t> </a:t>
            </a:r>
            <a:r>
              <a:rPr lang="en-US" dirty="0" err="1" smtClean="0"/>
              <a:t>câmpului</a:t>
            </a:r>
            <a:r>
              <a:rPr lang="en-US" dirty="0" smtClean="0"/>
              <a:t>, </a:t>
            </a:r>
            <a:r>
              <a:rPr lang="en-US" dirty="0" err="1" smtClean="0"/>
              <a:t>însă</a:t>
            </a:r>
            <a:r>
              <a:rPr lang="en-US" dirty="0" smtClean="0"/>
              <a:t> </a:t>
            </a:r>
            <a:r>
              <a:rPr lang="en-US" dirty="0" err="1" smtClean="0"/>
              <a:t>textul</a:t>
            </a:r>
            <a:r>
              <a:rPr lang="en-US" dirty="0" smtClean="0"/>
              <a:t> </a:t>
            </a:r>
            <a:r>
              <a:rPr lang="en-US" dirty="0" err="1" smtClean="0"/>
              <a:t>trimis</a:t>
            </a:r>
            <a:r>
              <a:rPr lang="en-US" dirty="0" smtClean="0"/>
              <a:t> </a:t>
            </a:r>
            <a:r>
              <a:rPr lang="en-US" dirty="0" err="1" smtClean="0"/>
              <a:t>serverului</a:t>
            </a:r>
            <a:r>
              <a:rPr lang="en-US" dirty="0" smtClean="0"/>
              <a:t> nu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conţine</a:t>
            </a:r>
            <a:r>
              <a:rPr lang="en-US" dirty="0" smtClean="0"/>
              <a:t> </a:t>
            </a:r>
            <a:r>
              <a:rPr lang="en-US" dirty="0" err="1" smtClean="0"/>
              <a:t>caracterele</a:t>
            </a:r>
            <a:r>
              <a:rPr lang="en-US" dirty="0" smtClean="0"/>
              <a:t> de </a:t>
            </a:r>
            <a:r>
              <a:rPr lang="en-US" dirty="0" err="1" smtClean="0"/>
              <a:t>sfârşit</a:t>
            </a:r>
            <a:r>
              <a:rPr lang="en-US" dirty="0" smtClean="0"/>
              <a:t> de </a:t>
            </a:r>
            <a:r>
              <a:rPr lang="en-US" dirty="0" err="1" smtClean="0"/>
              <a:t>linie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Tag-</a:t>
            </a:r>
            <a:r>
              <a:rPr lang="en-US" b="1" i="1" dirty="0" err="1" smtClean="0"/>
              <a:t>ul</a:t>
            </a:r>
            <a:r>
              <a:rPr lang="en-US" b="1" i="1" dirty="0" smtClean="0"/>
              <a:t> </a:t>
            </a:r>
            <a:r>
              <a:rPr lang="en-US" b="1" i="1" dirty="0"/>
              <a:t>&lt;select</a:t>
            </a:r>
            <a:r>
              <a:rPr lang="en-US" b="1" i="1" dirty="0" smtClean="0"/>
              <a:t>&gt;…&lt;/select&gt; </a:t>
            </a:r>
            <a:r>
              <a:rPr lang="en-US" dirty="0" smtClean="0"/>
              <a:t>se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b="1" dirty="0" err="1" smtClean="0"/>
              <a:t>liste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 smtClean="0"/>
              <a:t>selecţie</a:t>
            </a:r>
            <a:r>
              <a:rPr lang="en-US" dirty="0" smtClean="0"/>
              <a:t>,</a:t>
            </a:r>
            <a:r>
              <a:rPr lang="en-US" dirty="0"/>
              <a:t> permit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uneia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opţiuni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listă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combinaţie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butoanele radio (</a:t>
            </a:r>
            <a:r>
              <a:rPr lang="en-US" dirty="0" err="1"/>
              <a:t>selecţie</a:t>
            </a:r>
            <a:r>
              <a:rPr lang="en-US" dirty="0"/>
              <a:t> </a:t>
            </a:r>
            <a:r>
              <a:rPr lang="en-US" dirty="0" err="1"/>
              <a:t>singulară</a:t>
            </a:r>
            <a:r>
              <a:rPr lang="en-US" dirty="0"/>
              <a:t>)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câmpurile</a:t>
            </a:r>
            <a:r>
              <a:rPr lang="en-US" dirty="0"/>
              <a:t> de </a:t>
            </a:r>
            <a:r>
              <a:rPr lang="en-US" dirty="0" err="1"/>
              <a:t>validare</a:t>
            </a:r>
            <a:r>
              <a:rPr lang="en-US" dirty="0"/>
              <a:t> (</a:t>
            </a:r>
            <a:r>
              <a:rPr lang="en-US" dirty="0" err="1"/>
              <a:t>selecţie</a:t>
            </a:r>
            <a:r>
              <a:rPr lang="en-US" dirty="0"/>
              <a:t> </a:t>
            </a:r>
            <a:r>
              <a:rPr lang="en-US" dirty="0" err="1"/>
              <a:t>multiplă</a:t>
            </a:r>
            <a:r>
              <a:rPr lang="en-US" dirty="0"/>
              <a:t>). </a:t>
            </a:r>
            <a:r>
              <a:rPr lang="en-US" dirty="0" err="1" smtClean="0"/>
              <a:t>Deosebirea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listelor</a:t>
            </a:r>
            <a:r>
              <a:rPr lang="en-US" dirty="0"/>
              <a:t> de </a:t>
            </a:r>
            <a:r>
              <a:rPr lang="en-US" dirty="0" err="1"/>
              <a:t>selecţie</a:t>
            </a:r>
            <a:r>
              <a:rPr lang="en-US" dirty="0"/>
              <a:t> nu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afişarea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opţiunilor</a:t>
            </a:r>
            <a:r>
              <a:rPr lang="en-US" dirty="0"/>
              <a:t>, 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a </a:t>
            </a:r>
            <a:r>
              <a:rPr lang="en-US" dirty="0" err="1"/>
              <a:t>unora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, </a:t>
            </a:r>
            <a:r>
              <a:rPr lang="en-US" dirty="0" err="1"/>
              <a:t>deplasarea</a:t>
            </a:r>
            <a:r>
              <a:rPr lang="en-US" dirty="0"/>
              <a:t> </a:t>
            </a:r>
            <a:r>
              <a:rPr lang="en-US" dirty="0" err="1"/>
              <a:t>printre</a:t>
            </a:r>
            <a:r>
              <a:rPr lang="en-US" dirty="0"/>
              <a:t> alternative </a:t>
            </a:r>
            <a:r>
              <a:rPr lang="en-US" dirty="0" err="1"/>
              <a:t>realizându</a:t>
            </a:r>
            <a:r>
              <a:rPr lang="en-US" dirty="0"/>
              <a:t>-se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bare de </a:t>
            </a:r>
            <a:r>
              <a:rPr lang="en-US" dirty="0" err="1"/>
              <a:t>defilare</a:t>
            </a:r>
            <a:r>
              <a:rPr lang="en-US" dirty="0"/>
              <a:t> </a:t>
            </a:r>
            <a:r>
              <a:rPr lang="en-US" dirty="0" err="1"/>
              <a:t>verticală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din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&lt;select&gt; se </a:t>
            </a:r>
            <a:r>
              <a:rPr lang="en-US" dirty="0" err="1" smtClean="0"/>
              <a:t>introduc</a:t>
            </a:r>
            <a:r>
              <a:rPr lang="en-US" dirty="0" smtClean="0"/>
              <a:t> cu &lt;option&gt;</a:t>
            </a:r>
          </a:p>
          <a:p>
            <a:r>
              <a:rPr lang="en-US" b="1" dirty="0" err="1"/>
              <a:t>Atribute</a:t>
            </a:r>
            <a:r>
              <a:rPr lang="en-US" b="1" dirty="0"/>
              <a:t> </a:t>
            </a:r>
            <a:r>
              <a:rPr lang="en-US" b="1" dirty="0" err="1" smtClean="0"/>
              <a:t>lui</a:t>
            </a:r>
            <a:r>
              <a:rPr lang="en-US" b="1" dirty="0" smtClean="0"/>
              <a:t> &lt;select&gt; </a:t>
            </a:r>
            <a:r>
              <a:rPr lang="en-US" b="1" dirty="0" err="1" smtClean="0"/>
              <a:t>sunt</a:t>
            </a:r>
            <a:r>
              <a:rPr lang="en-US" b="1" dirty="0" smtClean="0"/>
              <a:t>: </a:t>
            </a:r>
            <a:endParaRPr lang="en-US" b="1" dirty="0"/>
          </a:p>
          <a:p>
            <a:pPr lvl="0"/>
            <a:r>
              <a:rPr lang="en-US" b="1" i="1" dirty="0" smtClean="0"/>
              <a:t>name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defineşte</a:t>
            </a:r>
            <a:r>
              <a:rPr lang="en-US" dirty="0"/>
              <a:t> numele </a:t>
            </a:r>
            <a:r>
              <a:rPr lang="en-US" dirty="0" err="1"/>
              <a:t>câmpului</a:t>
            </a:r>
            <a:r>
              <a:rPr lang="en-US" dirty="0"/>
              <a:t> de </a:t>
            </a:r>
            <a:r>
              <a:rPr lang="en-US" dirty="0" err="1"/>
              <a:t>selecţie</a:t>
            </a:r>
            <a:r>
              <a:rPr lang="en-US" dirty="0"/>
              <a:t>; </a:t>
            </a:r>
          </a:p>
          <a:p>
            <a:pPr lvl="0" algn="just"/>
            <a:r>
              <a:rPr lang="en-US" b="1" i="1" dirty="0" smtClean="0"/>
              <a:t>size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stabileşte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ale </a:t>
            </a:r>
            <a:r>
              <a:rPr lang="en-US" dirty="0" err="1"/>
              <a:t>listei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vizibile</a:t>
            </a:r>
            <a:r>
              <a:rPr lang="en-US" dirty="0"/>
              <a:t> la un moment </a:t>
            </a:r>
            <a:r>
              <a:rPr lang="en-US" dirty="0" err="1"/>
              <a:t>dat</a:t>
            </a:r>
            <a:r>
              <a:rPr lang="en-US" dirty="0"/>
              <a:t>,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opţiunilor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accesibile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barei</a:t>
            </a:r>
            <a:r>
              <a:rPr lang="en-US" dirty="0"/>
              <a:t> de </a:t>
            </a:r>
            <a:r>
              <a:rPr lang="en-US" dirty="0" err="1"/>
              <a:t>defilare</a:t>
            </a:r>
            <a:r>
              <a:rPr lang="en-US" dirty="0"/>
              <a:t> </a:t>
            </a:r>
            <a:r>
              <a:rPr lang="en-US" dirty="0" err="1"/>
              <a:t>verticală</a:t>
            </a:r>
            <a:r>
              <a:rPr lang="en-US" dirty="0"/>
              <a:t>. Implicit,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</a:t>
            </a:r>
            <a:r>
              <a:rPr lang="en-US" i="1" dirty="0"/>
              <a:t>size </a:t>
            </a:r>
            <a:r>
              <a:rPr lang="en-US" dirty="0" err="1"/>
              <a:t>este</a:t>
            </a:r>
            <a:r>
              <a:rPr lang="en-US" dirty="0"/>
              <a:t> 1. </a:t>
            </a:r>
          </a:p>
          <a:p>
            <a:pPr lvl="0" algn="just"/>
            <a:r>
              <a:rPr lang="en-US" b="1" i="1" dirty="0" smtClean="0"/>
              <a:t>multiple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prezenţa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multiple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ale </a:t>
            </a:r>
            <a:r>
              <a:rPr lang="en-US" dirty="0" err="1"/>
              <a:t>listei</a:t>
            </a:r>
            <a:r>
              <a:rPr lang="en-US" dirty="0"/>
              <a:t> (</a:t>
            </a:r>
            <a:r>
              <a:rPr lang="en-US" dirty="0" err="1"/>
              <a:t>echivalent</a:t>
            </a:r>
            <a:r>
              <a:rPr lang="en-US" dirty="0"/>
              <a:t> </a:t>
            </a:r>
            <a:r>
              <a:rPr lang="en-US" dirty="0" err="1"/>
              <a:t>câmpurilor</a:t>
            </a:r>
            <a:r>
              <a:rPr lang="en-US" dirty="0"/>
              <a:t> de </a:t>
            </a:r>
            <a:r>
              <a:rPr lang="en-US" dirty="0" err="1"/>
              <a:t>selecţie</a:t>
            </a:r>
            <a:r>
              <a:rPr lang="en-US" dirty="0"/>
              <a:t>), </a:t>
            </a:r>
            <a:r>
              <a:rPr lang="en-US" dirty="0" err="1"/>
              <a:t>altfel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selecţiei</a:t>
            </a:r>
            <a:r>
              <a:rPr lang="en-US" dirty="0"/>
              <a:t> </a:t>
            </a:r>
            <a:r>
              <a:rPr lang="en-US" dirty="0" err="1"/>
              <a:t>singulare</a:t>
            </a:r>
            <a:r>
              <a:rPr lang="en-US" dirty="0"/>
              <a:t>, un </a:t>
            </a:r>
            <a:r>
              <a:rPr lang="en-US" dirty="0" err="1"/>
              <a:t>singur</a:t>
            </a:r>
            <a:r>
              <a:rPr lang="en-US" dirty="0"/>
              <a:t> element al </a:t>
            </a:r>
            <a:r>
              <a:rPr lang="en-US" dirty="0" err="1"/>
              <a:t>listei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selectat</a:t>
            </a:r>
            <a:r>
              <a:rPr lang="en-US" dirty="0"/>
              <a:t> la un moment </a:t>
            </a:r>
            <a:r>
              <a:rPr lang="en-US" dirty="0" smtClean="0"/>
              <a:t>dat. </a:t>
            </a:r>
            <a:r>
              <a:rPr lang="en-US" dirty="0" err="1"/>
              <a:t>Atributul</a:t>
            </a:r>
            <a:r>
              <a:rPr lang="en-US" dirty="0"/>
              <a:t> </a:t>
            </a:r>
            <a:r>
              <a:rPr lang="en-US" i="1" dirty="0"/>
              <a:t>multiple </a:t>
            </a:r>
            <a:r>
              <a:rPr lang="en-US" dirty="0"/>
              <a:t>nu are </a:t>
            </a:r>
            <a:r>
              <a:rPr lang="en-US" dirty="0" err="1"/>
              <a:t>efectul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listelor</a:t>
            </a:r>
            <a:r>
              <a:rPr lang="en-US" dirty="0"/>
              <a:t> de </a:t>
            </a:r>
            <a:r>
              <a:rPr lang="en-US" dirty="0" err="1"/>
              <a:t>selecţie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i="1" dirty="0"/>
              <a:t>size </a:t>
            </a:r>
            <a:r>
              <a:rPr lang="en-US" dirty="0" err="1"/>
              <a:t>egală</a:t>
            </a:r>
            <a:r>
              <a:rPr lang="en-US" dirty="0"/>
              <a:t> cu 1. </a:t>
            </a:r>
          </a:p>
          <a:p>
            <a:pPr algn="just"/>
            <a:r>
              <a:rPr lang="en-GB" b="1" dirty="0" err="1" smtClean="0"/>
              <a:t>Atributele</a:t>
            </a:r>
            <a:r>
              <a:rPr lang="en-GB" b="1" dirty="0" smtClean="0"/>
              <a:t> </a:t>
            </a:r>
            <a:r>
              <a:rPr lang="en-GB" b="1" dirty="0" err="1" smtClean="0"/>
              <a:t>lui</a:t>
            </a:r>
            <a:r>
              <a:rPr lang="en-GB" b="1" dirty="0" smtClean="0"/>
              <a:t> &lt;option&gt;:</a:t>
            </a:r>
          </a:p>
          <a:p>
            <a:pPr lvl="0"/>
            <a:r>
              <a:rPr lang="en-US" b="1" i="1" dirty="0" smtClean="0"/>
              <a:t>name </a:t>
            </a:r>
            <a:r>
              <a:rPr lang="en-US" dirty="0"/>
              <a:t>– </a:t>
            </a:r>
            <a:r>
              <a:rPr lang="en-US" dirty="0" err="1"/>
              <a:t>precizează</a:t>
            </a:r>
            <a:r>
              <a:rPr lang="en-US" dirty="0"/>
              <a:t> numele </a:t>
            </a:r>
            <a:r>
              <a:rPr lang="en-US" dirty="0" err="1"/>
              <a:t>opţiunii</a:t>
            </a:r>
            <a:r>
              <a:rPr lang="en-US" dirty="0"/>
              <a:t>; </a:t>
            </a:r>
          </a:p>
          <a:p>
            <a:pPr lvl="0" algn="just"/>
            <a:r>
              <a:rPr lang="en-US" b="1" i="1" dirty="0" smtClean="0"/>
              <a:t>selected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prezenţa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selected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tagului</a:t>
            </a:r>
            <a:r>
              <a:rPr lang="en-US" dirty="0"/>
              <a:t> &lt;option&gt; face ca </a:t>
            </a:r>
            <a:r>
              <a:rPr lang="en-US" dirty="0" err="1"/>
              <a:t>opţiunea</a:t>
            </a:r>
            <a:r>
              <a:rPr lang="en-US" dirty="0"/>
              <a:t> </a:t>
            </a:r>
            <a:r>
              <a:rPr lang="en-US" dirty="0" err="1"/>
              <a:t>respectivă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selectată</a:t>
            </a:r>
            <a:r>
              <a:rPr lang="en-US" dirty="0"/>
              <a:t> la </a:t>
            </a:r>
            <a:r>
              <a:rPr lang="en-US" dirty="0" err="1"/>
              <a:t>încărcarea</a:t>
            </a:r>
            <a:r>
              <a:rPr lang="en-US" dirty="0"/>
              <a:t> </a:t>
            </a:r>
            <a:r>
              <a:rPr lang="en-US" dirty="0" err="1"/>
              <a:t>formularului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size a </a:t>
            </a:r>
            <a:r>
              <a:rPr lang="en-US" dirty="0" err="1"/>
              <a:t>tagului</a:t>
            </a:r>
            <a:r>
              <a:rPr lang="en-US" dirty="0"/>
              <a:t> select </a:t>
            </a:r>
            <a:r>
              <a:rPr lang="en-US" dirty="0" err="1"/>
              <a:t>este</a:t>
            </a:r>
            <a:r>
              <a:rPr lang="en-US" dirty="0"/>
              <a:t> 1, </a:t>
            </a:r>
            <a:r>
              <a:rPr lang="en-US" dirty="0" err="1"/>
              <a:t>atunci</a:t>
            </a:r>
            <a:r>
              <a:rPr lang="en-US" dirty="0"/>
              <a:t>, implicit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afişată</a:t>
            </a:r>
            <a:r>
              <a:rPr lang="en-US" dirty="0"/>
              <a:t> prima </a:t>
            </a:r>
            <a:r>
              <a:rPr lang="en-US" dirty="0" err="1"/>
              <a:t>opţiune</a:t>
            </a:r>
            <a:r>
              <a:rPr lang="en-US" dirty="0"/>
              <a:t> a </a:t>
            </a:r>
            <a:r>
              <a:rPr lang="en-US" dirty="0" err="1"/>
              <a:t>listei</a:t>
            </a:r>
            <a:r>
              <a:rPr lang="en-US" dirty="0"/>
              <a:t> de </a:t>
            </a:r>
            <a:r>
              <a:rPr lang="en-US" dirty="0" err="1"/>
              <a:t>selecţii</a:t>
            </a:r>
            <a:r>
              <a:rPr lang="en-US" dirty="0"/>
              <a:t> (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en-US" dirty="0" err="1"/>
              <a:t>opţiune</a:t>
            </a:r>
            <a:r>
              <a:rPr lang="en-US" dirty="0"/>
              <a:t> nu are </a:t>
            </a:r>
            <a:r>
              <a:rPr lang="en-US" dirty="0" err="1"/>
              <a:t>prezent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selected). </a:t>
            </a:r>
          </a:p>
          <a:p>
            <a:pPr lvl="0" algn="just"/>
            <a:r>
              <a:rPr lang="en-US" b="1" i="1" dirty="0" smtClean="0"/>
              <a:t>value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dirty="0" err="1"/>
              <a:t>precizeaza</a:t>
            </a:r>
            <a:r>
              <a:rPr lang="en-US" b="1" dirty="0"/>
              <a:t> </a:t>
            </a:r>
            <a:r>
              <a:rPr lang="en-US" b="1" dirty="0" err="1"/>
              <a:t>valoarea</a:t>
            </a:r>
            <a:r>
              <a:rPr lang="en-US" b="1" dirty="0"/>
              <a:t> </a:t>
            </a:r>
            <a:r>
              <a:rPr lang="en-US" b="1" dirty="0" err="1"/>
              <a:t>trimisa</a:t>
            </a:r>
            <a:r>
              <a:rPr lang="en-US" b="1" dirty="0"/>
              <a:t> </a:t>
            </a:r>
            <a:r>
              <a:rPr lang="en-US" b="1" dirty="0" err="1"/>
              <a:t>catre</a:t>
            </a:r>
            <a:r>
              <a:rPr lang="en-US" b="1" dirty="0"/>
              <a:t> server la </a:t>
            </a:r>
            <a:r>
              <a:rPr lang="en-US" b="1" dirty="0" err="1"/>
              <a:t>activarea</a:t>
            </a:r>
            <a:r>
              <a:rPr lang="en-US" b="1" dirty="0"/>
              <a:t> </a:t>
            </a:r>
            <a:r>
              <a:rPr lang="en-US" b="1" dirty="0" err="1"/>
              <a:t>optiunii</a:t>
            </a:r>
            <a:r>
              <a:rPr lang="en-US" b="1" dirty="0"/>
              <a:t> submit a </a:t>
            </a:r>
            <a:r>
              <a:rPr lang="en-US" b="1" dirty="0" err="1"/>
              <a:t>formularului</a:t>
            </a:r>
            <a:r>
              <a:rPr lang="en-US" b="1" dirty="0"/>
              <a:t> ; in </a:t>
            </a:r>
            <a:r>
              <a:rPr lang="en-US" b="1" dirty="0" err="1"/>
              <a:t>cazul</a:t>
            </a:r>
            <a:r>
              <a:rPr lang="en-US" b="1" dirty="0"/>
              <a:t> in care </a:t>
            </a:r>
            <a:r>
              <a:rPr lang="en-US" b="1" dirty="0" err="1"/>
              <a:t>atributul</a:t>
            </a:r>
            <a:r>
              <a:rPr lang="en-US" b="1" dirty="0"/>
              <a:t> value </a:t>
            </a:r>
            <a:r>
              <a:rPr lang="en-US" b="1" dirty="0" err="1"/>
              <a:t>lipseste</a:t>
            </a:r>
            <a:r>
              <a:rPr lang="en-US" b="1" dirty="0"/>
              <a:t> </a:t>
            </a:r>
            <a:r>
              <a:rPr lang="en-US" b="1" dirty="0" err="1"/>
              <a:t>catre</a:t>
            </a:r>
            <a:r>
              <a:rPr lang="en-US" b="1" dirty="0"/>
              <a:t> server se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trimite</a:t>
            </a:r>
            <a:r>
              <a:rPr lang="en-US" b="1" dirty="0"/>
              <a:t> ca valoare </a:t>
            </a:r>
            <a:r>
              <a:rPr lang="en-US" b="1" dirty="0" err="1"/>
              <a:t>chiar</a:t>
            </a:r>
            <a:r>
              <a:rPr lang="en-US" b="1" dirty="0"/>
              <a:t> </a:t>
            </a:r>
            <a:r>
              <a:rPr lang="en-US" b="1" dirty="0" err="1"/>
              <a:t>textul</a:t>
            </a:r>
            <a:r>
              <a:rPr lang="en-US" b="1" dirty="0"/>
              <a:t> care </a:t>
            </a:r>
            <a:r>
              <a:rPr lang="en-US" b="1" dirty="0" err="1"/>
              <a:t>urmeaza</a:t>
            </a:r>
            <a:r>
              <a:rPr lang="en-US" b="1" dirty="0"/>
              <a:t> </a:t>
            </a:r>
            <a:r>
              <a:rPr lang="en-US" b="1" dirty="0" err="1"/>
              <a:t>tagului</a:t>
            </a:r>
            <a:r>
              <a:rPr lang="en-US" b="1" dirty="0"/>
              <a:t> &lt;option&gt; </a:t>
            </a:r>
            <a:r>
              <a:rPr lang="en-US" dirty="0"/>
              <a:t>. </a:t>
            </a:r>
            <a:endParaRPr lang="en-GB" dirty="0" smtClean="0"/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optgroup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grupeaz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logic(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opţiunile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SELECT.</a:t>
            </a:r>
          </a:p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</a:rPr>
              <a:t>În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HTML 4, toate elementele Optgroup trebuie să fie specificate în mod direct într-un element SELECT (de exemplu, grupurile nu pot fi imbricate).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Dac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nu se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selecteaz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optiune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nu s-a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stabilit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optiune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preselectat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serverul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primeste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nimic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at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cand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formularul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transmis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Exemplu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&lt;h2&gt;Select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optgroup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&lt;/h2&gt;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&lt;SELECT name="Legume"&gt;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&lt;OPTION selected label="none" value="none"&gt;None&lt;/OPTION&gt;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&lt;OPTGROUP label="Legume"&gt;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&lt;OPTION label="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Morcovi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Morcovi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Morcovi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&lt;/OPTION&gt;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&lt;OPTION label="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&lt;/OPTION&gt;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&lt;OPTION label="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Galbeni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Galbeni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Galbeni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&lt;/OPTION&gt;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&lt;/OPTGROUP&gt;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&lt;OPTGROUP label="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Salata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&lt;OPTION label="Verde" value="Verde"&gt;Verde&lt;/OPTION&gt;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&lt;OPTION label="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Aramie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Aramie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Aramie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&lt;/OPTION&gt;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&lt;/OPTGROUP&gt;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&lt;OPTGROUP label="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Rosii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&lt;OPTION label="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Ecologice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Ecologice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Ecologice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&lt;/OPTION&gt;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&lt;OPTION label="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Neecologice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Neecologice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Neecologice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&lt;/OPTION&gt;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&lt;/OPTGROUP&gt;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&lt;/SELECT&gt;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Tagul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&lt;ISINDEX&gt;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-conceptual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apartine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elementelor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de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formular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datorita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faptului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ca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trimite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niste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informatii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server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Utilizarea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tagului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duce la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aparitia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pagina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unui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camp de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cautare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in care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introduce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un text care 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doreste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fie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cautat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Acest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text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apoi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trimis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script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care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foloseste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textul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ca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un argument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generand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noua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pagina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ca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raspuns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.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&lt;ISINDEX&gt;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nu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folosit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cadrul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tagului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&lt;FORM&gt;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sectiunea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HEAD (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intre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tagurile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&lt;HEAD&gt;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&lt;/HEAD&gt;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Sintaxa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tagului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isindex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prompt=”text”&gt;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Ex: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&lt;ISINDEX prompt=“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Textul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cautat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"&gt;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&lt;FORM action="..." method="post"&gt;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&lt;P&gt;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Textul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cautat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&lt;INPUT type="text"&gt;&lt;/P&gt; &lt;/FORM&gt;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Etichetele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b="1" dirty="0" err="1">
                <a:latin typeface="Arial" pitchFamily="34" charset="0"/>
                <a:cs typeface="Arial" pitchFamily="34" charset="0"/>
              </a:rPr>
              <a:t>Etichetele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reprezintă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un element de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formular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care,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ataşat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butoanelor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câmpurilor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validare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face ca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selectarea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deselectarea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opţiuni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realizeze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apăsarea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etichetei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opţiunii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respective.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lucru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realizează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plasând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în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interiorul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perechii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&lt;label for=”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identificator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”&gt;&lt;/label&gt; </a:t>
            </a: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fie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tagul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input type = “radio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” id=“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identificator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”&gt;,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fie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tagul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type=”checkbox”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id=“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identificator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”&gt;  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unde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identificator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definit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tagul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input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ca valoare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atributului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Deci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valoarea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for din tag-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label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trebuie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fie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identica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valoarea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id din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tagul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input.</a:t>
            </a:r>
          </a:p>
          <a:p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OBS:Tagul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Label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folosit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toate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tag-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urile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din form,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util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pt butoanele radio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câmpurilor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validare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.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 smtClean="0"/>
              <a:t> Elementul &lt;FORM&gt;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dirty="0" smtClean="0"/>
              <a:t> </a:t>
            </a:r>
            <a:r>
              <a:rPr lang="vi-VN" dirty="0" smtClean="0"/>
              <a:t>conţine unul sau mai multe elemente &lt;FIELDSET&gt; care vor delimita fiecare, un subansamblu de componente active</a:t>
            </a:r>
            <a:r>
              <a:rPr lang="vi-VN" dirty="0" smtClean="0"/>
              <a:t>.</a:t>
            </a:r>
            <a:endParaRPr lang="en-GB" dirty="0" smtClean="0"/>
          </a:p>
          <a:p>
            <a:pPr algn="just"/>
            <a:r>
              <a:rPr lang="vi-VN" dirty="0" smtClean="0"/>
              <a:t>Grafic</a:t>
            </a:r>
            <a:r>
              <a:rPr lang="vi-VN" dirty="0" smtClean="0"/>
              <a:t>, fiecare subansamblu va fi delimitat în navigator printr-o bordură subţire în care, pentru fiecare, se va integra un titlu creat cu ajutorul elementului &lt;LEGEND&gt;. </a:t>
            </a:r>
            <a:br>
              <a:rPr lang="vi-VN" dirty="0" smtClean="0"/>
            </a:br>
            <a:r>
              <a:rPr lang="vi-VN" dirty="0" smtClean="0"/>
              <a:t>Fiecare grup &lt;FIELDSET&gt; poate conţine paragrafe, titluri şi alte elemente. </a:t>
            </a:r>
            <a:br>
              <a:rPr lang="vi-VN" dirty="0" smtClean="0"/>
            </a:br>
            <a:r>
              <a:rPr lang="en-US" dirty="0" err="1" smtClean="0"/>
              <a:t>Fieldset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inlocuit</a:t>
            </a:r>
            <a:r>
              <a:rPr lang="en-US" dirty="0" smtClean="0"/>
              <a:t> de &lt;table&gt; pt a </a:t>
            </a:r>
            <a:r>
              <a:rPr lang="en-US" dirty="0" err="1" smtClean="0"/>
              <a:t>structura</a:t>
            </a:r>
            <a:r>
              <a:rPr lang="en-US" dirty="0" smtClean="0"/>
              <a:t> un </a:t>
            </a:r>
            <a:r>
              <a:rPr lang="en-US" dirty="0" err="1" smtClean="0"/>
              <a:t>formular</a:t>
            </a:r>
            <a:r>
              <a:rPr lang="en-US" dirty="0" smtClean="0"/>
              <a:t>.</a:t>
            </a:r>
          </a:p>
          <a:p>
            <a:r>
              <a:rPr lang="vi-VN" sz="1200" dirty="0" smtClean="0"/>
              <a:t>&lt;FORM action="..." method="post"&gt;</a:t>
            </a:r>
          </a:p>
          <a:p>
            <a:r>
              <a:rPr lang="vi-VN" sz="1200" dirty="0" smtClean="0"/>
              <a:t> &lt;P&gt;</a:t>
            </a:r>
          </a:p>
          <a:p>
            <a:r>
              <a:rPr lang="vi-VN" sz="1200" dirty="0" smtClean="0"/>
              <a:t> &lt;FIELDSET&gt;</a:t>
            </a:r>
          </a:p>
          <a:p>
            <a:r>
              <a:rPr lang="vi-VN" sz="1200" dirty="0" smtClean="0"/>
              <a:t>  &lt;LEGEND&gt;Informatii Personale&lt;/LEGEND&gt;</a:t>
            </a:r>
          </a:p>
          <a:p>
            <a:r>
              <a:rPr lang="vi-VN" sz="1200" dirty="0" smtClean="0"/>
              <a:t>  Nume: &lt;INPUT name="nume" type="text" tabindex="1"&gt;</a:t>
            </a:r>
          </a:p>
          <a:p>
            <a:r>
              <a:rPr lang="vi-VN" sz="1200" dirty="0" smtClean="0"/>
              <a:t>  Prenume: &lt;INPUT name="prenume" type="text" tabindex="2"&gt;</a:t>
            </a:r>
          </a:p>
          <a:p>
            <a:r>
              <a:rPr lang="vi-VN" sz="1200" dirty="0" smtClean="0"/>
              <a:t>  Adresa: &lt;INPUT name="adresa" type="text" tabindex="3"&gt;</a:t>
            </a:r>
          </a:p>
          <a:p>
            <a:r>
              <a:rPr lang="vi-VN" sz="1200" dirty="0" smtClean="0"/>
              <a:t> &lt;/FIELDSET&gt;</a:t>
            </a:r>
          </a:p>
          <a:p>
            <a:r>
              <a:rPr lang="vi-VN" sz="1200" dirty="0" smtClean="0"/>
              <a:t> &lt;FIELDSET&gt;</a:t>
            </a:r>
          </a:p>
          <a:p>
            <a:r>
              <a:rPr lang="vi-VN" sz="1200" dirty="0" smtClean="0"/>
              <a:t>  &lt;LEGEND&gt;Istoric medical&lt;/LEGEND&gt;</a:t>
            </a:r>
          </a:p>
          <a:p>
            <a:r>
              <a:rPr lang="vi-VN" sz="1200" dirty="0" smtClean="0"/>
              <a:t>  &lt;INPUT name="istoric"  type="checkbox" value="varsat" tabindex="4"&gt; Vărsat de vant</a:t>
            </a:r>
          </a:p>
          <a:p>
            <a:r>
              <a:rPr lang="vi-VN" sz="1200" dirty="0" smtClean="0"/>
              <a:t>  &lt;INPUT name="istoric"  type="checkbox" value="oreion" tabindex="5"&gt; Oreion</a:t>
            </a:r>
          </a:p>
          <a:p>
            <a:r>
              <a:rPr lang="vi-VN" sz="1200" dirty="0" smtClean="0"/>
              <a:t>  &lt;INPUT name="istoric"  type="checkbox" value="ameţeală" tabindex="6"&gt; Ameţeală</a:t>
            </a:r>
          </a:p>
          <a:p>
            <a:r>
              <a:rPr lang="vi-VN" sz="1200" dirty="0" smtClean="0"/>
              <a:t>  &lt;INPUT name="istoric"  type="checkbox" value="raceala" tabindex="7"&gt; Răceală</a:t>
            </a:r>
          </a:p>
          <a:p>
            <a:endParaRPr lang="vi-VN" sz="1200" dirty="0" smtClean="0"/>
          </a:p>
          <a:p>
            <a:r>
              <a:rPr lang="vi-VN" sz="1200" dirty="0" smtClean="0"/>
              <a:t> &lt;/FIELDSET&gt;</a:t>
            </a:r>
          </a:p>
          <a:p>
            <a:r>
              <a:rPr lang="vi-VN" sz="1200" dirty="0" smtClean="0"/>
              <a:t> &lt;FIELDSET&gt;</a:t>
            </a:r>
          </a:p>
          <a:p>
            <a:r>
              <a:rPr lang="vi-VN" sz="1200" dirty="0" smtClean="0"/>
              <a:t>  &lt;LEGEND&gt;Medicamentatia curenta&lt;/LEGEND&gt;</a:t>
            </a:r>
          </a:p>
          <a:p>
            <a:r>
              <a:rPr lang="vi-VN" sz="1200" dirty="0" smtClean="0"/>
              <a:t>  Urmati un tratament medicamentos? </a:t>
            </a:r>
          </a:p>
          <a:p>
            <a:r>
              <a:rPr lang="vi-VN" sz="1200" dirty="0" smtClean="0"/>
              <a:t>  &lt;INPUT name="tratament" type="radio" value="Da" tabindex="8"&gt;Da</a:t>
            </a:r>
          </a:p>
          <a:p>
            <a:r>
              <a:rPr lang="vi-VN" sz="1200" dirty="0" smtClean="0"/>
              <a:t>  &lt;INPUT name="tratament" type="radio" value="Nu" tabindex="9"&gt;Nu</a:t>
            </a:r>
          </a:p>
          <a:p>
            <a:endParaRPr lang="vi-VN" sz="1200" dirty="0" smtClean="0"/>
          </a:p>
          <a:p>
            <a:r>
              <a:rPr lang="vi-VN" sz="1200" dirty="0" smtClean="0"/>
              <a:t>Daca urmati un tratament medicamentos va rog sa il scrieti mai jos:</a:t>
            </a:r>
          </a:p>
          <a:p>
            <a:r>
              <a:rPr lang="vi-VN" sz="1200" dirty="0" smtClean="0"/>
              <a:t>  &lt;TEXTAREA name="current_medication" rows="20" cols="50" tabindex="10"&gt;</a:t>
            </a:r>
          </a:p>
          <a:p>
            <a:r>
              <a:rPr lang="vi-VN" sz="1200" dirty="0" smtClean="0"/>
              <a:t>  &lt;/TEXTAREA&gt;</a:t>
            </a:r>
          </a:p>
          <a:p>
            <a:r>
              <a:rPr lang="vi-VN" sz="1200" dirty="0" smtClean="0"/>
              <a:t> &lt;/FIELDSET&gt;</a:t>
            </a:r>
          </a:p>
          <a:p>
            <a:r>
              <a:rPr lang="vi-VN" sz="1200" dirty="0" smtClean="0"/>
              <a:t>&lt;/FORM&gt;</a:t>
            </a:r>
            <a:endParaRPr lang="en-US" sz="1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formularelor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.Identificarea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informatiilor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care 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prelua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ajutorul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formularului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stabilirea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formei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prezentare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acestora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it-IT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1600" b="1" dirty="0" smtClean="0">
                <a:latin typeface="Arial" pitchFamily="34" charset="0"/>
                <a:cs typeface="Arial" pitchFamily="34" charset="0"/>
              </a:rPr>
              <a:t>Structurarea</a:t>
            </a:r>
            <a:r>
              <a:rPr lang="it-IT" sz="1600" dirty="0" smtClean="0">
                <a:latin typeface="Arial" pitchFamily="34" charset="0"/>
                <a:cs typeface="Arial" pitchFamily="34" charset="0"/>
              </a:rPr>
              <a:t> informaţiilor în mai multe întrebări elementare</a:t>
            </a:r>
          </a:p>
          <a:p>
            <a:pPr algn="just"/>
            <a:r>
              <a:rPr lang="it-IT" sz="16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it-IT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it-IT" sz="1600" b="1" dirty="0" smtClean="0">
                <a:latin typeface="Arial" pitchFamily="34" charset="0"/>
                <a:cs typeface="Arial" pitchFamily="34" charset="0"/>
              </a:rPr>
              <a:t>Obiectivele</a:t>
            </a:r>
            <a:r>
              <a:rPr lang="it-IT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1600" dirty="0" smtClean="0">
                <a:latin typeface="Arial" pitchFamily="34" charset="0"/>
                <a:cs typeface="Arial" pitchFamily="34" charset="0"/>
              </a:rPr>
              <a:t>care stau la baza crearii unui formular trebuie sa furnizeze raspunsuri la intrebarile:</a:t>
            </a:r>
          </a:p>
          <a:p>
            <a:pPr algn="just"/>
            <a:r>
              <a:rPr lang="vi-VN" sz="1600" dirty="0" smtClean="0">
                <a:latin typeface="Arial" pitchFamily="34" charset="0"/>
                <a:cs typeface="Arial" pitchFamily="34" charset="0"/>
              </a:rPr>
              <a:t>ce </a:t>
            </a:r>
            <a:r>
              <a:rPr lang="vi-VN" sz="1600" b="1" dirty="0" smtClean="0">
                <a:latin typeface="Arial" pitchFamily="34" charset="0"/>
                <a:cs typeface="Arial" pitchFamily="34" charset="0"/>
              </a:rPr>
              <a:t>informaţii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doresc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să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obţin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de la utilizator? Cât </a:t>
            </a:r>
            <a:r>
              <a:rPr lang="vi-VN" sz="1600" b="1" dirty="0" smtClean="0">
                <a:latin typeface="Arial" pitchFamily="34" charset="0"/>
                <a:cs typeface="Arial" pitchFamily="34" charset="0"/>
              </a:rPr>
              <a:t>timp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vor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petrece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utilizatorii pentru completarea formularului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?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4.Formularul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fie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usor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completat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incuraja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utilizatorii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le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completeze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Folosirea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corecta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culorilor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scrierea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corecta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etichetelor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intrebarilor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Folosirea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headere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care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delimiteze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grupurile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de controale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informatii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utilizarea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linii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orizontale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elementul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(X)HTML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fieldset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realiza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grupurile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informatii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videntierea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cuvintelor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cheie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baza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carora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s-a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creat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formularul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Specificarea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ordinii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completare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formular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9.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b="1" dirty="0" smtClean="0">
                <a:latin typeface="Arial" pitchFamily="34" charset="0"/>
                <a:cs typeface="Arial" pitchFamily="34" charset="0"/>
              </a:rPr>
              <a:t>săgeţil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pentru a ajuta utilizatorii să navigheze în pagină, într-o anumită ordine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10.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Structurarea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controalelor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astfel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incat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acesta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poata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vizualizat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corect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indiferent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rezolutia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monitoarelor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11.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Folosirea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corecta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controalelor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doreste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doar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bifarea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optiuni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at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butoane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radio se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vor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nu checkbox care permit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selectarea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multor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optiuni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12. Sa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existe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greseli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ortografie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13.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Atasarea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pagini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b="1" dirty="0" smtClean="0">
                <a:latin typeface="Arial" pitchFamily="34" charset="0"/>
                <a:cs typeface="Arial" pitchFamily="34" charset="0"/>
              </a:rPr>
              <a:t>de confirmare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primire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datelor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care le-a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completat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utilizatorul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aceasta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pagina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precizeaza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utilizatorului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formularul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bine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completat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primit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sz="1600" dirty="0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nd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 un cod (X)HTML de forma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160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input type=”hidden” name=”succes”value=http://www....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/&gt;.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5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Arial" pitchFamily="34" charset="0"/>
                <a:cs typeface="Arial" pitchFamily="34" charset="0"/>
              </a:rPr>
              <a:t>Definirea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ordinei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preluare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a controlului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focusului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Exist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moduri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acorda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focusul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controlul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element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dintr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it-IT" dirty="0" smtClean="0">
                <a:latin typeface="Arial" pitchFamily="34" charset="0"/>
                <a:cs typeface="Arial" pitchFamily="34" charset="0"/>
              </a:rPr>
              <a:t>Desemnarea unui element cu un dispozitiv de indicare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ataseaza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fiecarui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element al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formuralului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/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=number</a:t>
            </a:r>
          </a:p>
          <a:p>
            <a:pPr marL="342900" indent="-342900" algn="just"/>
            <a:r>
              <a:rPr lang="vi-VN" dirty="0" smtClean="0">
                <a:latin typeface="Arial" pitchFamily="34" charset="0"/>
                <a:cs typeface="Arial" pitchFamily="34" charset="0"/>
              </a:rPr>
              <a:t>Acest atribut specifica pozitia elementului curent în ordinea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tab pentru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formularul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curent. Această valoare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un număr între 0 şi 32767. Agentii utilizator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ar trebui să ignore zerouri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defineşte ordinea în care elementele vor primi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focusul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atunci când utilizator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accesea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prin intermediul tastaturii.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ab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index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referi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ordinea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cazul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imbricate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/>
            <a:r>
              <a:rPr lang="en-US" b="1" dirty="0" err="1" smtClean="0">
                <a:latin typeface="Arial" pitchFamily="34" charset="0"/>
                <a:cs typeface="Arial" pitchFamily="34" charset="0"/>
              </a:rPr>
              <a:t>Reguli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navigare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printre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navigeaza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elementul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valoarea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mica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elementul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valoarea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mare.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Valorile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trebuie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fie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secventiale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incep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o valoare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predefinita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Elementele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pt care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valorile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identice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acceseaza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ordinea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care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sirul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caractere.</a:t>
            </a:r>
          </a:p>
          <a:p>
            <a:pPr marL="342900" indent="-342900" algn="just"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 nu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suporta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atribuie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“0”.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sun navigate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ordinea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care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sirul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caractere</a:t>
            </a:r>
          </a:p>
          <a:p>
            <a:pPr marL="342900" indent="-342900" algn="just"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Elementele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dezactivate nu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participa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/>
            <a:r>
              <a:rPr lang="en-US" b="1" dirty="0" err="1" smtClean="0">
                <a:latin typeface="Arial" pitchFamily="34" charset="0"/>
                <a:cs typeface="Arial" pitchFamily="34" charset="0"/>
              </a:rPr>
              <a:t>Elemetele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poseda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atributul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 algn="just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A, AREA, BUTTON, INPUT, OBJECT, SELECT,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TEXTAREA</a:t>
            </a:r>
          </a:p>
          <a:p>
            <a:pPr marL="342900" indent="-342900" algn="just"/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tasta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 care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naviga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-o forma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depinde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setarile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agentului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browserului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cazul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nostru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navigarea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face cu TAB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activarea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elementului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selectat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face cu ENTER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defineasca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astfel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incat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s-a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ajuns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sfarsitul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elementelor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forma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navigarea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inceput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.(se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creaza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ciclu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depinde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agentul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folosit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US" sz="1600" dirty="0" smtClean="0"/>
              <a:t>2. </a:t>
            </a:r>
            <a:r>
              <a:rPr lang="en-US" sz="1600" b="1" dirty="0" err="1" smtClean="0"/>
              <a:t>Navigarea</a:t>
            </a:r>
            <a:r>
              <a:rPr lang="en-US" sz="1600" b="1" dirty="0" smtClean="0"/>
              <a:t> de la un </a:t>
            </a:r>
            <a:r>
              <a:rPr lang="en-US" sz="1600" b="1" dirty="0" err="1" smtClean="0"/>
              <a:t>elemet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altul</a:t>
            </a:r>
            <a:r>
              <a:rPr lang="en-US" sz="1600" b="1" dirty="0" smtClean="0"/>
              <a:t> al </a:t>
            </a:r>
            <a:r>
              <a:rPr lang="en-US" sz="1600" b="1" dirty="0" err="1" smtClean="0"/>
              <a:t>formularului</a:t>
            </a:r>
            <a:r>
              <a:rPr lang="en-US" sz="1600" b="1" dirty="0" smtClean="0"/>
              <a:t> cu </a:t>
            </a:r>
            <a:r>
              <a:rPr lang="en-US" sz="1600" b="1" dirty="0" err="1" smtClean="0"/>
              <a:t>tasta</a:t>
            </a:r>
            <a:r>
              <a:rPr lang="en-US" sz="1600" b="1" dirty="0" smtClean="0"/>
              <a:t> Tab. In </a:t>
            </a:r>
            <a:r>
              <a:rPr lang="en-US" sz="1600" b="1" dirty="0" err="1" smtClean="0"/>
              <a:t>acest</a:t>
            </a:r>
            <a:r>
              <a:rPr lang="en-US" sz="1600" b="1" dirty="0" smtClean="0"/>
              <a:t> context </a:t>
            </a:r>
            <a:r>
              <a:rPr lang="en-US" sz="1600" b="1" dirty="0" err="1" smtClean="0"/>
              <a:t>trebuie</a:t>
            </a:r>
            <a:r>
              <a:rPr lang="en-US" sz="1600" b="1" dirty="0" smtClean="0"/>
              <a:t> s</a:t>
            </a:r>
            <a:r>
              <a:rPr lang="it-IT" sz="1600" b="1" dirty="0" smtClean="0"/>
              <a:t>ă</a:t>
            </a:r>
            <a:r>
              <a:rPr lang="en-US" sz="1600" b="1" dirty="0" smtClean="0"/>
              <a:t> se </a:t>
            </a:r>
            <a:r>
              <a:rPr lang="en-US" sz="1600" b="1" dirty="0" err="1" smtClean="0"/>
              <a:t>defineasca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ordinea</a:t>
            </a:r>
            <a:r>
              <a:rPr lang="en-US" sz="1600" b="1" dirty="0" smtClean="0"/>
              <a:t> in care </a:t>
            </a:r>
            <a:r>
              <a:rPr lang="en-US" sz="1600" b="1" dirty="0" err="1" smtClean="0"/>
              <a:t>elementele</a:t>
            </a:r>
            <a:r>
              <a:rPr lang="en-US" sz="1600" b="1" dirty="0" smtClean="0"/>
              <a:t> din </a:t>
            </a:r>
            <a:r>
              <a:rPr lang="en-US" sz="1600" b="1" dirty="0" err="1" smtClean="0"/>
              <a:t>formular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vor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primi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focusul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activarea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tastei</a:t>
            </a:r>
            <a:r>
              <a:rPr lang="en-US" sz="1600" b="1" dirty="0" smtClean="0"/>
              <a:t> tab. </a:t>
            </a:r>
          </a:p>
          <a:p>
            <a:r>
              <a:rPr lang="en-US" sz="1600" dirty="0" smtClean="0"/>
              <a:t>&lt;!DOCTYPE HTML PUBLIC "-//W3C//DTD HTML 4.01//EN"</a:t>
            </a:r>
          </a:p>
          <a:p>
            <a:r>
              <a:rPr lang="en-US" sz="1600" dirty="0" smtClean="0"/>
              <a:t>   "http://www.w3.org/TR/html4/strict.dtd"&gt;</a:t>
            </a:r>
          </a:p>
          <a:p>
            <a:r>
              <a:rPr lang="en-US" sz="1600" dirty="0" smtClean="0"/>
              <a:t>&lt;HTML&gt;</a:t>
            </a:r>
          </a:p>
          <a:p>
            <a:r>
              <a:rPr lang="en-US" sz="1600" dirty="0" smtClean="0"/>
              <a:t>&lt;HEAD&gt;</a:t>
            </a:r>
          </a:p>
          <a:p>
            <a:r>
              <a:rPr lang="en-US" sz="1600" dirty="0" smtClean="0"/>
              <a:t>&lt;TITLE&gt;Un document cu </a:t>
            </a:r>
            <a:r>
              <a:rPr lang="en-US" sz="1600" dirty="0" err="1" smtClean="0"/>
              <a:t>formular</a:t>
            </a:r>
            <a:r>
              <a:rPr lang="en-US" sz="1600" dirty="0" smtClean="0"/>
              <a:t>&lt;/TITLE&gt;</a:t>
            </a:r>
          </a:p>
          <a:p>
            <a:r>
              <a:rPr lang="en-US" sz="1600" dirty="0" smtClean="0"/>
              <a:t>&lt;/HEAD&gt;</a:t>
            </a:r>
          </a:p>
          <a:p>
            <a:r>
              <a:rPr lang="en-US" sz="1600" dirty="0" smtClean="0"/>
              <a:t>&lt;BODY&gt;</a:t>
            </a:r>
          </a:p>
          <a:p>
            <a:r>
              <a:rPr lang="en-US" sz="1600" dirty="0" smtClean="0"/>
              <a:t>&lt;p&gt;</a:t>
            </a:r>
            <a:r>
              <a:rPr lang="en-US" sz="1600" dirty="0" err="1" smtClean="0"/>
              <a:t>Exemplu</a:t>
            </a:r>
            <a:r>
              <a:rPr lang="en-US" sz="1600" dirty="0" smtClean="0"/>
              <a:t> de </a:t>
            </a:r>
            <a:r>
              <a:rPr lang="en-US" sz="1600" dirty="0" err="1" smtClean="0"/>
              <a:t>navigare</a:t>
            </a:r>
            <a:r>
              <a:rPr lang="en-US" sz="1600" dirty="0" smtClean="0"/>
              <a:t> cu </a:t>
            </a:r>
            <a:r>
              <a:rPr lang="en-US" sz="1600" dirty="0" err="1" smtClean="0"/>
              <a:t>tabindex</a:t>
            </a:r>
            <a:r>
              <a:rPr lang="en-US" sz="1600" dirty="0" smtClean="0"/>
              <a:t>&lt;/p&gt;</a:t>
            </a:r>
          </a:p>
          <a:p>
            <a:r>
              <a:rPr lang="en-US" sz="1600" dirty="0" smtClean="0"/>
              <a:t>&lt;P&gt;</a:t>
            </a:r>
            <a:r>
              <a:rPr lang="en-US" sz="1600" dirty="0" err="1" smtClean="0"/>
              <a:t>Legatura</a:t>
            </a:r>
            <a:r>
              <a:rPr lang="en-US" sz="1600" dirty="0" smtClean="0"/>
              <a:t> </a:t>
            </a:r>
            <a:r>
              <a:rPr lang="en-US" sz="1600" dirty="0" err="1" smtClean="0"/>
              <a:t>spre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&lt;A </a:t>
            </a:r>
            <a:r>
              <a:rPr lang="en-US" sz="1600" dirty="0" err="1" smtClean="0"/>
              <a:t>tabindex</a:t>
            </a:r>
            <a:r>
              <a:rPr lang="en-US" sz="1600" dirty="0" smtClean="0"/>
              <a:t>="10"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="http://www.w3.org/"&gt;W3C Web site.&lt;/A&gt;</a:t>
            </a:r>
          </a:p>
          <a:p>
            <a:r>
              <a:rPr lang="en-US" sz="1600" dirty="0" smtClean="0"/>
              <a:t>&lt;p&gt;</a:t>
            </a:r>
            <a:r>
              <a:rPr lang="en-US" sz="1600" dirty="0" err="1" smtClean="0"/>
              <a:t>Legatura</a:t>
            </a:r>
            <a:r>
              <a:rPr lang="en-US" sz="1600" dirty="0" smtClean="0"/>
              <a:t> </a:t>
            </a:r>
            <a:r>
              <a:rPr lang="en-US" sz="1600" dirty="0" err="1" smtClean="0"/>
              <a:t>spre</a:t>
            </a:r>
            <a:r>
              <a:rPr lang="en-US" sz="1600" dirty="0" smtClean="0"/>
              <a:t> </a:t>
            </a:r>
            <a:r>
              <a:rPr lang="en-US" sz="1600" dirty="0" err="1" smtClean="0"/>
              <a:t>baza</a:t>
            </a:r>
            <a:r>
              <a:rPr lang="en-US" sz="1600" dirty="0" smtClean="0"/>
              <a:t> de date&lt;/p&gt;</a:t>
            </a:r>
          </a:p>
          <a:p>
            <a:r>
              <a:rPr lang="en-US" sz="1600" dirty="0" smtClean="0"/>
              <a:t>&lt;BUTTON type="button" name="</a:t>
            </a:r>
            <a:r>
              <a:rPr lang="en-US" sz="1600" dirty="0" smtClean="0"/>
              <a:t>get-database”   </a:t>
            </a:r>
            <a:r>
              <a:rPr lang="en-US" sz="1600" dirty="0" err="1" smtClean="0"/>
              <a:t>tabindex</a:t>
            </a:r>
            <a:r>
              <a:rPr lang="en-US" sz="1600" dirty="0" smtClean="0"/>
              <a:t>="1" </a:t>
            </a:r>
            <a:r>
              <a:rPr lang="en-US" sz="1600" dirty="0" err="1" smtClean="0"/>
              <a:t>onclick</a:t>
            </a:r>
            <a:r>
              <a:rPr lang="en-US" sz="1600" dirty="0" smtClean="0"/>
              <a:t>="get-database"&gt;</a:t>
            </a:r>
          </a:p>
          <a:p>
            <a:r>
              <a:rPr lang="en-US" sz="1600" dirty="0" err="1" smtClean="0"/>
              <a:t>baza</a:t>
            </a:r>
            <a:r>
              <a:rPr lang="en-US" sz="1600" dirty="0" smtClean="0"/>
              <a:t> de date curenta</a:t>
            </a:r>
          </a:p>
          <a:p>
            <a:r>
              <a:rPr lang="en-US" sz="1600" dirty="0" smtClean="0"/>
              <a:t>&lt;/BUTTON&gt;</a:t>
            </a:r>
          </a:p>
          <a:p>
            <a:r>
              <a:rPr lang="en-US" sz="1600" dirty="0" smtClean="0"/>
              <a:t>&lt;p&gt;</a:t>
            </a:r>
            <a:r>
              <a:rPr lang="en-US" sz="1600" dirty="0" err="1" smtClean="0"/>
              <a:t>Formular</a:t>
            </a:r>
            <a:r>
              <a:rPr lang="en-US" sz="1600" dirty="0" smtClean="0"/>
              <a:t>&lt;/p&gt;</a:t>
            </a:r>
          </a:p>
          <a:p>
            <a:r>
              <a:rPr lang="en-US" sz="1600" dirty="0" smtClean="0"/>
              <a:t>&lt;FORM action="..." method="post"&gt;</a:t>
            </a:r>
          </a:p>
          <a:p>
            <a:r>
              <a:rPr lang="en-US" sz="1600" dirty="0" smtClean="0"/>
              <a:t>&lt;P&gt;</a:t>
            </a:r>
          </a:p>
          <a:p>
            <a:r>
              <a:rPr lang="en-US" sz="1600" dirty="0" smtClean="0"/>
              <a:t>&lt;INPUT </a:t>
            </a:r>
            <a:r>
              <a:rPr lang="en-US" sz="1600" dirty="0" err="1" smtClean="0"/>
              <a:t>tabindex</a:t>
            </a:r>
            <a:r>
              <a:rPr lang="en-US" sz="1600" dirty="0" smtClean="0"/>
              <a:t>="1" type="text" name="camp1"&gt;</a:t>
            </a:r>
          </a:p>
          <a:p>
            <a:r>
              <a:rPr lang="en-US" sz="1600" dirty="0" smtClean="0"/>
              <a:t>&lt;INPUT </a:t>
            </a:r>
            <a:r>
              <a:rPr lang="en-US" sz="1600" dirty="0" err="1" smtClean="0"/>
              <a:t>tabindex</a:t>
            </a:r>
            <a:r>
              <a:rPr lang="en-US" sz="1600" dirty="0" smtClean="0"/>
              <a:t>="2" type="text" name="camp2"&gt;</a:t>
            </a:r>
          </a:p>
          <a:p>
            <a:r>
              <a:rPr lang="en-US" sz="1600" dirty="0" smtClean="0"/>
              <a:t>&lt;INPUT </a:t>
            </a:r>
            <a:r>
              <a:rPr lang="en-US" sz="1600" dirty="0" err="1" smtClean="0"/>
              <a:t>tabindex</a:t>
            </a:r>
            <a:r>
              <a:rPr lang="en-US" sz="1600" dirty="0" smtClean="0"/>
              <a:t>="3" type="submit" name="submit"&gt;</a:t>
            </a:r>
          </a:p>
          <a:p>
            <a:r>
              <a:rPr lang="en-US" sz="1600" dirty="0" smtClean="0"/>
              <a:t>&lt;/P&gt;</a:t>
            </a:r>
          </a:p>
          <a:p>
            <a:r>
              <a:rPr lang="en-US" sz="1600" dirty="0" smtClean="0"/>
              <a:t>&lt;/FORM&gt;</a:t>
            </a:r>
          </a:p>
          <a:p>
            <a:r>
              <a:rPr lang="en-US" sz="1600" dirty="0" smtClean="0"/>
              <a:t>&lt;/BODY&gt;</a:t>
            </a:r>
          </a:p>
          <a:p>
            <a:r>
              <a:rPr lang="en-US" sz="1600" dirty="0" smtClean="0"/>
              <a:t>&lt;/HTML&gt;</a:t>
            </a:r>
            <a:endParaRPr lang="en-US" sz="1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3.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cheilor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access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Cheile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combinatii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taste.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 err="1" smtClean="0">
                <a:latin typeface="Arial" pitchFamily="34" charset="0"/>
                <a:cs typeface="Arial" pitchFamily="34" charset="0"/>
              </a:rPr>
              <a:t>accesskey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character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ataseaza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combinatie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taste cu care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O tastă de acces este un singur caracter din setul de caractere document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Apăsând o tastă de acces atribuit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un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ui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element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dă focalizarea la elementul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respectiv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 Acţiune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care are loc atunci când un element primeşte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focusul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depinde de element. De exemplu, atunci când un utilizator activează un link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definit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de elementul A, agentul utilizator, în general, urmează link-ul. Când un utilizator activeaza un buton radio,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schimbă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catre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agent valoarea butonului radio. Atunci când utilizatorul activeaza un câmp de text,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permite intr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oducerea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valori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el.</a:t>
            </a:r>
          </a:p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Elementele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suporta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chei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	A, AREA, BUTTON, INPUT, LABEL, LEGEND, TEXTAREA</a:t>
            </a:r>
          </a:p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Activarea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chei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Windows in general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foloseste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tasta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“alt”.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exemplul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urmator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pt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activa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campul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foloseste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alt+C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activarea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legaturii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foloseste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alt+L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algn="just"/>
            <a:r>
              <a:rPr lang="en-US" sz="1600" dirty="0" smtClean="0">
                <a:latin typeface="Calibri" pitchFamily="34" charset="0"/>
              </a:rPr>
              <a:t>&lt;h2&gt; </a:t>
            </a:r>
            <a:r>
              <a:rPr lang="en-US" sz="1600" dirty="0" err="1" smtClean="0">
                <a:latin typeface="Calibri" pitchFamily="34" charset="0"/>
              </a:rPr>
              <a:t>Cheie</a:t>
            </a:r>
            <a:r>
              <a:rPr lang="en-US" sz="1600" dirty="0" smtClean="0">
                <a:latin typeface="Calibri" pitchFamily="34" charset="0"/>
              </a:rPr>
              <a:t> de </a:t>
            </a:r>
            <a:r>
              <a:rPr lang="en-US" sz="1600" dirty="0" err="1" smtClean="0">
                <a:latin typeface="Calibri" pitchFamily="34" charset="0"/>
              </a:rPr>
              <a:t>acces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spre</a:t>
            </a:r>
            <a:r>
              <a:rPr lang="en-US" sz="1600" dirty="0" smtClean="0">
                <a:latin typeface="Calibri" pitchFamily="34" charset="0"/>
              </a:rPr>
              <a:t> camp </a:t>
            </a:r>
            <a:r>
              <a:rPr lang="en-US" sz="1600" dirty="0" err="1" smtClean="0">
                <a:latin typeface="Calibri" pitchFamily="34" charset="0"/>
              </a:rPr>
              <a:t>este</a:t>
            </a:r>
            <a:r>
              <a:rPr lang="en-US" sz="1600" dirty="0" smtClean="0">
                <a:latin typeface="Calibri" pitchFamily="34" charset="0"/>
              </a:rPr>
              <a:t> C&lt;/h2&gt;</a:t>
            </a:r>
          </a:p>
          <a:p>
            <a:pPr algn="just"/>
            <a:r>
              <a:rPr lang="en-US" sz="1600" dirty="0" smtClean="0">
                <a:latin typeface="Calibri" pitchFamily="34" charset="0"/>
              </a:rPr>
              <a:t>&lt;FORM action="..." method="post“&gt;&lt;P&gt;</a:t>
            </a:r>
          </a:p>
          <a:p>
            <a:pPr algn="just"/>
            <a:r>
              <a:rPr lang="en-US" sz="1600" dirty="0" smtClean="0">
                <a:latin typeface="Calibri" pitchFamily="34" charset="0"/>
              </a:rPr>
              <a:t>&lt;LABEL for="</a:t>
            </a:r>
            <a:r>
              <a:rPr lang="en-US" sz="1600" dirty="0" err="1" smtClean="0">
                <a:latin typeface="Calibri" pitchFamily="34" charset="0"/>
              </a:rPr>
              <a:t>utilizator</a:t>
            </a:r>
            <a:r>
              <a:rPr lang="en-US" sz="1600" dirty="0" smtClean="0">
                <a:latin typeface="Calibri" pitchFamily="34" charset="0"/>
              </a:rPr>
              <a:t>" </a:t>
            </a:r>
            <a:r>
              <a:rPr lang="en-US" sz="1600" dirty="0" err="1" smtClean="0">
                <a:latin typeface="Calibri" pitchFamily="34" charset="0"/>
              </a:rPr>
              <a:t>accesskey</a:t>
            </a:r>
            <a:r>
              <a:rPr lang="en-US" sz="1600" dirty="0" smtClean="0">
                <a:latin typeface="Calibri" pitchFamily="34" charset="0"/>
              </a:rPr>
              <a:t>="c"&gt;</a:t>
            </a:r>
          </a:p>
          <a:p>
            <a:pPr algn="just"/>
            <a:r>
              <a:rPr lang="en-US" sz="1600" dirty="0" err="1" smtClean="0">
                <a:latin typeface="Calibri" pitchFamily="34" charset="0"/>
              </a:rPr>
              <a:t>Nume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utilizator</a:t>
            </a:r>
            <a:endParaRPr lang="en-US" sz="1600" dirty="0" smtClean="0">
              <a:latin typeface="Calibri" pitchFamily="34" charset="0"/>
            </a:endParaRPr>
          </a:p>
          <a:p>
            <a:pPr algn="just"/>
            <a:r>
              <a:rPr lang="en-US" sz="1600" dirty="0" smtClean="0">
                <a:latin typeface="Calibri" pitchFamily="34" charset="0"/>
              </a:rPr>
              <a:t>&lt;/LABEL&gt;</a:t>
            </a:r>
          </a:p>
          <a:p>
            <a:pPr algn="just"/>
            <a:r>
              <a:rPr lang="en-US" sz="1600" dirty="0" smtClean="0">
                <a:latin typeface="Calibri" pitchFamily="34" charset="0"/>
              </a:rPr>
              <a:t>&lt;INPUT type="text" name="</a:t>
            </a:r>
            <a:r>
              <a:rPr lang="en-US" sz="1600" dirty="0" err="1" smtClean="0">
                <a:latin typeface="Calibri" pitchFamily="34" charset="0"/>
              </a:rPr>
              <a:t>utilizator</a:t>
            </a:r>
            <a:r>
              <a:rPr lang="en-US" sz="1600" dirty="0" smtClean="0">
                <a:latin typeface="Calibri" pitchFamily="34" charset="0"/>
              </a:rPr>
              <a:t>" id="</a:t>
            </a:r>
            <a:r>
              <a:rPr lang="en-US" sz="1600" dirty="0" err="1" smtClean="0">
                <a:latin typeface="Calibri" pitchFamily="34" charset="0"/>
              </a:rPr>
              <a:t>utilizator</a:t>
            </a:r>
            <a:r>
              <a:rPr lang="en-US" sz="1600" dirty="0" smtClean="0">
                <a:latin typeface="Calibri" pitchFamily="34" charset="0"/>
              </a:rPr>
              <a:t>"&gt;</a:t>
            </a:r>
          </a:p>
          <a:p>
            <a:pPr algn="just"/>
            <a:r>
              <a:rPr lang="en-US" sz="1600" dirty="0" smtClean="0">
                <a:latin typeface="Calibri" pitchFamily="34" charset="0"/>
              </a:rPr>
              <a:t>&lt;/P&gt;&lt;/FORM&gt;</a:t>
            </a:r>
          </a:p>
          <a:p>
            <a:pPr algn="just"/>
            <a:r>
              <a:rPr lang="en-US" sz="1600" dirty="0" smtClean="0">
                <a:latin typeface="Calibri" pitchFamily="34" charset="0"/>
              </a:rPr>
              <a:t>&lt;h2&gt;</a:t>
            </a:r>
            <a:r>
              <a:rPr lang="en-US" sz="1600" dirty="0" err="1" smtClean="0">
                <a:latin typeface="Calibri" pitchFamily="34" charset="0"/>
              </a:rPr>
              <a:t>Cheie</a:t>
            </a:r>
            <a:r>
              <a:rPr lang="en-US" sz="1600" dirty="0" smtClean="0">
                <a:latin typeface="Calibri" pitchFamily="34" charset="0"/>
              </a:rPr>
              <a:t> de </a:t>
            </a:r>
            <a:r>
              <a:rPr lang="en-US" sz="1600" dirty="0" err="1" smtClean="0">
                <a:latin typeface="Calibri" pitchFamily="34" charset="0"/>
              </a:rPr>
              <a:t>acces</a:t>
            </a:r>
            <a:r>
              <a:rPr lang="en-US" sz="1600" dirty="0" smtClean="0">
                <a:latin typeface="Calibri" pitchFamily="34" charset="0"/>
              </a:rPr>
              <a:t>(</a:t>
            </a:r>
            <a:r>
              <a:rPr lang="en-US" sz="1600" dirty="0" err="1" smtClean="0">
                <a:latin typeface="Calibri" pitchFamily="34" charset="0"/>
              </a:rPr>
              <a:t>este</a:t>
            </a:r>
            <a:r>
              <a:rPr lang="en-US" sz="1600" dirty="0" smtClean="0">
                <a:latin typeface="Calibri" pitchFamily="34" charset="0"/>
              </a:rPr>
              <a:t> L) </a:t>
            </a:r>
            <a:r>
              <a:rPr lang="en-US" sz="1600" dirty="0" err="1" smtClean="0">
                <a:latin typeface="Calibri" pitchFamily="34" charset="0"/>
              </a:rPr>
              <a:t>spre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atasata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unei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legaturi</a:t>
            </a:r>
            <a:r>
              <a:rPr lang="en-US" sz="1600" dirty="0" smtClean="0">
                <a:latin typeface="Calibri" pitchFamily="34" charset="0"/>
              </a:rPr>
              <a:t>&lt;/h2&gt;</a:t>
            </a:r>
          </a:p>
          <a:p>
            <a:pPr algn="just"/>
            <a:r>
              <a:rPr lang="en-US" sz="1600" dirty="0" smtClean="0">
                <a:latin typeface="Calibri" pitchFamily="34" charset="0"/>
              </a:rPr>
              <a:t>&lt;P&gt;&lt;A </a:t>
            </a:r>
            <a:r>
              <a:rPr lang="en-US" sz="1600" dirty="0" err="1" smtClean="0">
                <a:latin typeface="Calibri" pitchFamily="34" charset="0"/>
              </a:rPr>
              <a:t>accesskey</a:t>
            </a:r>
            <a:r>
              <a:rPr lang="en-US" sz="1600" dirty="0" smtClean="0">
                <a:latin typeface="Calibri" pitchFamily="34" charset="0"/>
              </a:rPr>
              <a:t>="l" </a:t>
            </a:r>
            <a:r>
              <a:rPr lang="en-US" sz="1600" dirty="0" err="1" smtClean="0">
                <a:latin typeface="Calibri" pitchFamily="34" charset="0"/>
              </a:rPr>
              <a:t>rel</a:t>
            </a:r>
            <a:r>
              <a:rPr lang="en-US" sz="1600" dirty="0" smtClean="0">
                <a:latin typeface="Calibri" pitchFamily="34" charset="0"/>
              </a:rPr>
              <a:t>="contents" </a:t>
            </a:r>
            <a:r>
              <a:rPr lang="en-US" sz="1600" dirty="0" err="1" smtClean="0">
                <a:latin typeface="Calibri" pitchFamily="34" charset="0"/>
              </a:rPr>
              <a:t>href</a:t>
            </a:r>
            <a:r>
              <a:rPr lang="en-US" sz="1600" dirty="0" smtClean="0">
                <a:latin typeface="Calibri" pitchFamily="34" charset="0"/>
              </a:rPr>
              <a:t>="http://www.w3.org"&gt; </a:t>
            </a:r>
            <a:r>
              <a:rPr lang="en-US" sz="1600" dirty="0" err="1" smtClean="0">
                <a:latin typeface="Calibri" pitchFamily="34" charset="0"/>
              </a:rPr>
              <a:t>Legatura</a:t>
            </a:r>
            <a:r>
              <a:rPr lang="en-US" sz="1600" dirty="0" smtClean="0">
                <a:latin typeface="Calibri" pitchFamily="34" charset="0"/>
              </a:rPr>
              <a:t>&lt;/A&gt;</a:t>
            </a:r>
            <a:endParaRPr lang="en-US" sz="1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Arial" pitchFamily="34" charset="0"/>
                <a:cs typeface="Arial" pitchFamily="34" charset="0"/>
              </a:rPr>
              <a:t>Dezactivarea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obiectelor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formular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Ex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folosire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mentine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dezactivat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butonul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trimitere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datelor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dintr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, până când utilizatorul a introdus 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obligatorii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corect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b="1" dirty="0" smtClean="0">
                <a:latin typeface="Arial" pitchFamily="34" charset="0"/>
                <a:cs typeface="Arial" pitchFamily="34" charset="0"/>
              </a:rPr>
              <a:t>Disabled 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rolul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dezactiva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accesul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un control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 forma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mostenit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declaratiile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locale ii pot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schimba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valoarea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mostenita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 err="1" smtClean="0">
                <a:latin typeface="Arial" pitchFamily="34" charset="0"/>
                <a:cs typeface="Arial" pitchFamily="34" charset="0"/>
              </a:rPr>
              <a:t>Efectele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le 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asupra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dintr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1.Elementele care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primesc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sarite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atunci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parcurge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tasta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tab.(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adica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seteaza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tabindex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Elementele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primesc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pot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primi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focusul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3.Datele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controalele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au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disabled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setat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pot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transmise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succes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server.</a:t>
            </a:r>
          </a:p>
          <a:p>
            <a:pPr algn="just"/>
            <a:r>
              <a:rPr lang="en-US" b="1" dirty="0" err="1" smtClean="0">
                <a:latin typeface="Arial" pitchFamily="34" charset="0"/>
                <a:cs typeface="Arial" pitchFamily="34" charset="0"/>
              </a:rPr>
              <a:t>Elemtele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suporta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BUTTON, INPUT, OPTGROUP, OPTION, SELECT, TEXTAREA.</a:t>
            </a:r>
          </a:p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Obs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Singura modalitate de a modifica dinamic valoarea atributului disabled este printr-un script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&lt;INPUT disabled name="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dezactivat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value="POP VASILE"&gt;</a:t>
            </a:r>
          </a:p>
          <a:p>
            <a:pPr algn="just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 err="1" smtClean="0">
                <a:latin typeface="Arial" pitchFamily="34" charset="0"/>
                <a:cs typeface="Arial" pitchFamily="34" charset="0"/>
              </a:rPr>
              <a:t>Obs:Acest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textbox nu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primi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date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introduse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utilizator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valoarea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transmisa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la server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impreuna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formularul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Controale se pot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citi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(read-only)</a:t>
            </a:r>
          </a:p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vi-VN" b="1" dirty="0" smtClean="0">
                <a:latin typeface="Arial" pitchFamily="34" charset="0"/>
                <a:cs typeface="Arial" pitchFamily="34" charset="0"/>
              </a:rPr>
              <a:t>Readonly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</a:rPr>
              <a:t/>
            </a:r>
            <a:br>
              <a:rPr lang="vi-VN" dirty="0" smtClean="0">
                <a:latin typeface="Arial" pitchFamily="34" charset="0"/>
                <a:cs typeface="Arial" pitchFamily="34" charset="0"/>
              </a:rPr>
            </a:br>
            <a:r>
              <a:rPr lang="en-US" dirty="0" err="1" smtClean="0">
                <a:latin typeface="Arial" pitchFamily="34" charset="0"/>
                <a:cs typeface="Arial" pitchFamily="34" charset="0"/>
              </a:rPr>
              <a:t>prezenta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acestui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atribut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cadrul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element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, interzice modificări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cest atribut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</a:rPr>
              <a:t>Atributul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readonly specifică dacă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control po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fi modificat de catre utilizator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</a:rPr>
              <a:t/>
            </a:r>
            <a:br>
              <a:rPr lang="vi-VN" dirty="0" smtClean="0">
                <a:latin typeface="Arial" pitchFamily="34" charset="0"/>
                <a:cs typeface="Arial" pitchFamily="34" charset="0"/>
              </a:rPr>
            </a:br>
            <a:r>
              <a:rPr lang="vi-VN" dirty="0" smtClean="0">
                <a:latin typeface="Arial" pitchFamily="34" charset="0"/>
                <a:cs typeface="Arial" pitchFamily="34" charset="0"/>
              </a:rPr>
              <a:t>Cand este setat, atributul readonly are următoarele 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efecte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asupra unui element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: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/>
            </a:r>
            <a:br>
              <a:rPr lang="vi-VN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element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primeste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focusul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citi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informatia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nu pot fi modificate de către utilizator.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elemente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readonly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sunt incluse în navigarea tab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controalele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care au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readonly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setat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transmise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prelucrate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succes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server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</a:rPr>
              <a:t/>
            </a:r>
            <a:br>
              <a:rPr lang="vi-VN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lemente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prezinta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atributul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: INPUT si TEXTAREA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</a:rPr>
              <a:t/>
            </a:r>
            <a:br>
              <a:rPr lang="vi-VN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Obs.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Singura modalitate de a modifica dinamic valoarea atributului readonly este printr-un script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en-GB" sz="3200" dirty="0" err="1" smtClean="0"/>
              <a:t>Elemete</a:t>
            </a:r>
            <a:r>
              <a:rPr lang="en-GB" sz="3200" dirty="0" smtClean="0"/>
              <a:t> de </a:t>
            </a:r>
            <a:r>
              <a:rPr lang="en-GB" sz="3200" dirty="0" err="1" smtClean="0"/>
              <a:t>indexare</a:t>
            </a:r>
            <a:r>
              <a:rPr lang="en-GB" sz="3200" dirty="0" smtClean="0"/>
              <a:t> a site-</a:t>
            </a:r>
            <a:r>
              <a:rPr lang="en-GB" sz="3200" dirty="0" err="1" smtClean="0"/>
              <a:t>urilor</a:t>
            </a:r>
            <a:r>
              <a:rPr lang="en-GB" sz="3200" dirty="0" smtClean="0"/>
              <a:t> in </a:t>
            </a:r>
            <a:r>
              <a:rPr lang="en-GB" sz="3200" dirty="0" err="1" smtClean="0"/>
              <a:t>motoarele</a:t>
            </a:r>
            <a:r>
              <a:rPr lang="en-GB" sz="3200" dirty="0" smtClean="0"/>
              <a:t> de </a:t>
            </a:r>
            <a:r>
              <a:rPr lang="en-GB" sz="3200" dirty="0" err="1" smtClean="0"/>
              <a:t>cautare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rmAutofit fontScale="47500" lnSpcReduction="20000"/>
          </a:bodyPr>
          <a:lstStyle/>
          <a:p>
            <a:pPr>
              <a:buAutoNum type="arabicPeriod"/>
            </a:pP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Specificarea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limbilor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in care se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traduce 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site-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GB" sz="3500" dirty="0" smtClean="0">
                <a:latin typeface="Arial" pitchFamily="34" charset="0"/>
                <a:cs typeface="Arial" pitchFamily="34" charset="0"/>
              </a:rPr>
              <a:t>cu </a:t>
            </a:r>
            <a:r>
              <a:rPr lang="en-GB" sz="3500" dirty="0" err="1" smtClean="0">
                <a:latin typeface="Arial" pitchFamily="34" charset="0"/>
                <a:cs typeface="Arial" pitchFamily="34" charset="0"/>
              </a:rPr>
              <a:t>elementul</a:t>
            </a:r>
            <a:r>
              <a:rPr lang="en-GB" sz="3500" dirty="0" smtClean="0">
                <a:latin typeface="Arial" pitchFamily="34" charset="0"/>
                <a:cs typeface="Arial" pitchFamily="34" charset="0"/>
              </a:rPr>
              <a:t> LINK, care </a:t>
            </a:r>
            <a:r>
              <a:rPr lang="en-GB" sz="35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GB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dirty="0" err="1" smtClean="0">
                <a:latin typeface="Arial" pitchFamily="34" charset="0"/>
                <a:cs typeface="Arial" pitchFamily="34" charset="0"/>
              </a:rPr>
              <a:t>interpretat</a:t>
            </a:r>
            <a:r>
              <a:rPr lang="en-GB" sz="3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sz="3500" dirty="0" err="1" smtClean="0">
                <a:latin typeface="Arial" pitchFamily="34" charset="0"/>
                <a:cs typeface="Arial" pitchFamily="34" charset="0"/>
              </a:rPr>
              <a:t>motoarele</a:t>
            </a:r>
            <a:r>
              <a:rPr lang="en-GB" sz="3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sz="3500" dirty="0" err="1" smtClean="0">
                <a:latin typeface="Arial" pitchFamily="34" charset="0"/>
                <a:cs typeface="Arial" pitchFamily="34" charset="0"/>
              </a:rPr>
              <a:t>cautare</a:t>
            </a:r>
            <a:r>
              <a:rPr lang="en-GB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dirty="0" err="1" smtClean="0">
                <a:latin typeface="Arial" pitchFamily="34" charset="0"/>
                <a:cs typeface="Arial" pitchFamily="34" charset="0"/>
              </a:rPr>
              <a:t>astfel</a:t>
            </a:r>
            <a:r>
              <a:rPr lang="en-GB" sz="35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3500" dirty="0" smtClean="0">
                <a:latin typeface="Arial" pitchFamily="34" charset="0"/>
                <a:cs typeface="Arial" pitchFamily="34" charset="0"/>
              </a:rPr>
              <a:t>&lt;LINK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="alternate" type="text/html"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="mydoc-fr.html"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hreflang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fr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lang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fr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" title="La vie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souterraine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“&gt;</a:t>
            </a:r>
          </a:p>
          <a:p>
            <a:pPr>
              <a:buNone/>
            </a:pPr>
            <a:r>
              <a:rPr lang="en-GB" sz="35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it-IT" sz="3500" b="1" dirty="0" smtClean="0">
                <a:latin typeface="Arial" pitchFamily="34" charset="0"/>
                <a:cs typeface="Arial" pitchFamily="34" charset="0"/>
              </a:rPr>
              <a:t> folosirea cuvintelor cheie si descrierilor</a:t>
            </a:r>
            <a:endParaRPr lang="en-US" sz="3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3500" dirty="0" err="1" smtClean="0">
                <a:latin typeface="Arial" pitchFamily="34" charset="0"/>
                <a:cs typeface="Arial" pitchFamily="34" charset="0"/>
              </a:rPr>
              <a:t>Unele</a:t>
            </a:r>
            <a:r>
              <a:rPr lang="en-GB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motoare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indexare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cauta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META care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definesc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lista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cuvinte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cheie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fraze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separate cu virgule,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dau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descriere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scurta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a site-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ului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Motoarele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cautare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pot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prezenta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aceste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cuvinte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cheie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ca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rezultat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cautari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None/>
            </a:pPr>
            <a:r>
              <a:rPr lang="en-US" sz="3500" dirty="0" smtClean="0">
                <a:latin typeface="Arial" pitchFamily="34" charset="0"/>
                <a:cs typeface="Arial" pitchFamily="34" charset="0"/>
              </a:rPr>
              <a:t>&lt;META name="keywords" content="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vacanta,Grecia,raza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soare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"&gt; &lt;META name="description" content="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vacante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idilice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europene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"&gt;</a:t>
            </a:r>
          </a:p>
          <a:p>
            <a:pPr>
              <a:buNone/>
            </a:pPr>
            <a:r>
              <a:rPr lang="en-GB" sz="35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precizeaza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inceputul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colectii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3500" dirty="0" smtClean="0">
                <a:latin typeface="Arial" pitchFamily="34" charset="0"/>
                <a:cs typeface="Arial" pitchFamily="34" charset="0"/>
              </a:rPr>
              <a:t>Este important pt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rezultatul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cautari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precizeze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incepe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pagina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intoarsa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cautare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face parte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dintr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-o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colectie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documente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. In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caz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utilizarea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elementului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LINK cu </a:t>
            </a:r>
            <a:r>
              <a:rPr lang="en-US" sz="3500" b="1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sz="3500" b="1" dirty="0" smtClean="0">
                <a:latin typeface="Arial" pitchFamily="34" charset="0"/>
                <a:cs typeface="Arial" pitchFamily="34" charset="0"/>
              </a:rPr>
              <a:t>="start"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impreuna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atributul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title,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astfel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3500" dirty="0" smtClean="0">
                <a:latin typeface="Arial" pitchFamily="34" charset="0"/>
                <a:cs typeface="Arial" pitchFamily="34" charset="0"/>
              </a:rPr>
              <a:t> &lt;LINK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="start" type="text/html"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="pagina1.html" title="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Teoria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generala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dreptului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"&gt;</a:t>
            </a:r>
          </a:p>
          <a:p>
            <a:pPr>
              <a:buNone/>
            </a:pPr>
            <a:r>
              <a:rPr lang="en-GB" sz="35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Utilizarea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fisierelor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robots.txt in care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precizeze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ce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parti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a site-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ului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nu se </a:t>
            </a:r>
            <a:r>
              <a:rPr lang="en-GB" sz="3500" b="1" dirty="0" err="1" smtClean="0">
                <a:latin typeface="Arial" pitchFamily="34" charset="0"/>
                <a:cs typeface="Arial" pitchFamily="34" charset="0"/>
              </a:rPr>
              <a:t>viziteze</a:t>
            </a:r>
            <a:r>
              <a:rPr lang="en-GB" sz="35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Cand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un robot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viziteaza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un site web,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zicem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http://www.exemplu.com/, el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verifica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intai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://www.foobar.com/robots.txt. 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gasi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document,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analiza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continutul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acestuia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vedea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ii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permis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analizeze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documentul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. Se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seta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fisierul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robots.txt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aplice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numai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roboti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specifici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dezactiveze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accesul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directoare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fisiere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specifice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GB" sz="23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3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3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9144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Exemplul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continut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robots.txt care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permis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accesul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oricarui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robot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-un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fisier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exclus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cautare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GB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User-agent: *                   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aplica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toti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robotii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Disallow:                           nu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exlude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 fisier</a:t>
            </a:r>
          </a:p>
          <a:p>
            <a:pPr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Exemplul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2Acesul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interzis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robotilor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User-agent: *                    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Disallow:/                          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exlude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fisierele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Disallow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nu are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metiune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inseamna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ca nu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fisiere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directoare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excluse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cautare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Exemplul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interzis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anume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robot</a:t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User-agent: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googlebot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Disallow: / </a:t>
            </a:r>
          </a:p>
          <a:p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Exemplul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4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anume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robot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exclus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cautarea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fisierului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test.html</a:t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User-agent: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googlebot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Disallow: test.html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Verificarea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existentei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continutului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fisierului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robots.txt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facuta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online la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adresa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Robots.txt Checker 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345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Exemple</a:t>
            </a:r>
            <a:r>
              <a:rPr lang="en-US" b="1" dirty="0" smtClean="0"/>
              <a:t> cu </a:t>
            </a:r>
            <a:r>
              <a:rPr lang="en-US" b="1" dirty="0" err="1" smtClean="0"/>
              <a:t>robotii</a:t>
            </a:r>
            <a:r>
              <a:rPr lang="en-US" b="1" dirty="0" smtClean="0"/>
              <a:t> </a:t>
            </a:r>
            <a:r>
              <a:rPr lang="en-US" b="1" dirty="0" err="1" smtClean="0"/>
              <a:t>motoarelor</a:t>
            </a:r>
            <a:r>
              <a:rPr lang="en-US" b="1" dirty="0" smtClean="0"/>
              <a:t> de </a:t>
            </a:r>
            <a:r>
              <a:rPr lang="en-US" b="1" dirty="0" err="1" smtClean="0"/>
              <a:t>cautare</a:t>
            </a:r>
            <a:r>
              <a:rPr lang="en-US" b="1" dirty="0" smtClean="0"/>
              <a:t> </a:t>
            </a:r>
            <a:r>
              <a:rPr lang="en-US" b="1" dirty="0" err="1" smtClean="0"/>
              <a:t>cele</a:t>
            </a:r>
            <a:r>
              <a:rPr lang="en-US" b="1" dirty="0" smtClean="0"/>
              <a:t> </a:t>
            </a:r>
            <a:r>
              <a:rPr lang="en-US" b="1" dirty="0" err="1" smtClean="0"/>
              <a:t>mai</a:t>
            </a:r>
            <a:r>
              <a:rPr lang="en-US" b="1" dirty="0" smtClean="0"/>
              <a:t> </a:t>
            </a:r>
            <a:r>
              <a:rPr lang="en-US" b="1" dirty="0" err="1" smtClean="0"/>
              <a:t>populare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Google – </a:t>
            </a:r>
            <a:r>
              <a:rPr lang="en-US" i="1" dirty="0" err="1" smtClean="0"/>
              <a:t>googlebot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Google Image – </a:t>
            </a:r>
            <a:r>
              <a:rPr lang="en-US" i="1" dirty="0" err="1" smtClean="0"/>
              <a:t>googlebot</a:t>
            </a:r>
            <a:r>
              <a:rPr lang="en-US" i="1" dirty="0" smtClean="0"/>
              <a:t>-image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Google Mobile – </a:t>
            </a:r>
            <a:r>
              <a:rPr lang="en-US" i="1" dirty="0" err="1" smtClean="0"/>
              <a:t>googlebot</a:t>
            </a:r>
            <a:r>
              <a:rPr lang="en-US" i="1" dirty="0" smtClean="0"/>
              <a:t>-mobile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MSN Search – </a:t>
            </a:r>
            <a:r>
              <a:rPr lang="en-US" i="1" dirty="0" err="1" smtClean="0"/>
              <a:t>msnbot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MSN </a:t>
            </a:r>
            <a:r>
              <a:rPr lang="en-US" dirty="0" err="1" smtClean="0"/>
              <a:t>PicSearch</a:t>
            </a:r>
            <a:r>
              <a:rPr lang="en-US" dirty="0" smtClean="0"/>
              <a:t> – </a:t>
            </a:r>
            <a:r>
              <a:rPr lang="en-US" i="1" dirty="0" err="1" smtClean="0"/>
              <a:t>psbot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Yahoo – </a:t>
            </a:r>
            <a:r>
              <a:rPr lang="en-US" i="1" dirty="0" smtClean="0"/>
              <a:t>yahoo-slurp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Yahoo MM – </a:t>
            </a:r>
            <a:r>
              <a:rPr lang="en-US" i="1" dirty="0" smtClean="0"/>
              <a:t>yahoo-</a:t>
            </a:r>
            <a:r>
              <a:rPr lang="en-US" i="1" dirty="0" err="1" smtClean="0"/>
              <a:t>mmcrawler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Yahoo Blogs – </a:t>
            </a:r>
            <a:r>
              <a:rPr lang="en-US" i="1" dirty="0" smtClean="0"/>
              <a:t>yahoo-blogs/v3.9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Ask/</a:t>
            </a:r>
            <a:r>
              <a:rPr lang="en-US" dirty="0" err="1" smtClean="0"/>
              <a:t>Teoma</a:t>
            </a:r>
            <a:r>
              <a:rPr lang="en-US" dirty="0" smtClean="0"/>
              <a:t> – </a:t>
            </a:r>
            <a:r>
              <a:rPr lang="en-US" i="1" dirty="0" err="1" smtClean="0"/>
              <a:t>teoma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Cuil</a:t>
            </a:r>
            <a:r>
              <a:rPr lang="en-US" dirty="0" smtClean="0"/>
              <a:t> – </a:t>
            </a:r>
            <a:r>
              <a:rPr lang="en-US" i="1" dirty="0" err="1" smtClean="0"/>
              <a:t>twiceler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GigaBlast</a:t>
            </a:r>
            <a:r>
              <a:rPr lang="en-US" dirty="0" smtClean="0"/>
              <a:t> – </a:t>
            </a:r>
            <a:r>
              <a:rPr lang="en-US" i="1" dirty="0" err="1" smtClean="0"/>
              <a:t>gigabot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Scrub The Web – </a:t>
            </a:r>
            <a:r>
              <a:rPr lang="en-US" i="1" dirty="0" smtClean="0"/>
              <a:t>scrubby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DMOZ Checker – </a:t>
            </a:r>
            <a:r>
              <a:rPr lang="en-US" i="1" dirty="0" err="1" smtClean="0"/>
              <a:t>robozilla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Nutch</a:t>
            </a:r>
            <a:r>
              <a:rPr lang="en-US" dirty="0" smtClean="0"/>
              <a:t> – </a:t>
            </a:r>
            <a:r>
              <a:rPr lang="en-US" i="1" dirty="0" err="1" smtClean="0"/>
              <a:t>nutch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Alexa</a:t>
            </a:r>
            <a:r>
              <a:rPr lang="en-US" dirty="0" smtClean="0"/>
              <a:t>/</a:t>
            </a:r>
            <a:r>
              <a:rPr lang="en-US" dirty="0" err="1" smtClean="0"/>
              <a:t>Wayback</a:t>
            </a:r>
            <a:r>
              <a:rPr lang="en-US" dirty="0" smtClean="0"/>
              <a:t> – </a:t>
            </a:r>
            <a:r>
              <a:rPr lang="en-US" i="1" dirty="0" err="1" smtClean="0"/>
              <a:t>ia_archiver</a:t>
            </a:r>
            <a:endParaRPr lang="en-US" i="1" dirty="0" smtClean="0"/>
          </a:p>
          <a:p>
            <a:r>
              <a:rPr lang="en-US" b="1" dirty="0" smtClean="0"/>
              <a:t>O </a:t>
            </a:r>
            <a:r>
              <a:rPr lang="en-US" b="1" dirty="0" err="1" smtClean="0"/>
              <a:t>varianta</a:t>
            </a:r>
            <a:r>
              <a:rPr lang="en-US" b="1" dirty="0" smtClean="0"/>
              <a:t> </a:t>
            </a:r>
            <a:r>
              <a:rPr lang="en-US" b="1" dirty="0" err="1" smtClean="0"/>
              <a:t>extinsa</a:t>
            </a:r>
            <a:r>
              <a:rPr lang="en-US" b="1" dirty="0" smtClean="0"/>
              <a:t> a </a:t>
            </a:r>
            <a:r>
              <a:rPr lang="en-US" b="1" dirty="0" err="1" smtClean="0"/>
              <a:t>utilizarii</a:t>
            </a:r>
            <a:r>
              <a:rPr lang="en-US" b="1" dirty="0" smtClean="0"/>
              <a:t> </a:t>
            </a:r>
            <a:r>
              <a:rPr lang="en-US" b="1" dirty="0" err="1" smtClean="0"/>
              <a:t>fisierului</a:t>
            </a:r>
            <a:r>
              <a:rPr lang="en-US" b="1" dirty="0" smtClean="0"/>
              <a:t> robots.txt </a:t>
            </a:r>
            <a:r>
              <a:rPr lang="en-US" b="1" dirty="0" err="1" smtClean="0"/>
              <a:t>ar</a:t>
            </a:r>
            <a:r>
              <a:rPr lang="en-US" b="1" dirty="0" smtClean="0"/>
              <a:t> </a:t>
            </a:r>
            <a:r>
              <a:rPr lang="en-US" b="1" dirty="0" err="1" smtClean="0"/>
              <a:t>fi</a:t>
            </a:r>
            <a:r>
              <a:rPr lang="en-US" b="1" dirty="0" smtClean="0"/>
              <a:t> </a:t>
            </a:r>
            <a:r>
              <a:rPr lang="en-US" b="1" dirty="0" err="1" smtClean="0"/>
              <a:t>urmatoarea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User-agent: *</a:t>
            </a:r>
            <a:br>
              <a:rPr lang="en-US" dirty="0" smtClean="0"/>
            </a:br>
            <a:r>
              <a:rPr lang="en-US" dirty="0" smtClean="0"/>
              <a:t>Disallow:</a:t>
            </a:r>
            <a:br>
              <a:rPr lang="en-US" dirty="0" smtClean="0"/>
            </a:br>
            <a:r>
              <a:rPr lang="en-US" dirty="0" smtClean="0"/>
              <a:t>Sitemap: http://www.siteulmeu.ro/sitemap.xml</a:t>
            </a:r>
            <a:br>
              <a:rPr lang="en-US" dirty="0" smtClean="0"/>
            </a:br>
            <a:r>
              <a:rPr lang="en-US" dirty="0" smtClean="0"/>
              <a:t>Request-rate: 1/4 </a:t>
            </a:r>
            <a:r>
              <a:rPr lang="en-US" i="1" dirty="0" smtClean="0"/>
              <a:t>#</a:t>
            </a:r>
            <a:r>
              <a:rPr lang="en-US" i="1" dirty="0" err="1" smtClean="0"/>
              <a:t>numarul</a:t>
            </a:r>
            <a:r>
              <a:rPr lang="en-US" i="1" dirty="0" smtClean="0"/>
              <a:t> de </a:t>
            </a:r>
            <a:r>
              <a:rPr lang="en-US" i="1" dirty="0" err="1" smtClean="0"/>
              <a:t>accesari</a:t>
            </a:r>
            <a:r>
              <a:rPr lang="en-US" i="1" dirty="0" smtClean="0"/>
              <a:t> </a:t>
            </a:r>
            <a:r>
              <a:rPr lang="en-US" i="1" dirty="0" err="1" smtClean="0"/>
              <a:t>este</a:t>
            </a:r>
            <a:r>
              <a:rPr lang="en-US" i="1" dirty="0" smtClean="0"/>
              <a:t> de o </a:t>
            </a:r>
            <a:r>
              <a:rPr lang="en-US" i="1" dirty="0" err="1" smtClean="0"/>
              <a:t>pagina</a:t>
            </a:r>
            <a:r>
              <a:rPr lang="en-US" i="1" dirty="0" smtClean="0"/>
              <a:t> la 4 </a:t>
            </a:r>
            <a:r>
              <a:rPr lang="en-US" i="1" dirty="0" err="1" smtClean="0"/>
              <a:t>secunde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Visit-time: 0300-0630 </a:t>
            </a:r>
            <a:r>
              <a:rPr lang="en-US" i="1" dirty="0" smtClean="0"/>
              <a:t>#</a:t>
            </a:r>
            <a:r>
              <a:rPr lang="en-US" i="1" dirty="0" err="1" smtClean="0"/>
              <a:t>este</a:t>
            </a:r>
            <a:r>
              <a:rPr lang="en-US" i="1" dirty="0" smtClean="0"/>
              <a:t> </a:t>
            </a:r>
            <a:r>
              <a:rPr lang="en-US" i="1" dirty="0" err="1" smtClean="0"/>
              <a:t>acceptata</a:t>
            </a:r>
            <a:r>
              <a:rPr lang="en-US" i="1" dirty="0" smtClean="0"/>
              <a:t> </a:t>
            </a:r>
            <a:r>
              <a:rPr lang="en-US" i="1" dirty="0" err="1" smtClean="0"/>
              <a:t>scanarea</a:t>
            </a:r>
            <a:r>
              <a:rPr lang="en-US" i="1" dirty="0" smtClean="0"/>
              <a:t> website-</a:t>
            </a:r>
            <a:r>
              <a:rPr lang="en-US" i="1" dirty="0" err="1" smtClean="0"/>
              <a:t>ului</a:t>
            </a:r>
            <a:r>
              <a:rPr lang="en-US" i="1" dirty="0" smtClean="0"/>
              <a:t> </a:t>
            </a:r>
            <a:r>
              <a:rPr lang="en-US" i="1" dirty="0" err="1" smtClean="0"/>
              <a:t>doar</a:t>
            </a:r>
            <a:r>
              <a:rPr lang="en-US" i="1" dirty="0" smtClean="0"/>
              <a:t> </a:t>
            </a:r>
            <a:r>
              <a:rPr lang="en-US" i="1" dirty="0" err="1" smtClean="0"/>
              <a:t>intre</a:t>
            </a:r>
            <a:r>
              <a:rPr lang="en-US" i="1" dirty="0" smtClean="0"/>
              <a:t> </a:t>
            </a:r>
            <a:r>
              <a:rPr lang="en-US" i="1" dirty="0" err="1" smtClean="0"/>
              <a:t>orele</a:t>
            </a:r>
            <a:r>
              <a:rPr lang="en-US" i="1" dirty="0" smtClean="0"/>
              <a:t> 3.00 </a:t>
            </a:r>
            <a:r>
              <a:rPr lang="en-US" i="1" dirty="0" err="1" smtClean="0"/>
              <a:t>si</a:t>
            </a:r>
            <a:r>
              <a:rPr lang="en-US" i="1" dirty="0" smtClean="0"/>
              <a:t> 6.30 UTC (GMT)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214290"/>
            <a:ext cx="90011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Robots META tag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meta tag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indica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motorului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cautare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doua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lucruri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indexeze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pagina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cauza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indexeze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urmareasca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departe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link-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pagina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curenta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lucru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meta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felul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urmator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&lt;META NAME="ROBOTS" CONTENT=""&gt;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CONTENT="“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urmatoarele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optiuni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dupa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cum am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spus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indexeze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pagina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"INDEX" |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indexeze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pagina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"NOINDEX"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urmeze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link-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"FOLLOW" |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urmeze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link-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"NOFOLLOW"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-pt ca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motoarelor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cautare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stocheaza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copie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paginii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noastre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serverele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ARCHIVE,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stocheze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NOARCHIVE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&lt;meta name="robots" content="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index,follow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&lt;meta name="robots" content="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noindex,follow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&lt;meta name="robots" content="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index,nofollow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&lt;meta name="robots" content="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noindex,nofollow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&lt;META NAME="robots" CONTENT="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noindex,nofollow,noarchive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 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Black" pitchFamily="34" charset="0"/>
              </a:rPr>
              <a:t>Formularele</a:t>
            </a:r>
            <a:r>
              <a:rPr lang="en-US" dirty="0" smtClean="0">
                <a:latin typeface="Arial Black" pitchFamily="34" charset="0"/>
              </a:rPr>
              <a:t> se pot </a:t>
            </a:r>
            <a:r>
              <a:rPr lang="en-US" dirty="0" err="1" smtClean="0">
                <a:latin typeface="Arial Black" pitchFamily="34" charset="0"/>
              </a:rPr>
              <a:t>crea</a:t>
            </a:r>
            <a:r>
              <a:rPr lang="en-US" dirty="0" smtClean="0">
                <a:latin typeface="Arial Black" pitchFamily="34" charset="0"/>
              </a:rPr>
              <a:t> cu </a:t>
            </a:r>
            <a:r>
              <a:rPr lang="en-US" dirty="0" err="1" smtClean="0">
                <a:latin typeface="Arial Black" pitchFamily="34" charset="0"/>
              </a:rPr>
              <a:t>ajutorul</a:t>
            </a:r>
            <a:r>
              <a:rPr lang="en-US" dirty="0" smtClean="0">
                <a:latin typeface="Arial Black" pitchFamily="34" charset="0"/>
              </a:rPr>
              <a:t>:</a:t>
            </a:r>
          </a:p>
          <a:p>
            <a:pPr algn="just"/>
            <a:r>
              <a:rPr lang="en-US" dirty="0" smtClean="0">
                <a:latin typeface="Arial Black" pitchFamily="34" charset="0"/>
              </a:rPr>
              <a:t>-</a:t>
            </a:r>
            <a:r>
              <a:rPr lang="vi-VN" dirty="0" smtClean="0"/>
              <a:t>un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ui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vi-VN" dirty="0" smtClean="0"/>
              <a:t>editor </a:t>
            </a:r>
            <a:r>
              <a:rPr lang="vi-VN" dirty="0" smtClean="0"/>
              <a:t>WYSIWYG ( Dreamweaver) </a:t>
            </a:r>
            <a:r>
              <a:rPr lang="en-US" dirty="0" smtClean="0">
                <a:latin typeface="Arial Black" pitchFamily="34" charset="0"/>
              </a:rPr>
              <a:t>.</a:t>
            </a:r>
            <a:r>
              <a:rPr lang="vi-VN" dirty="0" smtClean="0"/>
              <a:t>Aceste editoare nu generează întotdeauna rezultate satisfăcătoare, dar ele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vi-VN" dirty="0" smtClean="0"/>
              <a:t>permit să nu </a:t>
            </a:r>
            <a:r>
              <a:rPr lang="en-US" dirty="0" smtClean="0">
                <a:latin typeface="Arial Black" pitchFamily="34" charset="0"/>
              </a:rPr>
              <a:t>se </a:t>
            </a:r>
            <a:r>
              <a:rPr lang="en-US" dirty="0" err="1" smtClean="0">
                <a:latin typeface="Arial Black" pitchFamily="34" charset="0"/>
              </a:rPr>
              <a:t>omita</a:t>
            </a:r>
            <a:r>
              <a:rPr lang="vi-VN" dirty="0" smtClean="0"/>
              <a:t> nici un element sau atribut. </a:t>
            </a:r>
            <a:br>
              <a:rPr lang="vi-VN" dirty="0" smtClean="0"/>
            </a:br>
            <a:r>
              <a:rPr lang="en-US" dirty="0" smtClean="0">
                <a:latin typeface="Arial Black" pitchFamily="34" charset="0"/>
              </a:rPr>
              <a:t>-</a:t>
            </a:r>
            <a:r>
              <a:rPr lang="en-US" dirty="0" err="1" smtClean="0">
                <a:latin typeface="Arial Black" pitchFamily="34" charset="0"/>
              </a:rPr>
              <a:t>procedura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manuala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implementare</a:t>
            </a:r>
            <a:r>
              <a:rPr lang="vi-VN" dirty="0" smtClean="0"/>
              <a:t> (X)HTML</a:t>
            </a:r>
            <a:r>
              <a:rPr lang="en-US" dirty="0" smtClean="0">
                <a:latin typeface="Arial Black" pitchFamily="34" charset="0"/>
              </a:rPr>
              <a:t>.</a:t>
            </a:r>
          </a:p>
          <a:p>
            <a:pPr algn="just"/>
            <a:r>
              <a:rPr lang="vi-VN" dirty="0" smtClean="0"/>
              <a:t>Formularele sunt ideale pentru a realiza o interactivitate între </a:t>
            </a:r>
            <a:r>
              <a:rPr lang="en-US" dirty="0" err="1" smtClean="0">
                <a:latin typeface="Arial Black" pitchFamily="34" charset="0"/>
              </a:rPr>
              <a:t>creatorul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acestora</a:t>
            </a:r>
            <a:r>
              <a:rPr lang="vi-VN" dirty="0" smtClean="0"/>
              <a:t> şi vizitatorii site-ului</a:t>
            </a:r>
            <a:r>
              <a:rPr lang="en-US" dirty="0" smtClean="0">
                <a:latin typeface="Arial Black" pitchFamily="34" charset="0"/>
              </a:rPr>
              <a:t>. </a:t>
            </a:r>
            <a:r>
              <a:rPr lang="vi-VN" dirty="0" smtClean="0"/>
              <a:t>Formularele, structurate în câmpuri şi zone de date, permit să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vi-VN" dirty="0" smtClean="0"/>
              <a:t>prim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easca</a:t>
            </a:r>
            <a:r>
              <a:rPr lang="vi-VN" dirty="0" smtClean="0"/>
              <a:t> în mod simplu mesaje de la vizitatorii site-ului</a:t>
            </a:r>
            <a:r>
              <a:rPr lang="en-US" dirty="0" smtClean="0">
                <a:latin typeface="Arial Black" pitchFamily="34" charset="0"/>
              </a:rPr>
              <a:t>.</a:t>
            </a:r>
          </a:p>
          <a:p>
            <a:pPr algn="just"/>
            <a:endParaRPr lang="en-US" dirty="0">
              <a:latin typeface="Arial Black" pitchFamily="34" charset="0"/>
            </a:endParaRPr>
          </a:p>
          <a:p>
            <a:pPr algn="just"/>
            <a:r>
              <a:rPr lang="en-US" dirty="0" err="1" smtClean="0">
                <a:latin typeface="Arial Black" pitchFamily="34" charset="0"/>
              </a:rPr>
              <a:t>Reguli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XHTML</a:t>
            </a:r>
          </a:p>
          <a:p>
            <a:pPr algn="just"/>
            <a:endParaRPr lang="en-US" dirty="0" smtClean="0">
              <a:latin typeface="Arial Black" pitchFamily="34" charset="0"/>
            </a:endParaRPr>
          </a:p>
          <a:p>
            <a:pPr marL="342900" indent="-342900" algn="just"/>
            <a:r>
              <a:rPr lang="en-US" dirty="0" smtClean="0">
                <a:latin typeface="Arial" pitchFamily="34" charset="0"/>
                <a:cs typeface="Arial" pitchFamily="34" charset="0"/>
              </a:rPr>
              <a:t>1.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atributele se scriu cu minuscule iar valorile acestora trebuie să fie încadrate între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ghilimele.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just"/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tandardul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XHTML impune tag-ul &lt;input /&gt; pentru crearea zonelor de text şi a altor elemente al căror tip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defini cu atributul type. Atributul type poate lua una din valorile: text, password, radio, checkbox, submit, reset, button, hidden, image, file.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/>
            <a:r>
              <a:rPr lang="en-US" dirty="0" smtClean="0">
                <a:latin typeface="Arial" pitchFamily="34" charset="0"/>
                <a:cs typeface="Arial" pitchFamily="34" charset="0"/>
              </a:rPr>
              <a:t>3.f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iecare linie a formularului &lt;input type=”…”.. /&gt; conţine slash-ul terminal.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just"/>
            <a:r>
              <a:rPr lang="en-US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xistenta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un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ui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buton pentru expedierea formularului şi un altul pentru resetarea formularului.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/>
            <a:r>
              <a:rPr lang="en-US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iecare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câmp al formularului &lt;input type=”tip” /&gt; ar trebui să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detin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şi atributele name şi id.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/>
            <a:r>
              <a:rPr lang="vi-VN" dirty="0" smtClean="0"/>
              <a:t> </a:t>
            </a:r>
            <a:br>
              <a:rPr lang="vi-VN" dirty="0" smtClean="0"/>
            </a:b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Limbajul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HTML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faciliteaza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interactiunea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dintre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utilizator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documente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web.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Interactiunea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realiza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browser(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clientul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de web)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server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1600" b="1" dirty="0" err="1" smtClean="0">
                <a:latin typeface="Arial" pitchFamily="34" charset="0"/>
                <a:cs typeface="Arial" pitchFamily="34" charset="0"/>
              </a:rPr>
              <a:t>Datele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preiau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utilizator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formulare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transmise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catre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b="1" dirty="0" smtClean="0">
                <a:latin typeface="Arial" pitchFamily="34" charset="0"/>
                <a:cs typeface="Arial" pitchFamily="34" charset="0"/>
              </a:rPr>
              <a:t>server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care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recepţionează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cererea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lansează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execuţie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scenariu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CGI (Common Gateway Interface-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Interfaţă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Comună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Porţi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Acces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Aplicaţiile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CGI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scrise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limbaje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specifice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Perl, C, VBScript, JavaScript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altele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prelucrează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datele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primite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într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-o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anumită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manieră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dependentă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aplicaţie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interoghează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bază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date,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efectuează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anumite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calcule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eventual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validări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date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şamd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.).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Apoi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aplicaţia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CGI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furnizează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răspuns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serverului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care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îl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transmite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departe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calculatorului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client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operaţie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numită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dirty="0">
                <a:latin typeface="Arial" pitchFamily="34" charset="0"/>
                <a:cs typeface="Arial" pitchFamily="34" charset="0"/>
              </a:rPr>
              <a:t>feedback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PHP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iniţial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gândit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aplicaţie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CGI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interpretarea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formularelor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definte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procesate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un program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într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-un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limbaj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Perl, script shell,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executat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server.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cazul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interfeţei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CGI era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necesară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permisiunea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de a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rula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programe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pe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server,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ceea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ce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ducea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lacune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securitate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plus la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disocierea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documentul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HTML a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programului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care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procesa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>
                <a:latin typeface="Arial" pitchFamily="34" charset="0"/>
                <a:cs typeface="Arial" pitchFamily="34" charset="0"/>
              </a:rPr>
              <a:t>datele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Definitie: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HTML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sectiune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document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avand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continut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speciale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numite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controale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casute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selectie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checkbox,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butoane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radio, meniuri, etc.),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etichete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acele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controale. In general,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utilizatorii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completeaza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un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modificarea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controalelor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introducand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text,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selectand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elemente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meniu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etc.),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inainte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trimiterea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acestuia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la un agent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procesare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(de ex. la un server web, la un server de mail, etc.)</a:t>
            </a:r>
          </a:p>
          <a:p>
            <a:pPr algn="just"/>
            <a:endParaRPr lang="en-GB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1600" b="1" dirty="0" err="1" smtClean="0">
                <a:latin typeface="Arial" pitchFamily="34" charset="0"/>
                <a:cs typeface="Arial" pitchFamily="34" charset="0"/>
              </a:rPr>
              <a:t>Formularele</a:t>
            </a:r>
            <a:endParaRPr lang="en-GB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1600" dirty="0" smtClean="0">
                <a:latin typeface="Arial" pitchFamily="34" charset="0"/>
                <a:cs typeface="Arial" pitchFamily="34" charset="0"/>
              </a:rPr>
              <a:t>-nu pot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sa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cuprinda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alte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formulare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GB" sz="1600" dirty="0" smtClean="0">
                <a:latin typeface="Arial" pitchFamily="34" charset="0"/>
                <a:cs typeface="Arial" pitchFamily="34" charset="0"/>
              </a:rPr>
              <a:t>-pot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oricate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intr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-o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pagina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web.</a:t>
            </a:r>
          </a:p>
          <a:p>
            <a:pPr algn="just">
              <a:buFontTx/>
              <a:buChar char="-"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definesc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:-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tagului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form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care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acceptă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atributele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action,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method,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name,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target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, title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Internet Explorer) 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Arial" pitchFamily="34" charset="0"/>
                <a:cs typeface="Arial" pitchFamily="34" charset="0"/>
              </a:rPr>
              <a:t>Atributul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action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primeşte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ca valoare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URL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-&gt;fie </a:t>
            </a:r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scenariului</a:t>
            </a:r>
            <a:r>
              <a:rPr lang="en-US" dirty="0">
                <a:latin typeface="Arial" pitchFamily="34" charset="0"/>
                <a:cs typeface="Arial" pitchFamily="34" charset="0"/>
              </a:rPr>
              <a:t> CGI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primi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furnizate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utilizator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prelucra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generând</a:t>
            </a:r>
            <a:r>
              <a:rPr lang="en-US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răspuns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GB" dirty="0" smtClean="0">
                <a:latin typeface="Arial" pitchFamily="34" charset="0"/>
                <a:cs typeface="Arial" pitchFamily="34" charset="0"/>
              </a:rPr>
              <a:t>-&gt;fie 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script (in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cazul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nostru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PHP) care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prelucreaza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date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preluate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utilizator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intermediul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formularelor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Dacă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action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lipseşte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trimise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documentului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curent</a:t>
            </a:r>
            <a:r>
              <a:rPr lang="en-US" dirty="0">
                <a:latin typeface="Arial" pitchFamily="34" charset="0"/>
                <a:cs typeface="Arial" pitchFamily="34" charset="0"/>
              </a:rPr>
              <a:t>. Este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posibilă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expedierea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datelor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furnizate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către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utilizator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la o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adresă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poştală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caz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action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primi</a:t>
            </a:r>
            <a:r>
              <a:rPr lang="en-US" dirty="0">
                <a:latin typeface="Arial" pitchFamily="34" charset="0"/>
                <a:cs typeface="Arial" pitchFamily="34" charset="0"/>
              </a:rPr>
              <a:t> ca valoare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dirty="0">
                <a:latin typeface="Arial" pitchFamily="34" charset="0"/>
                <a:cs typeface="Arial" pitchFamily="34" charset="0"/>
              </a:rPr>
              <a:t> de e-mail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respectivă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însoţită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prefixul</a:t>
            </a:r>
            <a:r>
              <a:rPr lang="en-US" dirty="0">
                <a:latin typeface="Arial" pitchFamily="34" charset="0"/>
                <a:cs typeface="Arial" pitchFamily="34" charset="0"/>
              </a:rPr>
              <a:t> ”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mailto</a:t>
            </a:r>
            <a:r>
              <a:rPr lang="en-US" dirty="0">
                <a:latin typeface="Arial" pitchFamily="34" charset="0"/>
                <a:cs typeface="Arial" pitchFamily="34" charset="0"/>
              </a:rPr>
              <a:t>:” </a:t>
            </a:r>
          </a:p>
          <a:p>
            <a:pPr algn="just"/>
            <a:r>
              <a:rPr lang="en-US" b="1" dirty="0" err="1">
                <a:latin typeface="Arial" pitchFamily="34" charset="0"/>
                <a:cs typeface="Arial" pitchFamily="34" charset="0"/>
              </a:rPr>
              <a:t>Atributul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method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specifică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metoda HTTP cu </a:t>
            </a:r>
            <a:r>
              <a:rPr lang="en-US" dirty="0">
                <a:latin typeface="Arial" pitchFamily="34" charset="0"/>
                <a:cs typeface="Arial" pitchFamily="34" charset="0"/>
              </a:rPr>
              <a:t>care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trimisă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către</a:t>
            </a:r>
            <a:r>
              <a:rPr lang="en-US" dirty="0">
                <a:latin typeface="Arial" pitchFamily="34" charset="0"/>
                <a:cs typeface="Arial" pitchFamily="34" charset="0"/>
              </a:rPr>
              <a:t> server.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>
                <a:latin typeface="Arial" pitchFamily="34" charset="0"/>
                <a:cs typeface="Arial" pitchFamily="34" charset="0"/>
              </a:rPr>
              <a:t> method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primi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două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valori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GET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POST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furnizate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utilizator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formular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adăugate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dirty="0">
                <a:latin typeface="Arial" pitchFamily="34" charset="0"/>
                <a:cs typeface="Arial" pitchFamily="34" charset="0"/>
              </a:rPr>
              <a:t> URL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scriptului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(PHP,CGI) </a:t>
            </a:r>
            <a:r>
              <a:rPr lang="en-US" dirty="0">
                <a:latin typeface="Arial" pitchFamily="34" charset="0"/>
                <a:cs typeface="Arial" pitchFamily="34" charset="0"/>
              </a:rPr>
              <a:t>sub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formă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perechi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tipul: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câmp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&gt;=&lt;valoare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i="1" dirty="0" smtClean="0">
                <a:latin typeface="Arial" pitchFamily="34" charset="0"/>
                <a:cs typeface="Arial" pitchFamily="34" charset="0"/>
              </a:rPr>
              <a:t>GET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atributului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method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perechi</a:t>
            </a:r>
            <a:r>
              <a:rPr lang="en-US" dirty="0">
                <a:latin typeface="Arial" pitchFamily="34" charset="0"/>
                <a:cs typeface="Arial" pitchFamily="34" charset="0"/>
              </a:rPr>
              <a:t> de date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adăugate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sfârşitul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adresei</a:t>
            </a:r>
            <a:r>
              <a:rPr lang="en-US" dirty="0">
                <a:latin typeface="Arial" pitchFamily="34" charset="0"/>
                <a:cs typeface="Arial" pitchFamily="34" charset="0"/>
              </a:rPr>
              <a:t> URL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scriptului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după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semnul</a:t>
            </a:r>
            <a:r>
              <a:rPr lang="en-US" dirty="0">
                <a:latin typeface="Arial" pitchFamily="34" charset="0"/>
                <a:cs typeface="Arial" pitchFamily="34" charset="0"/>
              </a:rPr>
              <a:t> ‘?’, separate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prin</a:t>
            </a:r>
            <a:r>
              <a:rPr lang="en-US" dirty="0">
                <a:latin typeface="Arial" pitchFamily="34" charset="0"/>
                <a:cs typeface="Arial" pitchFamily="34" charset="0"/>
              </a:rPr>
              <a:t> ‘&amp;’.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OBS: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trimiterea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formular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către</a:t>
            </a:r>
            <a:r>
              <a:rPr lang="en-US" dirty="0">
                <a:latin typeface="Arial" pitchFamily="34" charset="0"/>
                <a:cs typeface="Arial" pitchFamily="34" charset="0"/>
              </a:rPr>
              <a:t> server,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majoritatea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browserelor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afişează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şirul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contine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numele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campurilor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valorile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en-GB" dirty="0" smtClean="0">
                <a:latin typeface="Arial" pitchFamily="34" charset="0"/>
                <a:cs typeface="Arial" pitchFamily="34" charset="0"/>
              </a:rPr>
              <a:t>Ex: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construim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pagina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HTML cu 2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campuri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tip text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NUME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altul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PRENUME.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se introduce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Vicota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prenume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Viorel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URL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arata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astfel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http://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www.exemplu.ro/formular.php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?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Vicota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&amp;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prenume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Viorel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Pt a 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evita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afi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ş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area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 address bar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acestor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date 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folose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ş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POST in loc de GET,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şirul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fiind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transmis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serverului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printr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-o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secvenţă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HTTP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specială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fiind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inclusa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corpul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formei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b="1" dirty="0">
                <a:latin typeface="Arial" pitchFamily="34" charset="0"/>
                <a:cs typeface="Arial" pitchFamily="34" charset="0"/>
              </a:rPr>
              <a:t>M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etoda 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GET</a:t>
            </a:r>
            <a:r>
              <a:rPr lang="vi-VN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utilizeaz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tunci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când formularul este idempotent (de exemplu, nu cauzeaza efecte secundare). Căutări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baze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de date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ideal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pentru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utilizarea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metodei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 nu au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secundare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Metoda “POST” 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foloseste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cazul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care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serviciul asociat cu procesarea unui formular cauzeaza efecte secundare (de exemplu,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rolul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modifica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unei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baze de date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OBS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Metoda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"Get“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etul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caractere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transmis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600" dirty="0" smtClean="0">
                <a:latin typeface="Arial" pitchFamily="34" charset="0"/>
                <a:cs typeface="Arial" pitchFamily="34" charset="0"/>
              </a:rPr>
              <a:t>caractere ASCII. Metoda get limitează volumul de date la 255 caractere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Metoda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POST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“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(cu enctype = "multipart / form-data")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specific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ata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pentru a acoperi întreag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set de caractere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[ISO10646] 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Controale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succes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valide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transmise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dintr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prelucrate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server;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au un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 valoare.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trebuie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definite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tag-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urile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&lt;form&gt;…&lt;/form&gt;</a:t>
            </a: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Situatii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care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controalele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transmise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pt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prelucrate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server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Controalele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dezactivate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adica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atributul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disable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2.Daca o forma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contine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decat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 buton submit,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numai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butonul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submit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activat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transmis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serverului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3.Toate casutele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selectie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"on" pot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transmis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serverului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butoanele radio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partajeaza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aceeasi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valoare a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atributului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name,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numai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butonul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radio "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poate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transmis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serverului.Pentru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meniuri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numele controlului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furnizat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un element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SELECT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valorile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furnizate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elementele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OPTION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Numai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optiunile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selectate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pot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transmise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serverului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exista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optiuni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selectate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numele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nici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valorile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nu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transmise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spre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server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transmite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formularul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Ex:o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forma care are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rol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de upload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fisiere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codifica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enctype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="multipart/form-data"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sbmiterea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la server: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specificand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acest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camp,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continutul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fisierelor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trimise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vor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fi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"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impachetate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" in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sectiuni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separate 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esentialmente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, se face o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distinctie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intre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modul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codificare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datelor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formular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fisierele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trimis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)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Valoarea</a:t>
            </a:r>
            <a:r>
              <a:rPr lang="en-US" dirty="0" smtClean="0"/>
              <a:t> curenta a </a:t>
            </a:r>
            <a:r>
              <a:rPr lang="en-US" dirty="0" err="1" smtClean="0"/>
              <a:t>unui</a:t>
            </a:r>
            <a:r>
              <a:rPr lang="en-US" dirty="0" smtClean="0"/>
              <a:t> control </a:t>
            </a:r>
            <a:r>
              <a:rPr lang="en-US" dirty="0" err="1" smtClean="0"/>
              <a:t>obiect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de </a:t>
            </a:r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obiectului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Daca</a:t>
            </a:r>
            <a:r>
              <a:rPr lang="en-US" dirty="0" smtClean="0"/>
              <a:t> un </a:t>
            </a:r>
            <a:r>
              <a:rPr lang="en-US" b="1" dirty="0" smtClean="0"/>
              <a:t>control nu are valoare curenta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formularul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transmis</a:t>
            </a:r>
            <a:r>
              <a:rPr lang="en-US" dirty="0" smtClean="0"/>
              <a:t> la server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b="1" dirty="0" smtClean="0"/>
              <a:t>nu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prelucrat</a:t>
            </a:r>
            <a:r>
              <a:rPr lang="en-US" b="1" dirty="0" smtClean="0"/>
              <a:t> de server</a:t>
            </a:r>
            <a:r>
              <a:rPr lang="en-US" b="1" dirty="0" smtClean="0"/>
              <a:t>. </a:t>
            </a:r>
            <a:r>
              <a:rPr lang="en-US" dirty="0" err="1" smtClean="0"/>
              <a:t>Serverul</a:t>
            </a:r>
            <a:r>
              <a:rPr lang="en-US" dirty="0" smtClean="0"/>
              <a:t> </a:t>
            </a:r>
            <a:r>
              <a:rPr lang="en-US" b="1" dirty="0" smtClean="0"/>
              <a:t>nu </a:t>
            </a:r>
            <a:r>
              <a:rPr lang="en-US" b="1" dirty="0" err="1" smtClean="0"/>
              <a:t>proceseaza</a:t>
            </a:r>
            <a:r>
              <a:rPr lang="en-US" dirty="0" smtClean="0"/>
              <a:t>: 1.controale </a:t>
            </a:r>
            <a:r>
              <a:rPr lang="en-US" dirty="0" smtClean="0"/>
              <a:t>button reset, </a:t>
            </a:r>
            <a:r>
              <a:rPr lang="en-US" dirty="0" smtClean="0"/>
              <a:t>2.elementele </a:t>
            </a:r>
            <a:r>
              <a:rPr lang="en-US" dirty="0" smtClean="0"/>
              <a:t>object a </a:t>
            </a:r>
            <a:r>
              <a:rPr lang="en-US" dirty="0" err="1" smtClean="0"/>
              <a:t>carui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declare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setat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Procesarea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formular</a:t>
            </a:r>
            <a:endParaRPr lang="en-US" dirty="0" smtClean="0"/>
          </a:p>
          <a:p>
            <a:r>
              <a:rPr lang="en-US" b="1" dirty="0" err="1" smtClean="0"/>
              <a:t>Pasul</a:t>
            </a:r>
            <a:r>
              <a:rPr lang="en-US" b="1" dirty="0" smtClean="0"/>
              <a:t> 1: </a:t>
            </a:r>
            <a:r>
              <a:rPr lang="en-US" b="1" dirty="0" err="1" smtClean="0"/>
              <a:t>Identificarea</a:t>
            </a:r>
            <a:r>
              <a:rPr lang="en-US" b="1" dirty="0" smtClean="0"/>
              <a:t> </a:t>
            </a:r>
            <a:r>
              <a:rPr lang="en-US" b="1" dirty="0" err="1" smtClean="0"/>
              <a:t>controalelor</a:t>
            </a:r>
            <a:r>
              <a:rPr lang="en-US" b="1" dirty="0" smtClean="0"/>
              <a:t> </a:t>
            </a:r>
            <a:r>
              <a:rPr lang="en-US" b="1" dirty="0" err="1" smtClean="0"/>
              <a:t>valide</a:t>
            </a:r>
            <a:r>
              <a:rPr lang="en-US" b="1" dirty="0" smtClean="0"/>
              <a:t>(care pot </a:t>
            </a:r>
            <a:r>
              <a:rPr lang="en-US" b="1" dirty="0" err="1" smtClean="0"/>
              <a:t>fi</a:t>
            </a:r>
            <a:r>
              <a:rPr lang="en-US" b="1" dirty="0" smtClean="0"/>
              <a:t> </a:t>
            </a:r>
            <a:r>
              <a:rPr lang="en-US" b="1" dirty="0" err="1" smtClean="0"/>
              <a:t>procesate</a:t>
            </a:r>
            <a:r>
              <a:rPr lang="en-US" b="1" dirty="0" smtClean="0"/>
              <a:t> de server) </a:t>
            </a:r>
          </a:p>
          <a:p>
            <a:pPr algn="just"/>
            <a:r>
              <a:rPr lang="en-US" b="1" dirty="0" err="1" smtClean="0"/>
              <a:t>Pasul</a:t>
            </a:r>
            <a:r>
              <a:rPr lang="en-US" b="1" dirty="0" smtClean="0"/>
              <a:t> 2: </a:t>
            </a:r>
            <a:r>
              <a:rPr lang="en-US" b="1" dirty="0" err="1" smtClean="0"/>
              <a:t>Construirea</a:t>
            </a:r>
            <a:r>
              <a:rPr lang="en-US" b="1" dirty="0" smtClean="0"/>
              <a:t> </a:t>
            </a:r>
            <a:r>
              <a:rPr lang="en-US" b="1" dirty="0" err="1" smtClean="0"/>
              <a:t>unui</a:t>
            </a:r>
            <a:r>
              <a:rPr lang="en-US" b="1" dirty="0" smtClean="0"/>
              <a:t> set de date al </a:t>
            </a:r>
            <a:r>
              <a:rPr lang="en-US" b="1" dirty="0" err="1" smtClean="0"/>
              <a:t>formei</a:t>
            </a:r>
            <a:r>
              <a:rPr lang="en-US" b="1" dirty="0" smtClean="0"/>
              <a:t>.(</a:t>
            </a:r>
            <a:r>
              <a:rPr lang="en-US" dirty="0" smtClean="0"/>
              <a:t>Un </a:t>
            </a:r>
            <a:r>
              <a:rPr lang="en-US" i="1" dirty="0" smtClean="0"/>
              <a:t>set de date al </a:t>
            </a:r>
            <a:r>
              <a:rPr lang="en-US" i="1" dirty="0" err="1" smtClean="0"/>
              <a:t>formei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secventa</a:t>
            </a:r>
            <a:r>
              <a:rPr lang="en-US" dirty="0" smtClean="0"/>
              <a:t> de </a:t>
            </a:r>
            <a:r>
              <a:rPr lang="en-US" dirty="0" err="1" smtClean="0"/>
              <a:t>perechi</a:t>
            </a:r>
            <a:r>
              <a:rPr lang="en-US" dirty="0" smtClean="0"/>
              <a:t> </a:t>
            </a:r>
            <a:r>
              <a:rPr lang="en-US" b="1" dirty="0" err="1" smtClean="0"/>
              <a:t>nume</a:t>
            </a:r>
            <a:r>
              <a:rPr lang="en-US" b="1" dirty="0" smtClean="0"/>
              <a:t> control/valoare </a:t>
            </a:r>
            <a:r>
              <a:rPr lang="en-US" dirty="0" smtClean="0"/>
              <a:t>curenta </a:t>
            </a:r>
            <a:r>
              <a:rPr lang="en-US" dirty="0" err="1" smtClean="0"/>
              <a:t>construite</a:t>
            </a:r>
            <a:r>
              <a:rPr lang="en-US" dirty="0" smtClean="0"/>
              <a:t> din controale cu </a:t>
            </a:r>
            <a:r>
              <a:rPr lang="en-US" dirty="0" err="1" smtClean="0"/>
              <a:t>succes</a:t>
            </a:r>
            <a:r>
              <a:rPr lang="en-US" dirty="0" smtClean="0"/>
              <a:t>(controale care pot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prelucrate</a:t>
            </a:r>
            <a:r>
              <a:rPr lang="en-US" dirty="0" smtClean="0"/>
              <a:t> de server</a:t>
            </a:r>
            <a:r>
              <a:rPr lang="en-US" dirty="0" smtClean="0"/>
              <a:t>)</a:t>
            </a:r>
            <a:endParaRPr lang="en-US" dirty="0" smtClean="0"/>
          </a:p>
          <a:p>
            <a:pPr algn="just"/>
            <a:r>
              <a:rPr lang="en-US" b="1" dirty="0" err="1" smtClean="0"/>
              <a:t>Pasul</a:t>
            </a:r>
            <a:r>
              <a:rPr lang="en-US" b="1" dirty="0" smtClean="0"/>
              <a:t> 3: </a:t>
            </a:r>
            <a:r>
              <a:rPr lang="en-US" b="1" dirty="0" err="1" smtClean="0"/>
              <a:t>Codificarea</a:t>
            </a:r>
            <a:r>
              <a:rPr lang="en-US" b="1" dirty="0" smtClean="0"/>
              <a:t> </a:t>
            </a:r>
            <a:r>
              <a:rPr lang="en-US" b="1" dirty="0" err="1" smtClean="0"/>
              <a:t>setului</a:t>
            </a:r>
            <a:r>
              <a:rPr lang="en-US" b="1" dirty="0" smtClean="0"/>
              <a:t> de date al </a:t>
            </a:r>
            <a:r>
              <a:rPr lang="en-US" b="1" dirty="0" err="1" smtClean="0"/>
              <a:t>formei</a:t>
            </a:r>
            <a:r>
              <a:rPr lang="en-US" b="1" dirty="0" smtClean="0"/>
              <a:t>(</a:t>
            </a:r>
            <a:r>
              <a:rPr lang="en-US" dirty="0" err="1" smtClean="0"/>
              <a:t>Setul</a:t>
            </a:r>
            <a:r>
              <a:rPr lang="en-US" dirty="0" smtClean="0"/>
              <a:t> de date al </a:t>
            </a:r>
            <a:r>
              <a:rPr lang="en-US" dirty="0" err="1" smtClean="0"/>
              <a:t>formei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codificat</a:t>
            </a:r>
            <a:r>
              <a:rPr lang="en-US" dirty="0" smtClean="0"/>
              <a:t> in </a:t>
            </a:r>
            <a:r>
              <a:rPr lang="en-US" dirty="0" err="1" smtClean="0"/>
              <a:t>concordanta</a:t>
            </a:r>
            <a:r>
              <a:rPr lang="en-US" dirty="0" smtClean="0"/>
              <a:t> cu tipul continut </a:t>
            </a:r>
            <a:r>
              <a:rPr lang="en-US" dirty="0" err="1" smtClean="0"/>
              <a:t>specificat</a:t>
            </a:r>
            <a:r>
              <a:rPr lang="en-US" dirty="0" smtClean="0"/>
              <a:t> de </a:t>
            </a:r>
            <a:r>
              <a:rPr lang="en-US" dirty="0" err="1" smtClean="0"/>
              <a:t>atributul</a:t>
            </a:r>
            <a:r>
              <a:rPr lang="en-US" dirty="0" smtClean="0"/>
              <a:t> enctype al </a:t>
            </a:r>
            <a:r>
              <a:rPr lang="en-US" dirty="0" err="1" smtClean="0"/>
              <a:t>elementului</a:t>
            </a:r>
            <a:r>
              <a:rPr lang="en-US" dirty="0" smtClean="0"/>
              <a:t> FORM.)</a:t>
            </a:r>
          </a:p>
          <a:p>
            <a:pPr algn="just"/>
            <a:r>
              <a:rPr lang="en-US" b="1" dirty="0" err="1" smtClean="0"/>
              <a:t>Pasul</a:t>
            </a:r>
            <a:r>
              <a:rPr lang="en-US" b="1" dirty="0" smtClean="0"/>
              <a:t> 4: </a:t>
            </a:r>
            <a:r>
              <a:rPr lang="en-US" b="1" dirty="0" err="1" smtClean="0"/>
              <a:t>Transmiterea</a:t>
            </a:r>
            <a:r>
              <a:rPr lang="en-US" b="1" dirty="0" smtClean="0"/>
              <a:t> </a:t>
            </a:r>
            <a:r>
              <a:rPr lang="en-US" b="1" dirty="0" err="1" smtClean="0"/>
              <a:t>setului</a:t>
            </a:r>
            <a:r>
              <a:rPr lang="en-US" b="1" dirty="0" smtClean="0"/>
              <a:t> de date </a:t>
            </a:r>
            <a:r>
              <a:rPr lang="en-US" b="1" dirty="0" err="1" smtClean="0"/>
              <a:t>codificat</a:t>
            </a:r>
            <a:r>
              <a:rPr lang="en-US" b="1" dirty="0" smtClean="0"/>
              <a:t> (</a:t>
            </a:r>
            <a:r>
              <a:rPr lang="en-US" dirty="0" smtClean="0"/>
              <a:t>In final,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codificate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transmise</a:t>
            </a:r>
            <a:r>
              <a:rPr lang="en-US" dirty="0" smtClean="0"/>
              <a:t> la </a:t>
            </a:r>
            <a:r>
              <a:rPr lang="en-US" dirty="0" err="1" smtClean="0"/>
              <a:t>agentul</a:t>
            </a:r>
            <a:r>
              <a:rPr lang="en-US" dirty="0" smtClean="0"/>
              <a:t> de </a:t>
            </a:r>
            <a:r>
              <a:rPr lang="en-US" dirty="0" err="1" smtClean="0"/>
              <a:t>procesare</a:t>
            </a:r>
            <a:r>
              <a:rPr lang="en-US" dirty="0" smtClean="0"/>
              <a:t> </a:t>
            </a:r>
            <a:r>
              <a:rPr lang="en-US" dirty="0" err="1" smtClean="0"/>
              <a:t>desemnat</a:t>
            </a:r>
            <a:r>
              <a:rPr lang="en-US" dirty="0" smtClean="0"/>
              <a:t> de </a:t>
            </a:r>
            <a:r>
              <a:rPr lang="en-US" dirty="0" err="1" smtClean="0"/>
              <a:t>atributul</a:t>
            </a:r>
            <a:r>
              <a:rPr lang="en-US" dirty="0" smtClean="0"/>
              <a:t> action </a:t>
            </a:r>
            <a:r>
              <a:rPr lang="en-US" dirty="0" err="1" smtClean="0"/>
              <a:t>utilizand</a:t>
            </a:r>
            <a:r>
              <a:rPr lang="en-US" dirty="0" smtClean="0"/>
              <a:t> </a:t>
            </a:r>
            <a:r>
              <a:rPr lang="en-US" dirty="0" err="1" smtClean="0"/>
              <a:t>protocolul</a:t>
            </a:r>
            <a:r>
              <a:rPr lang="en-US" dirty="0" smtClean="0"/>
              <a:t> </a:t>
            </a:r>
            <a:r>
              <a:rPr lang="en-US" dirty="0" err="1" smtClean="0"/>
              <a:t>specificat</a:t>
            </a:r>
            <a:r>
              <a:rPr lang="en-US" dirty="0" smtClean="0"/>
              <a:t> de </a:t>
            </a:r>
            <a:r>
              <a:rPr lang="en-US" dirty="0" err="1" smtClean="0"/>
              <a:t>atributul</a:t>
            </a:r>
            <a:r>
              <a:rPr lang="en-US" dirty="0" smtClean="0"/>
              <a:t> method.</a:t>
            </a:r>
          </a:p>
          <a:p>
            <a:pPr algn="just"/>
            <a:r>
              <a:rPr lang="en-US" dirty="0" err="1" smtClean="0"/>
              <a:t>Agentii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HTML 4 (cine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formular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nostru</a:t>
            </a:r>
            <a:r>
              <a:rPr lang="en-US" dirty="0" smtClean="0"/>
              <a:t> </a:t>
            </a:r>
            <a:r>
              <a:rPr lang="en-US" dirty="0" err="1" smtClean="0"/>
              <a:t>serverul</a:t>
            </a:r>
            <a:r>
              <a:rPr lang="en-US" dirty="0" smtClean="0"/>
              <a:t>)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</a:t>
            </a:r>
            <a:r>
              <a:rPr lang="en-US" dirty="0" err="1" smtClean="0"/>
              <a:t>conventiile</a:t>
            </a:r>
            <a:r>
              <a:rPr lang="en-US" dirty="0" smtClean="0"/>
              <a:t> </a:t>
            </a:r>
            <a:r>
              <a:rPr lang="en-US" dirty="0" err="1" smtClean="0"/>
              <a:t>stabilite</a:t>
            </a:r>
            <a:r>
              <a:rPr lang="en-US" dirty="0" smtClean="0"/>
              <a:t> in </a:t>
            </a:r>
            <a:r>
              <a:rPr lang="en-US" dirty="0" err="1" smtClean="0"/>
              <a:t>urmatoarele</a:t>
            </a:r>
            <a:r>
              <a:rPr lang="en-US" dirty="0" smtClean="0"/>
              <a:t> </a:t>
            </a:r>
            <a:r>
              <a:rPr lang="en-US" dirty="0" err="1" smtClean="0"/>
              <a:t>cazuri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b="1" dirty="0" smtClean="0"/>
              <a:t>metoda </a:t>
            </a:r>
            <a:r>
              <a:rPr lang="en-US" b="1" dirty="0" err="1" smtClean="0"/>
              <a:t>este</a:t>
            </a:r>
            <a:r>
              <a:rPr lang="en-US" b="1" dirty="0" smtClean="0"/>
              <a:t> "get" </a:t>
            </a:r>
            <a:r>
              <a:rPr lang="en-US" dirty="0" err="1" smtClean="0"/>
              <a:t>si</a:t>
            </a:r>
            <a:r>
              <a:rPr lang="en-US" dirty="0" smtClean="0"/>
              <a:t> actiunea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b="1" dirty="0" smtClean="0"/>
              <a:t>URI HTTP</a:t>
            </a:r>
            <a:r>
              <a:rPr lang="en-US" dirty="0" smtClean="0"/>
              <a:t>, </a:t>
            </a:r>
            <a:r>
              <a:rPr lang="en-US" dirty="0" err="1" smtClean="0"/>
              <a:t>agentul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action, </a:t>
            </a:r>
            <a:r>
              <a:rPr lang="en-US" dirty="0" err="1" smtClean="0"/>
              <a:t>adauga</a:t>
            </a:r>
            <a:r>
              <a:rPr lang="en-US" dirty="0" smtClean="0"/>
              <a:t> un `?' la ea,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setul</a:t>
            </a:r>
            <a:r>
              <a:rPr lang="en-US" dirty="0" smtClean="0"/>
              <a:t> de date al </a:t>
            </a:r>
            <a:r>
              <a:rPr lang="en-US" dirty="0" err="1" smtClean="0"/>
              <a:t>formei</a:t>
            </a:r>
            <a:r>
              <a:rPr lang="en-US" dirty="0" smtClean="0"/>
              <a:t>, </a:t>
            </a:r>
            <a:r>
              <a:rPr lang="en-US" dirty="0" err="1" smtClean="0"/>
              <a:t>codificat</a:t>
            </a:r>
            <a:r>
              <a:rPr lang="en-US" dirty="0" smtClean="0"/>
              <a:t> </a:t>
            </a:r>
            <a:r>
              <a:rPr lang="en-US" dirty="0" err="1" smtClean="0"/>
              <a:t>utilizand</a:t>
            </a:r>
            <a:r>
              <a:rPr lang="en-US" dirty="0" smtClean="0"/>
              <a:t> tipul de continut </a:t>
            </a:r>
            <a:r>
              <a:rPr lang="en-US" b="1" dirty="0" smtClean="0"/>
              <a:t>"application/x-www-form-</a:t>
            </a:r>
            <a:r>
              <a:rPr lang="en-US" b="1" dirty="0" err="1" smtClean="0"/>
              <a:t>urlencoded</a:t>
            </a:r>
            <a:r>
              <a:rPr lang="en-US" dirty="0" smtClean="0"/>
              <a:t>". </a:t>
            </a:r>
            <a:r>
              <a:rPr lang="en-US" dirty="0" err="1" smtClean="0"/>
              <a:t>Agentul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traverseaza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linkul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URI. 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scenariu</a:t>
            </a:r>
            <a:r>
              <a:rPr lang="en-US" dirty="0" smtClean="0"/>
              <a:t>,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formei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restrictionate</a:t>
            </a:r>
            <a:r>
              <a:rPr lang="en-US" dirty="0" smtClean="0"/>
              <a:t> la </a:t>
            </a:r>
            <a:r>
              <a:rPr lang="en-US" dirty="0" err="1" smtClean="0"/>
              <a:t>coduri</a:t>
            </a:r>
            <a:r>
              <a:rPr lang="en-US" dirty="0" smtClean="0"/>
              <a:t> ASCII. </a:t>
            </a:r>
          </a:p>
          <a:p>
            <a:pPr algn="just"/>
            <a:r>
              <a:rPr lang="en-US" dirty="0" err="1" smtClean="0"/>
              <a:t>Daca</a:t>
            </a:r>
            <a:r>
              <a:rPr lang="en-US" dirty="0" smtClean="0"/>
              <a:t> metoda </a:t>
            </a:r>
            <a:r>
              <a:rPr lang="en-US" dirty="0" err="1" smtClean="0"/>
              <a:t>este</a:t>
            </a:r>
            <a:r>
              <a:rPr lang="en-US" dirty="0" smtClean="0"/>
              <a:t> "post" </a:t>
            </a:r>
            <a:r>
              <a:rPr lang="en-US" dirty="0" err="1" smtClean="0"/>
              <a:t>si</a:t>
            </a:r>
            <a:r>
              <a:rPr lang="en-US" dirty="0" smtClean="0"/>
              <a:t> actiunea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b="1" dirty="0" smtClean="0"/>
              <a:t>HTTP URI</a:t>
            </a:r>
            <a:r>
              <a:rPr lang="en-US" dirty="0" smtClean="0"/>
              <a:t>, </a:t>
            </a:r>
            <a:r>
              <a:rPr lang="en-US" dirty="0" err="1" smtClean="0"/>
              <a:t>agentul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conduce o </a:t>
            </a:r>
            <a:r>
              <a:rPr lang="en-US" dirty="0" err="1" smtClean="0"/>
              <a:t>tranzactie</a:t>
            </a:r>
            <a:r>
              <a:rPr lang="en-US" dirty="0" smtClean="0"/>
              <a:t> </a:t>
            </a:r>
            <a:r>
              <a:rPr lang="en-US" b="1" dirty="0" smtClean="0"/>
              <a:t>HTTP "post"</a:t>
            </a:r>
            <a:r>
              <a:rPr lang="en-US" dirty="0" smtClean="0"/>
              <a:t> </a:t>
            </a:r>
            <a:r>
              <a:rPr lang="en-US" dirty="0" err="1" smtClean="0"/>
              <a:t>utilizand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atributului</a:t>
            </a:r>
            <a:r>
              <a:rPr lang="en-US" dirty="0" smtClean="0"/>
              <a:t> action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in </a:t>
            </a:r>
            <a:r>
              <a:rPr lang="en-US" dirty="0" err="1" smtClean="0"/>
              <a:t>concordanta</a:t>
            </a:r>
            <a:r>
              <a:rPr lang="en-US" dirty="0" smtClean="0"/>
              <a:t> cu tipul de continut </a:t>
            </a:r>
            <a:r>
              <a:rPr lang="en-US" dirty="0" err="1" smtClean="0"/>
              <a:t>specificat</a:t>
            </a:r>
            <a:r>
              <a:rPr lang="en-US" dirty="0" smtClean="0"/>
              <a:t> de </a:t>
            </a:r>
            <a:r>
              <a:rPr lang="en-US" dirty="0" err="1" smtClean="0"/>
              <a:t>atributul</a:t>
            </a:r>
            <a:r>
              <a:rPr lang="en-US" dirty="0" smtClean="0"/>
              <a:t> enctype. </a:t>
            </a:r>
          </a:p>
          <a:p>
            <a:pPr algn="just"/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valoare a </a:t>
            </a:r>
            <a:r>
              <a:rPr lang="en-US" dirty="0" err="1" smtClean="0"/>
              <a:t>lui</a:t>
            </a:r>
            <a:r>
              <a:rPr lang="en-US" dirty="0" smtClean="0"/>
              <a:t> action </a:t>
            </a:r>
            <a:r>
              <a:rPr lang="en-US" dirty="0" err="1" smtClean="0"/>
              <a:t>sau</a:t>
            </a:r>
            <a:r>
              <a:rPr lang="en-US" dirty="0" smtClean="0"/>
              <a:t> method, </a:t>
            </a:r>
            <a:r>
              <a:rPr lang="en-US" dirty="0" err="1" smtClean="0"/>
              <a:t>comportamentul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nespecificat.Agentii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interpreteze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de la </a:t>
            </a:r>
            <a:r>
              <a:rPr lang="en-US" dirty="0" err="1" smtClean="0"/>
              <a:t>tranzactiile</a:t>
            </a:r>
            <a:r>
              <a:rPr lang="en-US" dirty="0" smtClean="0"/>
              <a:t> HTTP "get" </a:t>
            </a:r>
            <a:r>
              <a:rPr lang="en-US" dirty="0" err="1" smtClean="0"/>
              <a:t>si</a:t>
            </a:r>
            <a:r>
              <a:rPr lang="en-US" dirty="0" smtClean="0"/>
              <a:t> "post”.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Tipurile</a:t>
            </a:r>
            <a:r>
              <a:rPr lang="en-US" b="1" dirty="0" smtClean="0"/>
              <a:t> de continut ale </a:t>
            </a:r>
            <a:r>
              <a:rPr lang="en-US" b="1" dirty="0" err="1" smtClean="0"/>
              <a:t>formularului</a:t>
            </a:r>
            <a:endParaRPr lang="en-US" b="1" dirty="0" smtClean="0"/>
          </a:p>
          <a:p>
            <a:pPr algn="just"/>
            <a:r>
              <a:rPr lang="en-US" dirty="0" smtClean="0"/>
              <a:t>- </a:t>
            </a:r>
            <a:r>
              <a:rPr lang="en-US" dirty="0" err="1" smtClean="0"/>
              <a:t>utilizate</a:t>
            </a:r>
            <a:r>
              <a:rPr lang="en-US" dirty="0" smtClean="0"/>
              <a:t> la </a:t>
            </a:r>
            <a:r>
              <a:rPr lang="en-US" dirty="0" err="1" smtClean="0"/>
              <a:t>codificarea</a:t>
            </a:r>
            <a:r>
              <a:rPr lang="en-US" dirty="0" smtClean="0"/>
              <a:t> </a:t>
            </a:r>
            <a:r>
              <a:rPr lang="en-US" dirty="0" err="1" smtClean="0"/>
              <a:t>setului</a:t>
            </a:r>
            <a:r>
              <a:rPr lang="en-US" dirty="0" smtClean="0"/>
              <a:t> de date al </a:t>
            </a:r>
            <a:r>
              <a:rPr lang="en-US" dirty="0" err="1" smtClean="0"/>
              <a:t>formularului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transmisia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server se </a:t>
            </a:r>
            <a:r>
              <a:rPr lang="en-US" dirty="0" err="1" smtClean="0"/>
              <a:t>precizeaza</a:t>
            </a:r>
            <a:r>
              <a:rPr lang="en-US" dirty="0" smtClean="0"/>
              <a:t> in </a:t>
            </a:r>
            <a:r>
              <a:rPr lang="en-US" dirty="0" err="1" smtClean="0"/>
              <a:t>atributul</a:t>
            </a:r>
            <a:r>
              <a:rPr lang="en-US" dirty="0" smtClean="0"/>
              <a:t> enctype;</a:t>
            </a:r>
          </a:p>
          <a:p>
            <a:pPr>
              <a:buFontTx/>
              <a:buChar char="-"/>
            </a:pPr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atributului</a:t>
            </a:r>
            <a:r>
              <a:rPr lang="en-US" dirty="0" smtClean="0"/>
              <a:t> enctype </a:t>
            </a:r>
            <a:r>
              <a:rPr lang="en-US" dirty="0" err="1" smtClean="0"/>
              <a:t>sunt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                        1.application/x-www-form-</a:t>
            </a:r>
            <a:r>
              <a:rPr lang="en-US" b="1" dirty="0" err="1" smtClean="0"/>
              <a:t>urlencoded</a:t>
            </a:r>
            <a:endParaRPr lang="en-US" b="1" dirty="0" smtClean="0"/>
          </a:p>
          <a:p>
            <a:pPr algn="just"/>
            <a:r>
              <a:rPr lang="en-US" dirty="0" smtClean="0"/>
              <a:t>                                      -</a:t>
            </a:r>
            <a:r>
              <a:rPr lang="en-US" dirty="0" err="1" smtClean="0"/>
              <a:t>este</a:t>
            </a:r>
            <a:r>
              <a:rPr lang="en-US" dirty="0" smtClean="0"/>
              <a:t> tipul de continut implicit. </a:t>
            </a:r>
            <a:r>
              <a:rPr lang="en-US" b="1" dirty="0" err="1" smtClean="0"/>
              <a:t>Formularele</a:t>
            </a:r>
            <a:r>
              <a:rPr lang="en-US" b="1" dirty="0" smtClean="0"/>
              <a:t> </a:t>
            </a:r>
            <a:r>
              <a:rPr lang="en-US" b="1" dirty="0" err="1" smtClean="0"/>
              <a:t>trimise</a:t>
            </a:r>
            <a:r>
              <a:rPr lang="en-US" b="1" dirty="0" smtClean="0"/>
              <a:t> cu </a:t>
            </a:r>
            <a:r>
              <a:rPr lang="en-US" b="1" dirty="0" err="1" smtClean="0"/>
              <a:t>acest</a:t>
            </a:r>
            <a:r>
              <a:rPr lang="en-US" b="1" dirty="0" smtClean="0"/>
              <a:t> tip de continut </a:t>
            </a:r>
            <a:r>
              <a:rPr lang="en-US" b="1" dirty="0" err="1" smtClean="0"/>
              <a:t>trebuie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fie </a:t>
            </a:r>
            <a:r>
              <a:rPr lang="en-US" b="1" dirty="0" err="1" smtClean="0"/>
              <a:t>codificate</a:t>
            </a:r>
            <a:r>
              <a:rPr lang="en-US" b="1" dirty="0" smtClean="0"/>
              <a:t> </a:t>
            </a:r>
            <a:r>
              <a:rPr lang="en-US" b="1" dirty="0" err="1" smtClean="0"/>
              <a:t>dupa</a:t>
            </a:r>
            <a:r>
              <a:rPr lang="en-US" b="1" dirty="0" smtClean="0"/>
              <a:t> cum </a:t>
            </a:r>
            <a:r>
              <a:rPr lang="en-US" b="1" dirty="0" err="1" smtClean="0"/>
              <a:t>urmeaza:numele</a:t>
            </a:r>
            <a:r>
              <a:rPr lang="en-US" b="1" dirty="0" smtClean="0"/>
              <a:t> </a:t>
            </a:r>
            <a:r>
              <a:rPr lang="en-US" b="1" dirty="0" err="1" smtClean="0"/>
              <a:t>controalelor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valorile</a:t>
            </a:r>
            <a:r>
              <a:rPr lang="en-US" b="1" dirty="0" smtClean="0"/>
              <a:t> </a:t>
            </a:r>
            <a:r>
              <a:rPr lang="en-US" b="1" dirty="0" err="1" smtClean="0"/>
              <a:t>acestora</a:t>
            </a:r>
            <a:r>
              <a:rPr lang="en-US" b="1" dirty="0" smtClean="0"/>
              <a:t> </a:t>
            </a:r>
            <a:r>
              <a:rPr lang="en-US" b="1" dirty="0" err="1" smtClean="0"/>
              <a:t>sunt</a:t>
            </a:r>
            <a:r>
              <a:rPr lang="en-US" b="1" dirty="0" smtClean="0"/>
              <a:t> in </a:t>
            </a:r>
            <a:r>
              <a:rPr lang="en-US" b="1" dirty="0" err="1" smtClean="0"/>
              <a:t>secventa</a:t>
            </a:r>
            <a:r>
              <a:rPr lang="en-US" b="1" dirty="0" smtClean="0"/>
              <a:t> escape.</a:t>
            </a:r>
            <a:r>
              <a:rPr lang="en-US" dirty="0" smtClean="0"/>
              <a:t> </a:t>
            </a:r>
            <a:r>
              <a:rPr lang="en-US" b="1" dirty="0" err="1" smtClean="0"/>
              <a:t>Caracterele</a:t>
            </a:r>
            <a:r>
              <a:rPr lang="en-US" b="1" dirty="0" smtClean="0"/>
              <a:t> </a:t>
            </a:r>
            <a:r>
              <a:rPr lang="en-US" b="1" dirty="0" err="1" smtClean="0"/>
              <a:t>spatiu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inlocuite</a:t>
            </a:r>
            <a:r>
              <a:rPr lang="en-US" dirty="0" smtClean="0"/>
              <a:t> cu </a:t>
            </a:r>
            <a:r>
              <a:rPr lang="en-US" b="1" dirty="0" smtClean="0"/>
              <a:t>`+'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b="1" dirty="0" err="1" smtClean="0"/>
              <a:t>caracterele</a:t>
            </a:r>
            <a:r>
              <a:rPr lang="en-US" b="1" dirty="0" smtClean="0"/>
              <a:t> </a:t>
            </a:r>
            <a:r>
              <a:rPr lang="en-US" b="1" dirty="0" err="1" smtClean="0"/>
              <a:t>rezervate</a:t>
            </a:r>
            <a:r>
              <a:rPr lang="en-US" b="1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in </a:t>
            </a:r>
            <a:r>
              <a:rPr lang="en-US" b="1" dirty="0" err="1" smtClean="0"/>
              <a:t>secventa</a:t>
            </a:r>
            <a:r>
              <a:rPr lang="en-US" b="1" dirty="0" smtClean="0"/>
              <a:t> escape </a:t>
            </a:r>
            <a:r>
              <a:rPr lang="en-US" dirty="0" smtClean="0"/>
              <a:t>(</a:t>
            </a:r>
            <a:r>
              <a:rPr lang="en-US" dirty="0" err="1" smtClean="0"/>
              <a:t>asa</a:t>
            </a:r>
            <a:r>
              <a:rPr lang="en-US" dirty="0" smtClean="0"/>
              <a:t> cum se </a:t>
            </a:r>
            <a:r>
              <a:rPr lang="en-US" dirty="0" err="1" smtClean="0"/>
              <a:t>precizeaza</a:t>
            </a:r>
            <a:r>
              <a:rPr lang="en-US" dirty="0" smtClean="0"/>
              <a:t> in [RFC1738], </a:t>
            </a:r>
            <a:r>
              <a:rPr lang="en-US" dirty="0" err="1" smtClean="0"/>
              <a:t>sectiunea</a:t>
            </a:r>
            <a:r>
              <a:rPr lang="en-US" dirty="0" smtClean="0"/>
              <a:t> 2.2:) </a:t>
            </a:r>
            <a:r>
              <a:rPr lang="en-US" b="1" dirty="0" err="1" smtClean="0"/>
              <a:t>Caracterele</a:t>
            </a:r>
            <a:r>
              <a:rPr lang="en-US" b="1" dirty="0" smtClean="0"/>
              <a:t> non-</a:t>
            </a:r>
            <a:r>
              <a:rPr lang="en-US" b="1" dirty="0" err="1" smtClean="0"/>
              <a:t>alfanumerice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inlocuite</a:t>
            </a:r>
            <a:r>
              <a:rPr lang="en-US" dirty="0" smtClean="0"/>
              <a:t> cu `%HH', un </a:t>
            </a:r>
            <a:r>
              <a:rPr lang="en-US" dirty="0" err="1" smtClean="0"/>
              <a:t>semn</a:t>
            </a:r>
            <a:r>
              <a:rPr lang="en-US" dirty="0" smtClean="0"/>
              <a:t> </a:t>
            </a:r>
            <a:r>
              <a:rPr lang="en-US" dirty="0" err="1" smtClean="0"/>
              <a:t>procent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digiti</a:t>
            </a:r>
            <a:r>
              <a:rPr lang="en-US" dirty="0" smtClean="0"/>
              <a:t> </a:t>
            </a:r>
            <a:r>
              <a:rPr lang="en-US" dirty="0" err="1" smtClean="0"/>
              <a:t>hexazecimali</a:t>
            </a:r>
            <a:r>
              <a:rPr lang="en-US" dirty="0" smtClean="0"/>
              <a:t> </a:t>
            </a:r>
            <a:r>
              <a:rPr lang="en-US" dirty="0" err="1" smtClean="0"/>
              <a:t>reprezentand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ASCII al </a:t>
            </a:r>
            <a:r>
              <a:rPr lang="en-US" dirty="0" err="1" smtClean="0"/>
              <a:t>caracterului</a:t>
            </a:r>
            <a:r>
              <a:rPr lang="en-US" dirty="0" smtClean="0"/>
              <a:t>. </a:t>
            </a:r>
            <a:r>
              <a:rPr lang="en-US" dirty="0" err="1" smtClean="0"/>
              <a:t>Caracterele</a:t>
            </a:r>
            <a:r>
              <a:rPr lang="en-US" dirty="0" smtClean="0"/>
              <a:t> "</a:t>
            </a:r>
            <a:r>
              <a:rPr lang="en-US" b="1" dirty="0" err="1" smtClean="0"/>
              <a:t>linie</a:t>
            </a:r>
            <a:r>
              <a:rPr lang="en-US" b="1" dirty="0" smtClean="0"/>
              <a:t> </a:t>
            </a:r>
            <a:r>
              <a:rPr lang="en-US" b="1" dirty="0" err="1" smtClean="0"/>
              <a:t>noua</a:t>
            </a:r>
            <a:r>
              <a:rPr lang="en-US" dirty="0" smtClean="0"/>
              <a:t>"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reprezentate</a:t>
            </a:r>
            <a:r>
              <a:rPr lang="en-US" dirty="0" smtClean="0"/>
              <a:t> ca </a:t>
            </a:r>
            <a:r>
              <a:rPr lang="en-US" dirty="0" err="1" smtClean="0"/>
              <a:t>perechi</a:t>
            </a:r>
            <a:r>
              <a:rPr lang="en-US" dirty="0" smtClean="0"/>
              <a:t> "</a:t>
            </a:r>
            <a:r>
              <a:rPr lang="en-US" b="1" dirty="0" smtClean="0"/>
              <a:t>CR LF</a:t>
            </a:r>
            <a:r>
              <a:rPr lang="en-US" dirty="0" smtClean="0"/>
              <a:t>" (i.e., `%0D%0A'). </a:t>
            </a:r>
            <a:r>
              <a:rPr lang="en-US" b="1" dirty="0" err="1" smtClean="0"/>
              <a:t>Numele</a:t>
            </a:r>
            <a:r>
              <a:rPr lang="en-US" b="1" dirty="0" smtClean="0"/>
              <a:t>/</a:t>
            </a:r>
            <a:r>
              <a:rPr lang="en-US" b="1" dirty="0" err="1" smtClean="0"/>
              <a:t>valorile</a:t>
            </a:r>
            <a:r>
              <a:rPr lang="en-US" b="1" dirty="0" smtClean="0"/>
              <a:t> </a:t>
            </a:r>
            <a:r>
              <a:rPr lang="en-US" b="1" dirty="0" err="1" smtClean="0"/>
              <a:t>controalelor</a:t>
            </a:r>
            <a:r>
              <a:rPr lang="en-US" b="1" dirty="0" smtClean="0"/>
              <a:t> </a:t>
            </a:r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listate</a:t>
            </a:r>
            <a:r>
              <a:rPr lang="en-US" b="1" dirty="0" smtClean="0"/>
              <a:t> in </a:t>
            </a:r>
            <a:r>
              <a:rPr lang="en-US" b="1" dirty="0" err="1" smtClean="0"/>
              <a:t>ordinea</a:t>
            </a:r>
            <a:r>
              <a:rPr lang="en-US" b="1" dirty="0" smtClean="0"/>
              <a:t> in care </a:t>
            </a:r>
            <a:r>
              <a:rPr lang="en-US" b="1" dirty="0" err="1" smtClean="0"/>
              <a:t>apar</a:t>
            </a:r>
            <a:r>
              <a:rPr lang="en-US" b="1" dirty="0" smtClean="0"/>
              <a:t> in document</a:t>
            </a:r>
            <a:r>
              <a:rPr lang="en-US" dirty="0" smtClean="0"/>
              <a:t>. Numele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separat</a:t>
            </a:r>
            <a:r>
              <a:rPr lang="en-US" dirty="0" smtClean="0"/>
              <a:t> de valoare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b="1" dirty="0" smtClean="0"/>
              <a:t>`='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perechile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/valoare </a:t>
            </a:r>
            <a:r>
              <a:rPr lang="en-US" dirty="0" err="1" smtClean="0"/>
              <a:t>sunt</a:t>
            </a:r>
            <a:r>
              <a:rPr lang="en-US" dirty="0" smtClean="0"/>
              <a:t> separate </a:t>
            </a:r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`&amp;'. </a:t>
            </a:r>
          </a:p>
          <a:p>
            <a:r>
              <a:rPr lang="en-US" b="1" dirty="0" smtClean="0"/>
              <a:t>		2.multipart/form-data </a:t>
            </a:r>
          </a:p>
          <a:p>
            <a:pPr algn="just"/>
            <a:r>
              <a:rPr lang="en-US" dirty="0" err="1" smtClean="0"/>
              <a:t>Continutul</a:t>
            </a:r>
            <a:r>
              <a:rPr lang="en-US" dirty="0" smtClean="0"/>
              <a:t> "multipart/form-data" </a:t>
            </a:r>
            <a:r>
              <a:rPr lang="en-US" dirty="0" err="1" smtClean="0"/>
              <a:t>respecta</a:t>
            </a:r>
            <a:r>
              <a:rPr lang="en-US" dirty="0" smtClean="0"/>
              <a:t> </a:t>
            </a:r>
            <a:r>
              <a:rPr lang="en-US" dirty="0" err="1" smtClean="0"/>
              <a:t>regulile</a:t>
            </a:r>
            <a:r>
              <a:rPr lang="en-US" dirty="0" smtClean="0"/>
              <a:t> </a:t>
            </a:r>
            <a:r>
              <a:rPr lang="en-US" dirty="0" err="1" smtClean="0"/>
              <a:t>sirurilor</a:t>
            </a:r>
            <a:r>
              <a:rPr lang="en-US" dirty="0" smtClean="0"/>
              <a:t> de date MIME multipart </a:t>
            </a:r>
            <a:r>
              <a:rPr lang="en-US" dirty="0" err="1" smtClean="0"/>
              <a:t>descrise</a:t>
            </a:r>
            <a:r>
              <a:rPr lang="en-US" dirty="0" smtClean="0"/>
              <a:t> in [RFC2045]. Un </a:t>
            </a:r>
            <a:r>
              <a:rPr lang="en-US" dirty="0" err="1" smtClean="0"/>
              <a:t>mesaj</a:t>
            </a:r>
            <a:r>
              <a:rPr lang="en-US" dirty="0" smtClean="0"/>
              <a:t> "multipart/form-data" </a:t>
            </a:r>
            <a:r>
              <a:rPr lang="en-US" b="1" dirty="0" err="1" smtClean="0"/>
              <a:t>contine</a:t>
            </a:r>
            <a:r>
              <a:rPr lang="en-US" b="1" dirty="0" smtClean="0"/>
              <a:t> o </a:t>
            </a:r>
            <a:r>
              <a:rPr lang="en-US" b="1" dirty="0" err="1" smtClean="0"/>
              <a:t>serie</a:t>
            </a:r>
            <a:r>
              <a:rPr lang="en-US" b="1" dirty="0" smtClean="0"/>
              <a:t> de </a:t>
            </a:r>
            <a:r>
              <a:rPr lang="en-US" b="1" dirty="0" err="1" smtClean="0"/>
              <a:t>parti</a:t>
            </a:r>
            <a:r>
              <a:rPr lang="en-US" b="1" dirty="0" smtClean="0"/>
              <a:t>, </a:t>
            </a:r>
            <a:r>
              <a:rPr lang="en-US" b="1" dirty="0" err="1" smtClean="0"/>
              <a:t>fiecare</a:t>
            </a:r>
            <a:r>
              <a:rPr lang="en-US" b="1" dirty="0" smtClean="0"/>
              <a:t> </a:t>
            </a:r>
            <a:r>
              <a:rPr lang="en-US" b="1" dirty="0" err="1" smtClean="0"/>
              <a:t>reprezentand</a:t>
            </a:r>
            <a:r>
              <a:rPr lang="en-US" b="1" dirty="0" smtClean="0"/>
              <a:t> un control valid</a:t>
            </a:r>
            <a:r>
              <a:rPr lang="en-US" dirty="0" smtClean="0"/>
              <a:t>. </a:t>
            </a:r>
            <a:r>
              <a:rPr lang="en-US" b="1" dirty="0" err="1" smtClean="0"/>
              <a:t>Partile</a:t>
            </a:r>
            <a:r>
              <a:rPr lang="en-US" b="1" dirty="0" smtClean="0"/>
              <a:t> </a:t>
            </a:r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transmise</a:t>
            </a:r>
            <a:r>
              <a:rPr lang="en-US" b="1" dirty="0" smtClean="0"/>
              <a:t> </a:t>
            </a:r>
            <a:r>
              <a:rPr lang="en-US" b="1" dirty="0" err="1" smtClean="0"/>
              <a:t>agentului</a:t>
            </a:r>
            <a:r>
              <a:rPr lang="en-US" b="1" dirty="0" smtClean="0"/>
              <a:t> de </a:t>
            </a:r>
            <a:r>
              <a:rPr lang="en-US" b="1" dirty="0" err="1" smtClean="0"/>
              <a:t>procesare</a:t>
            </a:r>
            <a:r>
              <a:rPr lang="en-US" b="1" dirty="0" smtClean="0"/>
              <a:t> in </a:t>
            </a:r>
            <a:r>
              <a:rPr lang="en-US" b="1" dirty="0" err="1" smtClean="0"/>
              <a:t>aceeasi</a:t>
            </a:r>
            <a:r>
              <a:rPr lang="en-US" b="1" dirty="0" smtClean="0"/>
              <a:t> </a:t>
            </a:r>
            <a:r>
              <a:rPr lang="en-US" b="1" dirty="0" err="1" smtClean="0"/>
              <a:t>ordine</a:t>
            </a:r>
            <a:r>
              <a:rPr lang="en-US" b="1" dirty="0" smtClean="0"/>
              <a:t> in care </a:t>
            </a:r>
            <a:r>
              <a:rPr lang="en-US" b="1" dirty="0" err="1" smtClean="0"/>
              <a:t>controalele</a:t>
            </a:r>
            <a:r>
              <a:rPr lang="en-US" b="1" dirty="0" smtClean="0"/>
              <a:t> </a:t>
            </a:r>
            <a:r>
              <a:rPr lang="en-US" b="1" dirty="0" err="1" smtClean="0"/>
              <a:t>apar</a:t>
            </a:r>
            <a:r>
              <a:rPr lang="en-US" b="1" dirty="0" smtClean="0"/>
              <a:t> in </a:t>
            </a:r>
            <a:r>
              <a:rPr lang="en-US" b="1" dirty="0" err="1" smtClean="0"/>
              <a:t>sirul</a:t>
            </a:r>
            <a:r>
              <a:rPr lang="en-US" b="1" dirty="0" smtClean="0"/>
              <a:t> </a:t>
            </a:r>
            <a:r>
              <a:rPr lang="en-US" b="1" dirty="0" err="1" smtClean="0"/>
              <a:t>documentului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Extremele</a:t>
            </a:r>
            <a:r>
              <a:rPr lang="en-US" dirty="0" smtClean="0"/>
              <a:t> </a:t>
            </a:r>
            <a:r>
              <a:rPr lang="en-US" dirty="0" err="1" smtClean="0"/>
              <a:t>partilor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nu </a:t>
            </a:r>
            <a:r>
              <a:rPr lang="en-US" dirty="0" err="1" smtClean="0"/>
              <a:t>apara</a:t>
            </a:r>
            <a:r>
              <a:rPr lang="en-US" dirty="0" smtClean="0"/>
              <a:t> in </a:t>
            </a:r>
            <a:r>
              <a:rPr lang="en-US" dirty="0" err="1" smtClean="0"/>
              <a:t>niciuna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date.Fiecare</a:t>
            </a:r>
            <a:r>
              <a:rPr lang="en-US" dirty="0" smtClean="0"/>
              <a:t> </a:t>
            </a:r>
            <a:r>
              <a:rPr lang="en-US" dirty="0" smtClean="0"/>
              <a:t>parte are: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/>
              <a:t>antet</a:t>
            </a:r>
            <a:r>
              <a:rPr lang="en-US" b="1" dirty="0" smtClean="0"/>
              <a:t> "Content-Type</a:t>
            </a:r>
            <a:r>
              <a:rPr lang="en-US" dirty="0" smtClean="0"/>
              <a:t>" optional care </a:t>
            </a:r>
            <a:r>
              <a:rPr lang="en-US" dirty="0" err="1" smtClean="0"/>
              <a:t>este</a:t>
            </a:r>
            <a:r>
              <a:rPr lang="en-US" dirty="0" smtClean="0"/>
              <a:t> implicit "text/plain".</a:t>
            </a:r>
          </a:p>
          <a:p>
            <a:r>
              <a:rPr lang="en-US" dirty="0" smtClean="0"/>
              <a:t>2.un </a:t>
            </a:r>
            <a:r>
              <a:rPr lang="en-US" dirty="0" err="1" smtClean="0"/>
              <a:t>antet</a:t>
            </a:r>
            <a:r>
              <a:rPr lang="en-US" dirty="0" smtClean="0"/>
              <a:t> </a:t>
            </a:r>
            <a:r>
              <a:rPr lang="en-US" b="1" dirty="0" smtClean="0"/>
              <a:t>"Content-Disposition"</a:t>
            </a:r>
            <a:r>
              <a:rPr lang="en-US" dirty="0" smtClean="0"/>
              <a:t> a </a:t>
            </a:r>
            <a:r>
              <a:rPr lang="en-US" dirty="0" err="1" smtClean="0"/>
              <a:t>carui</a:t>
            </a:r>
            <a:r>
              <a:rPr lang="en-US" dirty="0" smtClean="0"/>
              <a:t> valoare </a:t>
            </a:r>
            <a:r>
              <a:rPr lang="en-US" dirty="0" err="1" smtClean="0"/>
              <a:t>este</a:t>
            </a:r>
            <a:r>
              <a:rPr lang="en-US" dirty="0" smtClean="0"/>
              <a:t> "form-data". </a:t>
            </a:r>
          </a:p>
          <a:p>
            <a:r>
              <a:rPr lang="en-US" dirty="0" smtClean="0"/>
              <a:t>3.un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specificand</a:t>
            </a:r>
            <a:r>
              <a:rPr lang="en-US" dirty="0" smtClean="0"/>
              <a:t> numele controlului </a:t>
            </a:r>
            <a:r>
              <a:rPr lang="en-US" dirty="0" err="1" smtClean="0"/>
              <a:t>corespondent</a:t>
            </a:r>
            <a:r>
              <a:rPr lang="en-US" dirty="0" smtClean="0"/>
              <a:t>. Numele </a:t>
            </a:r>
            <a:r>
              <a:rPr lang="en-US" dirty="0" err="1" smtClean="0"/>
              <a:t>controalelor</a:t>
            </a:r>
            <a:r>
              <a:rPr lang="en-US" dirty="0" smtClean="0"/>
              <a:t> </a:t>
            </a:r>
            <a:r>
              <a:rPr lang="en-US" dirty="0" err="1" smtClean="0"/>
              <a:t>codificate</a:t>
            </a:r>
            <a:r>
              <a:rPr lang="en-US" dirty="0" smtClean="0"/>
              <a:t> original in </a:t>
            </a:r>
            <a:r>
              <a:rPr lang="en-US" dirty="0" err="1" smtClean="0"/>
              <a:t>seturi</a:t>
            </a:r>
            <a:r>
              <a:rPr lang="en-US" dirty="0" smtClean="0"/>
              <a:t> de caractere non-ASCII pot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codificate</a:t>
            </a:r>
            <a:r>
              <a:rPr lang="en-US" dirty="0" smtClean="0"/>
              <a:t> </a:t>
            </a:r>
            <a:r>
              <a:rPr lang="en-US" dirty="0" err="1" smtClean="0"/>
              <a:t>utilizand</a:t>
            </a:r>
            <a:r>
              <a:rPr lang="en-US" dirty="0" smtClean="0"/>
              <a:t> metoda </a:t>
            </a:r>
            <a:r>
              <a:rPr lang="en-US" dirty="0" err="1" smtClean="0"/>
              <a:t>expusa</a:t>
            </a:r>
            <a:r>
              <a:rPr lang="en-US" dirty="0" smtClean="0"/>
              <a:t> in [RFC2045]. </a:t>
            </a:r>
          </a:p>
          <a:p>
            <a:pPr marL="342900" indent="-342900" algn="just">
              <a:buAutoNum type="arabicPeriod"/>
            </a:pPr>
            <a:endParaRPr lang="en-US" b="1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OBS:Tipul</a:t>
            </a:r>
            <a:r>
              <a:rPr lang="en-US" dirty="0" smtClean="0"/>
              <a:t> de continut "application/x-www-form-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"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b="1" dirty="0" err="1" smtClean="0"/>
              <a:t>ineficient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b="1" dirty="0" err="1" smtClean="0"/>
              <a:t>cantitatilor</a:t>
            </a:r>
            <a:r>
              <a:rPr lang="en-US" b="1" dirty="0" smtClean="0"/>
              <a:t> </a:t>
            </a:r>
            <a:r>
              <a:rPr lang="en-US" b="1" dirty="0" err="1" smtClean="0"/>
              <a:t>mari</a:t>
            </a:r>
            <a:r>
              <a:rPr lang="en-US" b="1" dirty="0" smtClean="0"/>
              <a:t> de date </a:t>
            </a:r>
            <a:r>
              <a:rPr lang="en-US" b="1" dirty="0" err="1" smtClean="0"/>
              <a:t>binare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text </a:t>
            </a:r>
            <a:r>
              <a:rPr lang="en-US" b="1" dirty="0" err="1" smtClean="0"/>
              <a:t>continand</a:t>
            </a:r>
            <a:r>
              <a:rPr lang="en-US" b="1" dirty="0" smtClean="0"/>
              <a:t> caractere non-ASCII</a:t>
            </a:r>
            <a:r>
              <a:rPr lang="en-US" dirty="0" smtClean="0"/>
              <a:t>. Tipul de continut "</a:t>
            </a:r>
            <a:r>
              <a:rPr lang="en-US" b="1" dirty="0" smtClean="0"/>
              <a:t>multipart/form-data</a:t>
            </a:r>
            <a:r>
              <a:rPr lang="en-US" dirty="0" smtClean="0"/>
              <a:t>"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utilizat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b="1" dirty="0" err="1" smtClean="0"/>
              <a:t>formularelor</a:t>
            </a:r>
            <a:r>
              <a:rPr lang="en-US" dirty="0" smtClean="0"/>
              <a:t> care </a:t>
            </a:r>
            <a:r>
              <a:rPr lang="en-US" b="1" dirty="0" err="1" smtClean="0"/>
              <a:t>contin</a:t>
            </a:r>
            <a:r>
              <a:rPr lang="en-US" b="1" dirty="0" smtClean="0"/>
              <a:t> </a:t>
            </a:r>
            <a:r>
              <a:rPr lang="en-US" b="1" dirty="0" err="1" smtClean="0"/>
              <a:t>fisiere</a:t>
            </a:r>
            <a:r>
              <a:rPr lang="en-US" b="1" dirty="0" smtClean="0"/>
              <a:t>, date non-ASCII </a:t>
            </a:r>
            <a:r>
              <a:rPr lang="en-US" b="1" dirty="0" err="1" smtClean="0"/>
              <a:t>si</a:t>
            </a:r>
            <a:r>
              <a:rPr lang="en-US" b="1" dirty="0" smtClean="0"/>
              <a:t> date </a:t>
            </a:r>
            <a:r>
              <a:rPr lang="en-US" b="1" dirty="0" err="1" smtClean="0"/>
              <a:t>binare</a:t>
            </a:r>
            <a:endParaRPr lang="en-US" b="1" dirty="0" smtClean="0"/>
          </a:p>
          <a:p>
            <a:r>
              <a:rPr lang="it-IT" b="1" dirty="0"/>
              <a:t>P</a:t>
            </a:r>
            <a:r>
              <a:rPr lang="it-IT" b="1" dirty="0" smtClean="0"/>
              <a:t>entru un control numit “curs", partea corespunzatoare va fi specificata:</a:t>
            </a:r>
          </a:p>
          <a:p>
            <a:r>
              <a:rPr lang="it-IT" b="1" dirty="0" smtClean="0"/>
              <a:t>Content-Disposition: form-data; name=“curs“.</a:t>
            </a:r>
          </a:p>
          <a:p>
            <a:pPr algn="just"/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fisier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transmis</a:t>
            </a:r>
            <a:r>
              <a:rPr lang="en-US" dirty="0" smtClean="0"/>
              <a:t> cu un </a:t>
            </a:r>
            <a:r>
              <a:rPr lang="en-US" dirty="0" err="1" smtClean="0"/>
              <a:t>formular</a:t>
            </a:r>
            <a:r>
              <a:rPr lang="en-US" dirty="0" smtClean="0"/>
              <a:t>, </a:t>
            </a:r>
            <a:r>
              <a:rPr lang="en-US" dirty="0" err="1" smtClean="0"/>
              <a:t>fisierul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identificat</a:t>
            </a:r>
            <a:r>
              <a:rPr lang="en-US" dirty="0" smtClean="0"/>
              <a:t> de tipul continut </a:t>
            </a:r>
            <a:r>
              <a:rPr lang="en-US" dirty="0" err="1" smtClean="0"/>
              <a:t>corespunzator</a:t>
            </a:r>
            <a:r>
              <a:rPr lang="en-US" dirty="0" smtClean="0"/>
              <a:t> (de ex. "</a:t>
            </a:r>
            <a:r>
              <a:rPr lang="en-US" b="1" dirty="0" smtClean="0"/>
              <a:t>application/octet-stream").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 multiple </a:t>
            </a:r>
            <a:r>
              <a:rPr lang="en-US" dirty="0" err="1" smtClean="0"/>
              <a:t>sunt</a:t>
            </a:r>
            <a:r>
              <a:rPr lang="en-US" dirty="0" smtClean="0"/>
              <a:t> de </a:t>
            </a:r>
            <a:r>
              <a:rPr lang="en-US" dirty="0" err="1" smtClean="0"/>
              <a:t>returnat</a:t>
            </a:r>
            <a:r>
              <a:rPr lang="en-US" dirty="0" smtClean="0"/>
              <a:t> ca </a:t>
            </a:r>
            <a:r>
              <a:rPr lang="en-US" dirty="0" err="1" smtClean="0"/>
              <a:t>rezultat</a:t>
            </a:r>
            <a:r>
              <a:rPr lang="en-US" dirty="0" smtClean="0"/>
              <a:t> al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singure</a:t>
            </a:r>
            <a:r>
              <a:rPr lang="en-US" dirty="0" smtClean="0"/>
              <a:t> </a:t>
            </a:r>
            <a:r>
              <a:rPr lang="en-US" dirty="0" err="1" smtClean="0"/>
              <a:t>intrari</a:t>
            </a:r>
            <a:r>
              <a:rPr lang="en-US" dirty="0" smtClean="0"/>
              <a:t> </a:t>
            </a:r>
            <a:r>
              <a:rPr lang="en-US" dirty="0" err="1" smtClean="0"/>
              <a:t>formular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returnate</a:t>
            </a:r>
            <a:r>
              <a:rPr lang="en-US" dirty="0" smtClean="0"/>
              <a:t> ca </a:t>
            </a:r>
            <a:r>
              <a:rPr lang="en-US" b="1" dirty="0" smtClean="0"/>
              <a:t>"multipart/mixed" </a:t>
            </a:r>
            <a:r>
              <a:rPr lang="en-US" b="1" dirty="0" err="1" smtClean="0"/>
              <a:t>incapsulate</a:t>
            </a:r>
            <a:r>
              <a:rPr lang="en-US" b="1" dirty="0" smtClean="0"/>
              <a:t> cu "multipart/form-data"</a:t>
            </a:r>
          </a:p>
          <a:p>
            <a:pPr algn="just"/>
            <a:r>
              <a:rPr lang="en-US" dirty="0" err="1" smtClean="0"/>
              <a:t>Agentul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incerce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furnizeze</a:t>
            </a:r>
            <a:r>
              <a:rPr lang="en-US" dirty="0" smtClean="0"/>
              <a:t> un </a:t>
            </a:r>
            <a:r>
              <a:rPr lang="en-US" dirty="0" err="1" smtClean="0"/>
              <a:t>nume</a:t>
            </a:r>
            <a:r>
              <a:rPr lang="en-US" dirty="0" smtClean="0"/>
              <a:t> de fisier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fisier </a:t>
            </a:r>
            <a:r>
              <a:rPr lang="en-US" dirty="0" err="1" smtClean="0"/>
              <a:t>transmis</a:t>
            </a:r>
            <a:r>
              <a:rPr lang="en-US" dirty="0" smtClean="0"/>
              <a:t>. Numele de fisier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specificat</a:t>
            </a:r>
            <a:r>
              <a:rPr lang="en-US" dirty="0" smtClean="0"/>
              <a:t> cu </a:t>
            </a:r>
            <a:r>
              <a:rPr lang="en-US" dirty="0" err="1" smtClean="0"/>
              <a:t>parametrul</a:t>
            </a:r>
            <a:r>
              <a:rPr lang="en-US" dirty="0" smtClean="0"/>
              <a:t> "</a:t>
            </a:r>
            <a:r>
              <a:rPr lang="en-US" b="1" dirty="0" smtClean="0"/>
              <a:t>filename" al </a:t>
            </a:r>
            <a:r>
              <a:rPr lang="en-US" b="1" dirty="0" err="1" smtClean="0"/>
              <a:t>antetului</a:t>
            </a:r>
            <a:r>
              <a:rPr lang="en-US" b="1" dirty="0" smtClean="0"/>
              <a:t> 'Content-Disposition: form-data'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,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fisierelor</a:t>
            </a:r>
            <a:r>
              <a:rPr lang="en-US" dirty="0" smtClean="0"/>
              <a:t> multiple,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antet</a:t>
            </a:r>
            <a:r>
              <a:rPr lang="en-US" dirty="0" smtClean="0"/>
              <a:t> </a:t>
            </a:r>
            <a:r>
              <a:rPr lang="en-US" b="1" dirty="0" smtClean="0"/>
              <a:t>'Content-Disposition: file'</a:t>
            </a:r>
            <a:r>
              <a:rPr lang="en-US" dirty="0" smtClean="0"/>
              <a:t> al </a:t>
            </a:r>
            <a:r>
              <a:rPr lang="en-US" dirty="0" err="1" smtClean="0"/>
              <a:t>subpartii</a:t>
            </a:r>
            <a:r>
              <a:rPr lang="en-US" dirty="0" smtClean="0"/>
              <a:t>. </a:t>
            </a:r>
            <a:r>
              <a:rPr lang="en-US" dirty="0" err="1" smtClean="0"/>
              <a:t>Daca</a:t>
            </a:r>
            <a:r>
              <a:rPr lang="en-US" dirty="0" smtClean="0"/>
              <a:t> numele de fisier al </a:t>
            </a:r>
            <a:r>
              <a:rPr lang="en-US" dirty="0" err="1" smtClean="0"/>
              <a:t>sistemului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 al </a:t>
            </a:r>
            <a:r>
              <a:rPr lang="en-US" dirty="0" err="1" smtClean="0"/>
              <a:t>clientului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in US-ASCII, numele </a:t>
            </a:r>
            <a:r>
              <a:rPr lang="en-US" dirty="0" err="1" smtClean="0"/>
              <a:t>fisierului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aproximat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codificat</a:t>
            </a:r>
            <a:r>
              <a:rPr lang="en-US" dirty="0" smtClean="0"/>
              <a:t> </a:t>
            </a:r>
            <a:r>
              <a:rPr lang="en-US" dirty="0" err="1" smtClean="0"/>
              <a:t>utilizand</a:t>
            </a:r>
            <a:r>
              <a:rPr lang="en-US" dirty="0" smtClean="0"/>
              <a:t> metoda din [RFC2045].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convenabil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acele</a:t>
            </a:r>
            <a:r>
              <a:rPr lang="en-US" dirty="0" smtClean="0"/>
              <a:t> </a:t>
            </a:r>
            <a:r>
              <a:rPr lang="en-US" dirty="0" err="1" smtClean="0"/>
              <a:t>cazuri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, de </a:t>
            </a:r>
            <a:r>
              <a:rPr lang="en-US" dirty="0" err="1" smtClean="0"/>
              <a:t>exemplu</a:t>
            </a:r>
            <a:r>
              <a:rPr lang="en-US" dirty="0" smtClean="0"/>
              <a:t>, </a:t>
            </a:r>
            <a:r>
              <a:rPr lang="en-US" dirty="0" err="1" smtClean="0"/>
              <a:t>fisierele</a:t>
            </a:r>
            <a:r>
              <a:rPr lang="en-US" dirty="0" smtClean="0"/>
              <a:t> </a:t>
            </a:r>
            <a:r>
              <a:rPr lang="en-US" dirty="0" err="1" smtClean="0"/>
              <a:t>uploadate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referinte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</a:p>
          <a:p>
            <a:pPr algn="just"/>
            <a:r>
              <a:rPr lang="en-US" dirty="0" err="1" smtClean="0"/>
              <a:t>Exemplul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 </a:t>
            </a:r>
            <a:r>
              <a:rPr lang="en-US" dirty="0" err="1" smtClean="0"/>
              <a:t>ilustreaza</a:t>
            </a:r>
            <a:r>
              <a:rPr lang="en-US" dirty="0" smtClean="0"/>
              <a:t> </a:t>
            </a:r>
            <a:r>
              <a:rPr lang="en-US" dirty="0" err="1" smtClean="0"/>
              <a:t>codificarea</a:t>
            </a:r>
            <a:r>
              <a:rPr lang="en-US" dirty="0" smtClean="0"/>
              <a:t> "multipart/form-data". Sa </a:t>
            </a:r>
            <a:r>
              <a:rPr lang="en-US" dirty="0" err="1" smtClean="0"/>
              <a:t>presupunem</a:t>
            </a:r>
            <a:r>
              <a:rPr lang="en-US" dirty="0" smtClean="0"/>
              <a:t> ca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urmatoarea</a:t>
            </a:r>
            <a:r>
              <a:rPr lang="en-US" dirty="0" smtClean="0"/>
              <a:t> forma:</a:t>
            </a:r>
          </a:p>
          <a:p>
            <a:r>
              <a:rPr lang="en-US" dirty="0" smtClean="0"/>
              <a:t>&lt;FORM action=“…" enctype="multipart/form-data" method="post"&gt; &lt;P&gt; Care </a:t>
            </a:r>
            <a:r>
              <a:rPr lang="en-US" dirty="0" err="1" smtClean="0"/>
              <a:t>este</a:t>
            </a:r>
            <a:r>
              <a:rPr lang="en-US" dirty="0" smtClean="0"/>
              <a:t> numele </a:t>
            </a:r>
            <a:r>
              <a:rPr lang="en-US" dirty="0" err="1" smtClean="0"/>
              <a:t>dumneavoastra</a:t>
            </a:r>
            <a:r>
              <a:rPr lang="en-US" dirty="0" smtClean="0"/>
              <a:t>? &lt;INPUT type="text" name=“</a:t>
            </a:r>
            <a:r>
              <a:rPr lang="en-US" dirty="0" err="1" smtClean="0"/>
              <a:t>nume</a:t>
            </a:r>
            <a:r>
              <a:rPr lang="en-US" dirty="0" smtClean="0"/>
              <a:t>"&gt;&lt;BR&gt; </a:t>
            </a:r>
          </a:p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  <a:r>
              <a:rPr lang="en-US" dirty="0" err="1" smtClean="0"/>
              <a:t>transmiteti</a:t>
            </a:r>
            <a:r>
              <a:rPr lang="en-US" dirty="0" smtClean="0"/>
              <a:t>? &lt;INPUT type="file" name="files"&gt;&lt;BR&gt; &lt;INPUT type="submit" value="Send"&gt; &lt;INPUT type="reset"&gt; &lt;/FORM&gt;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4116</Words>
  <Application>Microsoft Office PowerPoint</Application>
  <PresentationFormat>On-screen Show (4:3)</PresentationFormat>
  <Paragraphs>412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FORMULARE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Elemete de indexare a site-urilor in motoarele de cautare</vt:lpstr>
      <vt:lpstr>Slide 26</vt:lpstr>
      <vt:lpstr>Slide 27</vt:lpstr>
      <vt:lpstr>Slide 28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lotus</dc:creator>
  <cp:lastModifiedBy>lotus</cp:lastModifiedBy>
  <cp:revision>120</cp:revision>
  <dcterms:created xsi:type="dcterms:W3CDTF">2010-10-01T07:10:09Z</dcterms:created>
  <dcterms:modified xsi:type="dcterms:W3CDTF">2010-10-11T11:48:27Z</dcterms:modified>
</cp:coreProperties>
</file>