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D474-0E3A-4D21-9B42-578A858E27D4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89B2-5577-45E1-8584-3B52351714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Remote</a:t>
            </a:r>
            <a:r>
              <a:rPr lang="ro-RO" dirty="0" smtClean="0"/>
              <a:t> </a:t>
            </a:r>
            <a:r>
              <a:rPr lang="ro-RO" dirty="0" err="1" smtClean="0"/>
              <a:t>scripting</a:t>
            </a:r>
            <a:r>
              <a:rPr lang="ro-RO" dirty="0" smtClean="0"/>
              <a:t> cu </a:t>
            </a:r>
            <a:r>
              <a:rPr lang="ro-RO" dirty="0" err="1" smtClean="0"/>
              <a:t>Dojo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Cod server:</a:t>
            </a: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&lt;?</a:t>
            </a:r>
            <a:r>
              <a:rPr lang="ro-RO" sz="1800" dirty="0" err="1" smtClean="0">
                <a:solidFill>
                  <a:srgbClr val="FF0000"/>
                </a:solidFill>
              </a:rPr>
              <a:t>php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err="1" smtClean="0">
                <a:solidFill>
                  <a:srgbClr val="FF0000"/>
                </a:solidFill>
              </a:rPr>
              <a:t>unstring</a:t>
            </a:r>
            <a:r>
              <a:rPr lang="ro-RO" sz="1800" dirty="0" smtClean="0">
                <a:solidFill>
                  <a:srgbClr val="FF0000"/>
                </a:solidFill>
              </a:rPr>
              <a:t>=</a:t>
            </a:r>
            <a:r>
              <a:rPr lang="en-US" sz="1800" dirty="0" smtClean="0">
                <a:solidFill>
                  <a:srgbClr val="FF0000"/>
                </a:solidFill>
              </a:rPr>
              <a:t>“………………”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o-RO" sz="1800" dirty="0" smtClean="0"/>
              <a:t>                   </a:t>
            </a:r>
            <a:r>
              <a:rPr lang="en-US" sz="1800" dirty="0" smtClean="0"/>
              <a:t>//cod JavaScript (</a:t>
            </a:r>
            <a:r>
              <a:rPr lang="en-US" sz="1800" dirty="0" err="1" smtClean="0"/>
              <a:t>obligatoriu</a:t>
            </a:r>
            <a:r>
              <a:rPr lang="en-US" sz="1800" dirty="0" smtClean="0"/>
              <a:t> </a:t>
            </a:r>
            <a:r>
              <a:rPr lang="en-US" sz="1800" dirty="0" err="1" smtClean="0"/>
              <a:t>punct-virgul</a:t>
            </a:r>
            <a:r>
              <a:rPr lang="ro-RO" sz="1800" dirty="0" smtClean="0"/>
              <a:t>ă după fiecare instrucțiune JS</a:t>
            </a:r>
            <a:r>
              <a:rPr lang="en-US" sz="1800" dirty="0" smtClean="0"/>
              <a:t>!!!</a:t>
            </a:r>
            <a:r>
              <a:rPr lang="ro-RO" sz="1800" dirty="0" smtClean="0"/>
              <a:t>)</a:t>
            </a: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print </a:t>
            </a:r>
            <a:r>
              <a:rPr lang="ro-RO" sz="1800" dirty="0" err="1" smtClean="0">
                <a:solidFill>
                  <a:srgbClr val="FF0000"/>
                </a:solidFill>
              </a:rPr>
              <a:t>unstring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?&gt;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ro-RO" dirty="0" smtClean="0"/>
              <a:t>Cod client:</a:t>
            </a:r>
          </a:p>
          <a:p>
            <a:pPr>
              <a:buNone/>
            </a:pPr>
            <a:r>
              <a:rPr lang="ro-RO" sz="1800" dirty="0" err="1" smtClean="0">
                <a:solidFill>
                  <a:srgbClr val="FF0000"/>
                </a:solidFill>
              </a:rPr>
              <a:t>dojo.xhrGet</a:t>
            </a:r>
            <a:r>
              <a:rPr lang="ro-RO" sz="1800" dirty="0" smtClean="0">
                <a:solidFill>
                  <a:srgbClr val="FF0000"/>
                </a:solidFill>
              </a:rPr>
              <a:t>({url: "</a:t>
            </a:r>
            <a:r>
              <a:rPr lang="ro-RO" sz="1800" dirty="0" err="1" smtClean="0">
                <a:solidFill>
                  <a:srgbClr val="FF0000"/>
                </a:solidFill>
              </a:rPr>
              <a:t>script.php</a:t>
            </a:r>
            <a:r>
              <a:rPr lang="ro-RO" sz="1800" dirty="0" smtClean="0">
                <a:solidFill>
                  <a:srgbClr val="FF0000"/>
                </a:solidFill>
              </a:rPr>
              <a:t>?var=valoare",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		</a:t>
            </a:r>
            <a:r>
              <a:rPr lang="ro-RO" sz="1800" b="1" dirty="0" err="1" smtClean="0">
                <a:solidFill>
                  <a:srgbClr val="FF0000"/>
                </a:solidFill>
              </a:rPr>
              <a:t>handleAs</a:t>
            </a:r>
            <a:r>
              <a:rPr lang="ro-RO" sz="1800" b="1" dirty="0" smtClean="0">
                <a:solidFill>
                  <a:srgbClr val="FF0000"/>
                </a:solidFill>
              </a:rPr>
              <a:t>:"</a:t>
            </a:r>
            <a:r>
              <a:rPr lang="ro-RO" sz="1800" b="1" dirty="0" err="1" smtClean="0">
                <a:solidFill>
                  <a:srgbClr val="FF0000"/>
                </a:solidFill>
              </a:rPr>
              <a:t>javascript</a:t>
            </a:r>
            <a:r>
              <a:rPr lang="ro-RO" sz="1800" b="1" dirty="0" smtClean="0">
                <a:solidFill>
                  <a:srgbClr val="FF0000"/>
                </a:solidFill>
              </a:rPr>
              <a:t>",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		</a:t>
            </a:r>
            <a:r>
              <a:rPr lang="ro-RO" sz="1800" dirty="0" err="1" smtClean="0">
                <a:solidFill>
                  <a:srgbClr val="FF0000"/>
                </a:solidFill>
              </a:rPr>
              <a:t>error</a:t>
            </a:r>
            <a:r>
              <a:rPr lang="ro-RO" sz="1800" dirty="0" smtClean="0">
                <a:solidFill>
                  <a:srgbClr val="FF0000"/>
                </a:solidFill>
              </a:rPr>
              <a:t>: </a:t>
            </a:r>
            <a:r>
              <a:rPr lang="ro-RO" sz="1800" dirty="0" err="1" smtClean="0">
                <a:solidFill>
                  <a:srgbClr val="FF0000"/>
                </a:solidFill>
              </a:rPr>
              <a:t>procesareerroare</a:t>
            </a:r>
            <a:r>
              <a:rPr lang="ro-RO" sz="1800" dirty="0" smtClean="0">
                <a:solidFill>
                  <a:srgbClr val="FF0000"/>
                </a:solidFill>
              </a:rPr>
              <a:t>})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ro-RO" dirty="0" smtClean="0"/>
              <a:t>Efect: execuție automată a codului </a:t>
            </a:r>
            <a:r>
              <a:rPr lang="ro-RO" dirty="0" err="1" smtClean="0"/>
              <a:t>JavaScript</a:t>
            </a:r>
            <a:r>
              <a:rPr lang="ro-RO" dirty="0" smtClean="0"/>
              <a:t> de la server în momentul primirii răspunsului!!!!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Alte avantaje </a:t>
            </a:r>
            <a:r>
              <a:rPr lang="ro-RO" dirty="0" err="1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Încapsulează </a:t>
            </a:r>
            <a:r>
              <a:rPr lang="ro-RO" b="1" dirty="0" smtClean="0"/>
              <a:t>cod degradabil </a:t>
            </a:r>
            <a:r>
              <a:rPr lang="ro-RO" dirty="0" smtClean="0"/>
              <a:t>(prevede situațiile în care trebuie create cadre invizibile);</a:t>
            </a:r>
          </a:p>
          <a:p>
            <a:r>
              <a:rPr lang="ro-RO" dirty="0" smtClean="0"/>
              <a:t>Permite definirea a </a:t>
            </a:r>
            <a:r>
              <a:rPr lang="ro-RO" b="1" dirty="0" smtClean="0"/>
              <a:t>două funcții</a:t>
            </a:r>
            <a:r>
              <a:rPr lang="en-US" b="1" dirty="0" smtClean="0"/>
              <a:t>,</a:t>
            </a:r>
            <a:r>
              <a:rPr lang="ro-RO" b="1" dirty="0" smtClean="0"/>
              <a:t> back și forward</a:t>
            </a:r>
            <a:r>
              <a:rPr lang="en-US" b="1" dirty="0" smtClean="0"/>
              <a:t>,</a:t>
            </a:r>
            <a:r>
              <a:rPr lang="ro-RO" b="1" dirty="0" smtClean="0"/>
              <a:t> </a:t>
            </a:r>
            <a:r>
              <a:rPr lang="ro-RO" dirty="0" smtClean="0"/>
              <a:t>asociate butoanelor Back și Forward din browser!</a:t>
            </a:r>
          </a:p>
          <a:p>
            <a:r>
              <a:rPr lang="ro-RO" dirty="0" smtClean="0"/>
              <a:t>Permite </a:t>
            </a:r>
            <a:r>
              <a:rPr lang="ro-RO" b="1" dirty="0" smtClean="0"/>
              <a:t>simularea istoricului </a:t>
            </a:r>
            <a:r>
              <a:rPr lang="ro-RO" b="1" dirty="0" err="1" smtClean="0"/>
              <a:t>browserului</a:t>
            </a:r>
            <a:r>
              <a:rPr lang="ro-RO" dirty="0" smtClean="0"/>
              <a:t>, concatenând semne de carte (create </a:t>
            </a:r>
            <a:r>
              <a:rPr lang="en-US" dirty="0" err="1" smtClean="0"/>
              <a:t>dinamic</a:t>
            </a:r>
            <a:r>
              <a:rPr lang="en-US" dirty="0" smtClean="0"/>
              <a:t> </a:t>
            </a:r>
            <a:r>
              <a:rPr lang="ro-RO" dirty="0" smtClean="0"/>
              <a:t>cu </a:t>
            </a:r>
            <a:r>
              <a:rPr lang="en-US" dirty="0" smtClean="0"/>
              <a:t>&lt;A NAME=..&gt;) </a:t>
            </a:r>
            <a:r>
              <a:rPr lang="ro-RO" dirty="0" smtClean="0"/>
              <a:t>la </a:t>
            </a:r>
            <a:r>
              <a:rPr lang="ro-RO" dirty="0" err="1" smtClean="0"/>
              <a:t>URLul</a:t>
            </a:r>
            <a:r>
              <a:rPr lang="ro-RO" dirty="0" smtClean="0"/>
              <a:t> paginii AJAX:</a:t>
            </a:r>
          </a:p>
          <a:p>
            <a:pPr lvl="1"/>
            <a:r>
              <a:rPr lang="ro-RO" dirty="0" smtClean="0"/>
              <a:t>semnele de carte reprezintă diverse stări ale paginii;</a:t>
            </a:r>
          </a:p>
          <a:p>
            <a:pPr lvl="1"/>
            <a:r>
              <a:rPr lang="ro-RO" dirty="0" smtClean="0"/>
              <a:t>se creează un simulacru de istoric al </a:t>
            </a:r>
            <a:r>
              <a:rPr lang="ro-RO" dirty="0" err="1" smtClean="0"/>
              <a:t>browserului</a:t>
            </a:r>
            <a:r>
              <a:rPr lang="ro-RO" dirty="0" smtClean="0"/>
              <a:t> (din acele semne de carte), valabil doar până la părăsirea paginii AJAX</a:t>
            </a:r>
          </a:p>
          <a:p>
            <a:r>
              <a:rPr lang="ro-RO" dirty="0" smtClean="0"/>
              <a:t>Permite </a:t>
            </a:r>
            <a:r>
              <a:rPr lang="ro-RO" b="1" dirty="0" err="1" smtClean="0"/>
              <a:t>upload</a:t>
            </a:r>
            <a:r>
              <a:rPr lang="ro-RO" b="1" dirty="0" smtClean="0"/>
              <a:t> de fișiere</a:t>
            </a:r>
            <a:endParaRPr lang="en-US" b="1" dirty="0" smtClean="0"/>
          </a:p>
          <a:p>
            <a:r>
              <a:rPr lang="en-US" dirty="0" err="1" smtClean="0"/>
              <a:t>Obs</a:t>
            </a:r>
            <a:r>
              <a:rPr lang="en-US" dirty="0" smtClean="0"/>
              <a:t>: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solu</a:t>
            </a:r>
            <a:r>
              <a:rPr lang="ro-RO" dirty="0" smtClean="0"/>
              <a:t>ții se bazează pe un cadru invizibil care, la prima încărcare a paginii, suferă două operații </a:t>
            </a:r>
            <a:r>
              <a:rPr lang="ro-RO" dirty="0" err="1" smtClean="0"/>
              <a:t>Forward</a:t>
            </a:r>
            <a:r>
              <a:rPr lang="ro-RO" dirty="0" smtClean="0"/>
              <a:t> și o operație Back, pentru ca pagina să se afle între un </a:t>
            </a:r>
            <a:r>
              <a:rPr lang="ro-RO" dirty="0" err="1" smtClean="0"/>
              <a:t>Forward</a:t>
            </a:r>
            <a:r>
              <a:rPr lang="ro-RO" dirty="0" smtClean="0"/>
              <a:t> și un Back (eliminând riscul ca aceste operații să ducă la părăsirea </a:t>
            </a:r>
            <a:r>
              <a:rPr lang="ro-RO" dirty="0" err="1" smtClean="0"/>
              <a:t>siteului</a:t>
            </a:r>
            <a:r>
              <a:rPr lang="ro-RO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ro-RO" dirty="0" err="1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www.</a:t>
            </a:r>
            <a:r>
              <a:rPr lang="ro-RO" dirty="0" err="1" smtClean="0"/>
              <a:t>prototypejs</a:t>
            </a:r>
            <a:r>
              <a:rPr lang="en-US" dirty="0" smtClean="0"/>
              <a:t>.org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instrumente</a:t>
            </a:r>
            <a:r>
              <a:rPr lang="en-US" dirty="0" smtClean="0"/>
              <a:t> de </a:t>
            </a:r>
            <a:r>
              <a:rPr lang="en-US" dirty="0" err="1" smtClean="0"/>
              <a:t>nivel</a:t>
            </a:r>
            <a:r>
              <a:rPr lang="en-US" dirty="0" smtClean="0"/>
              <a:t> 1</a:t>
            </a:r>
            <a:r>
              <a:rPr lang="ro-RO" dirty="0" smtClean="0"/>
              <a:t> (pentru nivelul 2, se bazează pe Scriptaculous sau Rico)</a:t>
            </a:r>
          </a:p>
          <a:p>
            <a:r>
              <a:rPr lang="ro-RO" dirty="0" smtClean="0"/>
              <a:t>Oferă funcții care apropie limbajul </a:t>
            </a:r>
            <a:r>
              <a:rPr lang="ro-RO" dirty="0" err="1" smtClean="0"/>
              <a:t>JavaScript</a:t>
            </a:r>
            <a:r>
              <a:rPr lang="ro-RO" dirty="0" smtClean="0"/>
              <a:t> de limbaje mai puternice (</a:t>
            </a:r>
            <a:r>
              <a:rPr lang="ro-RO" dirty="0" err="1" smtClean="0"/>
              <a:t>Python</a:t>
            </a:r>
            <a:r>
              <a:rPr lang="ro-RO" dirty="0" smtClean="0"/>
              <a:t> și </a:t>
            </a:r>
            <a:r>
              <a:rPr lang="ro-RO" dirty="0" err="1" smtClean="0"/>
              <a:t>Ruby</a:t>
            </a:r>
            <a:r>
              <a:rPr lang="ro-RO" dirty="0" smtClean="0"/>
              <a:t>)</a:t>
            </a:r>
          </a:p>
          <a:p>
            <a:r>
              <a:rPr lang="ro-RO" dirty="0" smtClean="0"/>
              <a:t>Oferă funcții ce fac mai eficient lucrul cu arborele 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 </a:t>
            </a:r>
            <a:r>
              <a:rPr lang="ro-RO" dirty="0" err="1" smtClean="0"/>
              <a:t>Prototype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400" dirty="0" smtClean="0"/>
              <a:t>Includerea pachetului </a:t>
            </a:r>
            <a:r>
              <a:rPr lang="en-US" sz="2400" dirty="0" smtClean="0"/>
              <a:t>Prototype</a:t>
            </a:r>
            <a:r>
              <a:rPr lang="ro-RO" sz="2400" dirty="0" smtClean="0"/>
              <a:t>:</a:t>
            </a:r>
          </a:p>
          <a:p>
            <a:pPr>
              <a:spcAft>
                <a:spcPts val="0"/>
              </a:spcAft>
              <a:buNone/>
            </a:pP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&lt;script 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type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="text/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javascript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" 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src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=“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protoroot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/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prototype.js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"&gt;</a:t>
            </a:r>
            <a:endParaRPr lang="en-US" sz="2400" spc="100" dirty="0" smtClean="0">
              <a:solidFill>
                <a:srgbClr val="FF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&lt;/script&gt;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2. Funcția de procesare a răspunsului se separă clar de restul codului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3. Funcția de tratare a erorilor (eșecul comunicării asincrone) se separă clar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4. Ambele funcții primesc obligatoriu 1 argument, chiar obiectul XHR: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function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err="1" smtClean="0">
                <a:solidFill>
                  <a:srgbClr val="FF0000"/>
                </a:solidFill>
              </a:rPr>
              <a:t>procesareraspuns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ro-RO" b="1" dirty="0" err="1" smtClean="0">
                <a:solidFill>
                  <a:srgbClr val="FF0000"/>
                </a:solidFill>
              </a:rPr>
              <a:t>obiectXHR</a:t>
            </a:r>
            <a:r>
              <a:rPr lang="ro-RO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{…}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procesareeroare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obiect</a:t>
            </a:r>
            <a:r>
              <a:rPr lang="ro-RO" b="1" dirty="0" smtClean="0">
                <a:solidFill>
                  <a:srgbClr val="FF0000"/>
                </a:solidFill>
              </a:rPr>
              <a:t>XHR</a:t>
            </a:r>
            <a:r>
              <a:rPr lang="en-US" dirty="0" smtClean="0">
                <a:solidFill>
                  <a:srgbClr val="FF0000"/>
                </a:solidFill>
              </a:rPr>
              <a:t>) {…}</a:t>
            </a:r>
          </a:p>
          <a:p>
            <a:pPr marL="514350" indent="-514350">
              <a:spcAft>
                <a:spcPts val="0"/>
              </a:spcAft>
              <a:buNone/>
            </a:pPr>
            <a:endParaRPr lang="ro-RO" dirty="0" smtClean="0"/>
          </a:p>
          <a:p>
            <a:pPr marL="514350" indent="-514350">
              <a:spcAft>
                <a:spcPts val="0"/>
              </a:spcAft>
              <a:buNone/>
            </a:pPr>
            <a:endParaRPr lang="ro-RO" dirty="0" smtClean="0"/>
          </a:p>
          <a:p>
            <a:pPr marL="457200" indent="-457200">
              <a:buFont typeface="+mj-lt"/>
              <a:buAutoNum type="arabicPeriod"/>
            </a:pPr>
            <a:endParaRPr lang="en-US" sz="2000" spc="100" dirty="0">
              <a:latin typeface="Arial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 </a:t>
            </a:r>
            <a:r>
              <a:rPr lang="ro-RO" dirty="0" err="1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 smtClean="0"/>
              <a:t>5. Construirea argumentului nr. 2 al funcției </a:t>
            </a:r>
            <a:r>
              <a:rPr lang="ro-RO" dirty="0" err="1" smtClean="0"/>
              <a:t>Prototype</a:t>
            </a:r>
            <a:r>
              <a:rPr lang="ro-RO" dirty="0" smtClean="0"/>
              <a:t> de conectare la server</a:t>
            </a:r>
            <a:r>
              <a:rPr lang="en-US" dirty="0" smtClean="0"/>
              <a:t>, ca </a:t>
            </a:r>
            <a:r>
              <a:rPr lang="en-US" b="1" dirty="0" err="1" smtClean="0"/>
              <a:t>obiect</a:t>
            </a:r>
            <a:r>
              <a:rPr lang="en-US" b="1" dirty="0" smtClean="0"/>
              <a:t> cu </a:t>
            </a:r>
            <a:r>
              <a:rPr lang="en-US" b="1" dirty="0" err="1" smtClean="0"/>
              <a:t>urm</a:t>
            </a:r>
            <a:r>
              <a:rPr lang="ro-RO" b="1" dirty="0" err="1" smtClean="0"/>
              <a:t>ătoarele</a:t>
            </a:r>
            <a:r>
              <a:rPr lang="ro-RO" b="1" dirty="0" smtClean="0"/>
              <a:t> atribute</a:t>
            </a:r>
            <a:r>
              <a:rPr lang="ro-RO" dirty="0" smtClean="0"/>
              <a:t>:</a:t>
            </a:r>
          </a:p>
          <a:p>
            <a:pPr lvl="2"/>
            <a:r>
              <a:rPr lang="ro-RO" dirty="0" smtClean="0"/>
              <a:t>asynchronous: valori booleene, indicând caracterul sincron sau asincron al schimbului de date;</a:t>
            </a:r>
          </a:p>
          <a:p>
            <a:pPr lvl="2"/>
            <a:r>
              <a:rPr lang="ro-RO" dirty="0" smtClean="0"/>
              <a:t>method: GET sau POST;</a:t>
            </a:r>
          </a:p>
          <a:p>
            <a:pPr lvl="2"/>
            <a:r>
              <a:rPr lang="ro-RO" dirty="0" smtClean="0"/>
              <a:t>parameters: datele (în format query string) ce se trimit</a:t>
            </a:r>
          </a:p>
          <a:p>
            <a:pPr lvl="2"/>
            <a:r>
              <a:rPr lang="ro-RO" dirty="0" smtClean="0"/>
              <a:t>onSuccess: numele funcției ce procesează răspunsul (</a:t>
            </a:r>
            <a:r>
              <a:rPr lang="ro-RO" b="1" dirty="0" smtClean="0"/>
              <a:t>fără paranteze</a:t>
            </a:r>
            <a:r>
              <a:rPr lang="en-US" b="1" dirty="0" smtClean="0"/>
              <a:t>, f</a:t>
            </a:r>
            <a:r>
              <a:rPr lang="ro-RO" b="1" dirty="0" err="1" smtClean="0"/>
              <a:t>ără</a:t>
            </a:r>
            <a:r>
              <a:rPr lang="ro-RO" b="1" dirty="0" smtClean="0"/>
              <a:t> argumente!!!</a:t>
            </a:r>
            <a:r>
              <a:rPr lang="ro-RO" dirty="0" smtClean="0"/>
              <a:t>);</a:t>
            </a:r>
          </a:p>
          <a:p>
            <a:pPr lvl="2"/>
            <a:r>
              <a:rPr lang="ro-RO" dirty="0" smtClean="0"/>
              <a:t>onFailure: numele funcției ce tratează eșecul schimbului de date;</a:t>
            </a:r>
            <a:endParaRPr lang="en-US" dirty="0" smtClean="0"/>
          </a:p>
          <a:p>
            <a:pPr lvl="2">
              <a:buNone/>
            </a:pPr>
            <a:r>
              <a:rPr lang="ro-RO" i="1" dirty="0" smtClean="0"/>
              <a:t>obs: nu apare scriptul destinatar (acesta e argument separat)!</a:t>
            </a:r>
          </a:p>
          <a:p>
            <a:pPr lvl="3">
              <a:buNone/>
            </a:pPr>
            <a:r>
              <a:rPr lang="en-US" sz="2200" dirty="0" err="1" smtClean="0">
                <a:solidFill>
                  <a:srgbClr val="FF0000"/>
                </a:solidFill>
              </a:rPr>
              <a:t>obiect_a</a:t>
            </a:r>
            <a:r>
              <a:rPr lang="ro-RO" sz="2200" dirty="0" smtClean="0">
                <a:solidFill>
                  <a:srgbClr val="FF0000"/>
                </a:solidFill>
              </a:rPr>
              <a:t>rgument=</a:t>
            </a:r>
            <a:r>
              <a:rPr lang="en-US" sz="2200" dirty="0" smtClean="0">
                <a:solidFill>
                  <a:srgbClr val="FF0000"/>
                </a:solidFill>
              </a:rPr>
              <a:t>{</a:t>
            </a:r>
            <a:r>
              <a:rPr lang="ro-RO" sz="2200" dirty="0" smtClean="0">
                <a:solidFill>
                  <a:srgbClr val="FF0000"/>
                </a:solidFill>
              </a:rPr>
              <a:t>asynchronous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ro-RO" sz="2200" dirty="0" smtClean="0">
                <a:solidFill>
                  <a:srgbClr val="FF0000"/>
                </a:solidFill>
              </a:rPr>
              <a:t>true</a:t>
            </a:r>
            <a:r>
              <a:rPr lang="en-US" sz="2200" dirty="0" smtClean="0">
                <a:solidFill>
                  <a:srgbClr val="FF0000"/>
                </a:solidFill>
              </a:rPr>
              <a:t>,     </a:t>
            </a:r>
          </a:p>
          <a:p>
            <a:pPr lvl="3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ro-RO" sz="2200" dirty="0" smtClean="0">
                <a:solidFill>
                  <a:srgbClr val="FF0000"/>
                </a:solidFill>
              </a:rPr>
              <a:t>method:</a:t>
            </a:r>
            <a:r>
              <a:rPr lang="en-US" sz="2200" dirty="0" smtClean="0">
                <a:solidFill>
                  <a:srgbClr val="FF0000"/>
                </a:solidFill>
              </a:rPr>
              <a:t>”</a:t>
            </a:r>
            <a:r>
              <a:rPr lang="ro-RO" sz="2200" dirty="0" smtClean="0">
                <a:solidFill>
                  <a:srgbClr val="FF0000"/>
                </a:solidFill>
              </a:rPr>
              <a:t>get</a:t>
            </a:r>
            <a:r>
              <a:rPr lang="en-US" sz="2200" dirty="0" smtClean="0">
                <a:solidFill>
                  <a:srgbClr val="FF0000"/>
                </a:solidFill>
              </a:rPr>
              <a:t>”,</a:t>
            </a:r>
          </a:p>
          <a:p>
            <a:pPr lvl="3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ro-RO" sz="2200" dirty="0" smtClean="0">
                <a:solidFill>
                  <a:srgbClr val="FF0000"/>
                </a:solidFill>
              </a:rPr>
              <a:t>parameters:</a:t>
            </a:r>
            <a:r>
              <a:rPr lang="en-US" sz="2200" dirty="0" smtClean="0">
                <a:solidFill>
                  <a:srgbClr val="FF0000"/>
                </a:solidFill>
              </a:rPr>
              <a:t>”</a:t>
            </a:r>
            <a:r>
              <a:rPr lang="en-US" sz="2200" dirty="0" err="1" smtClean="0">
                <a:solidFill>
                  <a:srgbClr val="FF0000"/>
                </a:solidFill>
              </a:rPr>
              <a:t>var</a:t>
            </a:r>
            <a:r>
              <a:rPr lang="en-US" sz="2200" dirty="0" smtClean="0">
                <a:solidFill>
                  <a:srgbClr val="FF0000"/>
                </a:solidFill>
              </a:rPr>
              <a:t>=</a:t>
            </a:r>
            <a:r>
              <a:rPr lang="en-US" sz="2200" dirty="0" err="1" smtClean="0">
                <a:solidFill>
                  <a:srgbClr val="FF0000"/>
                </a:solidFill>
              </a:rPr>
              <a:t>valoare</a:t>
            </a:r>
            <a:r>
              <a:rPr lang="en-US" sz="2200" dirty="0" smtClean="0">
                <a:solidFill>
                  <a:srgbClr val="FF0000"/>
                </a:solidFill>
              </a:rPr>
              <a:t>”,</a:t>
            </a:r>
            <a:endParaRPr lang="ro-RO" sz="2200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en-US" sz="2200" dirty="0" err="1" smtClean="0">
                <a:solidFill>
                  <a:srgbClr val="FF0000"/>
                </a:solidFill>
              </a:rPr>
              <a:t>onSuccess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US" sz="2200" dirty="0" err="1" smtClean="0">
                <a:solidFill>
                  <a:srgbClr val="FF0000"/>
                </a:solidFill>
              </a:rPr>
              <a:t>procesareraspuns</a:t>
            </a:r>
            <a:r>
              <a:rPr lang="en-US" sz="2200" dirty="0" smtClean="0">
                <a:solidFill>
                  <a:srgbClr val="FF0000"/>
                </a:solidFill>
              </a:rPr>
              <a:t>,</a:t>
            </a:r>
          </a:p>
          <a:p>
            <a:pPr lvl="3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en-US" sz="2200" dirty="0" err="1" smtClean="0">
                <a:solidFill>
                  <a:srgbClr val="FF0000"/>
                </a:solidFill>
              </a:rPr>
              <a:t>onFailure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US" sz="2200" dirty="0" err="1" smtClean="0">
                <a:solidFill>
                  <a:srgbClr val="FF0000"/>
                </a:solidFill>
              </a:rPr>
              <a:t>procesareeroare</a:t>
            </a: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ro-RO" sz="2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o-RO" dirty="0" smtClean="0"/>
              <a:t>6. Apelul funcției</a:t>
            </a:r>
            <a:r>
              <a:rPr lang="en-US" dirty="0" smtClean="0"/>
              <a:t> Prototype de </a:t>
            </a:r>
            <a:r>
              <a:rPr lang="en-US" dirty="0" err="1" smtClean="0"/>
              <a:t>conectare</a:t>
            </a:r>
            <a:r>
              <a:rPr lang="ro-RO" dirty="0" smtClean="0"/>
              <a:t>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Ajax.Request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script.php”,obiect_argument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Obs:</a:t>
            </a:r>
            <a:endParaRPr lang="en-US" dirty="0" smtClean="0"/>
          </a:p>
          <a:p>
            <a:r>
              <a:rPr lang="ro-RO" dirty="0" smtClean="0"/>
              <a:t>în interiorul funcțiilor procesareraspuns și procesareeroare se v</a:t>
            </a:r>
            <a:r>
              <a:rPr lang="en-US" dirty="0" smtClean="0"/>
              <a:t>a</a:t>
            </a:r>
            <a:r>
              <a:rPr lang="ro-RO" dirty="0" smtClean="0"/>
              <a:t> putea accesa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ro-RO" dirty="0" smtClean="0"/>
              <a:t> (</a:t>
            </a:r>
            <a:r>
              <a:rPr lang="ro-RO" i="1" dirty="0" smtClean="0"/>
              <a:t>de fapt o variantă extinsă a sa, ce oferă acces inclusiv la antetul HTTP și convertește automat răspunsul în JSON, dacă e cazul – vezi clasa Ajax.Response</a:t>
            </a:r>
            <a:r>
              <a:rPr lang="ro-RO" dirty="0" smtClean="0"/>
              <a:t>);</a:t>
            </a:r>
          </a:p>
          <a:p>
            <a:r>
              <a:rPr lang="ro-RO" dirty="0" err="1" smtClean="0"/>
              <a:t>d</a:t>
            </a:r>
            <a:r>
              <a:rPr lang="en-US" dirty="0" smtClean="0"/>
              <a:t>ac</a:t>
            </a:r>
            <a:r>
              <a:rPr lang="ro-RO" dirty="0" smtClean="0"/>
              <a:t>ă de la server se trimite cod JavaScript de executat la client, funcția </a:t>
            </a:r>
            <a:r>
              <a:rPr lang="ro-RO" dirty="0" smtClean="0">
                <a:solidFill>
                  <a:srgbClr val="FF0000"/>
                </a:solidFill>
              </a:rPr>
              <a:t>procesareraspuns(xhr)</a:t>
            </a:r>
            <a:r>
              <a:rPr lang="ro-RO" dirty="0" smtClean="0"/>
              <a:t> va conține linia: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     eval(xhr.responseText)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evenimente</a:t>
            </a:r>
            <a:r>
              <a:rPr lang="en-US" dirty="0" smtClean="0"/>
              <a:t> Prototype</a:t>
            </a:r>
            <a:r>
              <a:rPr lang="ro-RO" dirty="0" smtClean="0"/>
              <a:t>, în ordinea declanșării lor: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onCreate</a:t>
            </a:r>
            <a:r>
              <a:rPr lang="en-US" sz="2800" dirty="0" smtClean="0"/>
              <a:t> – in</a:t>
            </a:r>
            <a:r>
              <a:rPr lang="ro-RO" sz="2800" dirty="0" smtClean="0"/>
              <a:t>ițializarea XHR;</a:t>
            </a:r>
          </a:p>
          <a:p>
            <a:r>
              <a:rPr lang="ro-RO" sz="2800" dirty="0" smtClean="0"/>
              <a:t>onLoading – în timpul procedurii de inițializare a cererii HTTP;</a:t>
            </a:r>
          </a:p>
          <a:p>
            <a:r>
              <a:rPr lang="ro-RO" sz="2800" dirty="0" smtClean="0"/>
              <a:t>onInteractive – în timpul schimbului de date (s-au primit pachete HTTP dar nu și pachetul final);</a:t>
            </a:r>
          </a:p>
          <a:p>
            <a:r>
              <a:rPr lang="ro-RO" sz="2800" dirty="0" smtClean="0"/>
              <a:t>onComplete – finalizarea schimbului de date (indiferent de succes sau eșec);</a:t>
            </a:r>
          </a:p>
          <a:p>
            <a:pPr>
              <a:buNone/>
            </a:pPr>
            <a:r>
              <a:rPr lang="ro-RO" sz="2800" dirty="0" smtClean="0"/>
              <a:t>obs: </a:t>
            </a:r>
            <a:r>
              <a:rPr lang="ro-RO" sz="2800" i="1" dirty="0" smtClean="0"/>
              <a:t>onSuccess și onFailre se execută înainte de onComplete! 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Comparație </a:t>
            </a:r>
            <a:r>
              <a:rPr lang="en-US" dirty="0" smtClean="0"/>
              <a:t>Dojo </a:t>
            </a:r>
            <a:r>
              <a:rPr lang="ro-RO" dirty="0" smtClean="0"/>
              <a:t>versus Prototype: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71600"/>
            <a:ext cx="4724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1400" dirty="0" smtClean="0"/>
              <a:t>function procesareraspuns(obiectXHR)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{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</a:t>
            </a:r>
            <a:r>
              <a:rPr lang="en-US" sz="1400" dirty="0" err="1" smtClean="0"/>
              <a:t>dateprimite</a:t>
            </a:r>
            <a:r>
              <a:rPr lang="en-US" sz="1400" dirty="0" smtClean="0"/>
              <a:t>=</a:t>
            </a:r>
            <a:r>
              <a:rPr lang="en-US" sz="1400" dirty="0" err="1" smtClean="0"/>
              <a:t>obiectXHR.responseText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……………….// </a:t>
            </a:r>
            <a:r>
              <a:rPr lang="en-US" sz="1400" dirty="0" err="1" smtClean="0"/>
              <a:t>prelucrarea</a:t>
            </a:r>
            <a:r>
              <a:rPr lang="en-US" sz="1400" dirty="0" smtClean="0"/>
              <a:t> </a:t>
            </a:r>
            <a:r>
              <a:rPr lang="en-US" sz="1400" dirty="0" err="1" smtClean="0"/>
              <a:t>datelor</a:t>
            </a:r>
            <a:r>
              <a:rPr lang="en-US" sz="1400" dirty="0" smtClean="0"/>
              <a:t> </a:t>
            </a:r>
            <a:r>
              <a:rPr lang="en-US" sz="1400" dirty="0" err="1" smtClean="0"/>
              <a:t>primite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}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 </a:t>
            </a:r>
            <a:endParaRPr lang="en-US" sz="1400" dirty="0" smtClean="0"/>
          </a:p>
          <a:p>
            <a:pPr>
              <a:buNone/>
            </a:pPr>
            <a:r>
              <a:rPr lang="ro-RO" sz="1400" dirty="0" err="1" smtClean="0"/>
              <a:t>function</a:t>
            </a:r>
            <a:r>
              <a:rPr lang="ro-RO" sz="1400" dirty="0" smtClean="0"/>
              <a:t> </a:t>
            </a:r>
            <a:r>
              <a:rPr lang="ro-RO" sz="1400" dirty="0" err="1" smtClean="0"/>
              <a:t>proce</a:t>
            </a:r>
            <a:r>
              <a:rPr lang="en-US" sz="1400" dirty="0" err="1" smtClean="0"/>
              <a:t>saree</a:t>
            </a:r>
            <a:r>
              <a:rPr lang="ro-RO" sz="1400" dirty="0" smtClean="0"/>
              <a:t>roare(obiectXHR)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{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</a:t>
            </a:r>
            <a:r>
              <a:rPr lang="en-US" sz="1400" dirty="0" smtClean="0"/>
              <a:t>………………// </a:t>
            </a:r>
            <a:r>
              <a:rPr lang="en-US" sz="1400" dirty="0" err="1" smtClean="0"/>
              <a:t>tratare</a:t>
            </a:r>
            <a:r>
              <a:rPr lang="en-US" sz="1400" dirty="0" smtClean="0"/>
              <a:t> </a:t>
            </a:r>
            <a:r>
              <a:rPr lang="en-US" sz="1400" dirty="0" err="1" smtClean="0"/>
              <a:t>eroar</a:t>
            </a:r>
            <a:r>
              <a:rPr lang="ro-RO" sz="1400" dirty="0" smtClean="0"/>
              <a:t>e</a:t>
            </a:r>
          </a:p>
          <a:p>
            <a:pPr>
              <a:buNone/>
            </a:pPr>
            <a:r>
              <a:rPr lang="ro-RO" sz="1400" dirty="0" smtClean="0"/>
              <a:t>	}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 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function </a:t>
            </a:r>
            <a:r>
              <a:rPr lang="en-US" sz="1400" dirty="0" err="1" smtClean="0"/>
              <a:t>schimb</a:t>
            </a:r>
            <a:r>
              <a:rPr lang="ro-RO" sz="1400" dirty="0" smtClean="0"/>
              <a:t>date(</a:t>
            </a:r>
            <a:r>
              <a:rPr lang="en-US" sz="1400" dirty="0" err="1" smtClean="0"/>
              <a:t>datetrimise</a:t>
            </a:r>
            <a:r>
              <a:rPr lang="ro-RO" sz="1400" dirty="0" smtClean="0"/>
              <a:t>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ro-RO" sz="1400" dirty="0" smtClean="0"/>
              <a:t>{</a:t>
            </a:r>
            <a:endParaRPr lang="en-US" sz="1400" dirty="0" smtClean="0"/>
          </a:p>
          <a:p>
            <a:pPr>
              <a:buNone/>
            </a:pPr>
            <a:r>
              <a:rPr lang="ro-RO" sz="1400" dirty="0" smtClean="0"/>
              <a:t>	</a:t>
            </a:r>
            <a:r>
              <a:rPr lang="en-US" sz="1400" dirty="0" smtClean="0"/>
              <a:t>argument= </a:t>
            </a:r>
            <a:r>
              <a:rPr lang="ro-RO" sz="1400" dirty="0" smtClean="0"/>
              <a:t>{asynchronous:true,     </a:t>
            </a:r>
          </a:p>
          <a:p>
            <a:pPr>
              <a:buNone/>
            </a:pPr>
            <a:r>
              <a:rPr lang="ro-RO" sz="1400" dirty="0" smtClean="0"/>
              <a:t>                   </a:t>
            </a:r>
            <a:r>
              <a:rPr lang="en-US" sz="1400" dirty="0" smtClean="0"/>
              <a:t>	</a:t>
            </a:r>
            <a:r>
              <a:rPr lang="ro-RO" sz="1400" dirty="0" smtClean="0"/>
              <a:t>method:”get”,</a:t>
            </a:r>
          </a:p>
          <a:p>
            <a:pPr>
              <a:buNone/>
            </a:pPr>
            <a:r>
              <a:rPr lang="ro-RO" sz="1400" dirty="0" smtClean="0"/>
              <a:t>                  </a:t>
            </a:r>
            <a:r>
              <a:rPr lang="en-US" sz="1400" dirty="0" smtClean="0"/>
              <a:t>	</a:t>
            </a:r>
            <a:r>
              <a:rPr lang="ro-RO" sz="1400" dirty="0" smtClean="0"/>
              <a:t>parameters:”var=”+datetrimise,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ro-RO" sz="1400" dirty="0" smtClean="0"/>
              <a:t>onSuccess: procesareraspuns,</a:t>
            </a:r>
          </a:p>
          <a:p>
            <a:pPr>
              <a:buNone/>
            </a:pPr>
            <a:r>
              <a:rPr lang="ro-RO" sz="1400" dirty="0" smtClean="0"/>
              <a:t>                    </a:t>
            </a:r>
            <a:r>
              <a:rPr lang="en-US" sz="1400" dirty="0" smtClean="0"/>
              <a:t>	</a:t>
            </a:r>
            <a:r>
              <a:rPr lang="ro-RO" sz="1400" dirty="0" smtClean="0"/>
              <a:t>onFailure: procesareeroare}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ro-RO" sz="1400" dirty="0" smtClean="0"/>
              <a:t>Ajax.Request(</a:t>
            </a:r>
            <a:r>
              <a:rPr lang="en-US" sz="1400" dirty="0" smtClean="0"/>
              <a:t>“</a:t>
            </a:r>
            <a:r>
              <a:rPr lang="ro-RO" sz="1400" dirty="0" smtClean="0"/>
              <a:t>script</a:t>
            </a:r>
            <a:r>
              <a:rPr lang="en-US" sz="1400" dirty="0" smtClean="0"/>
              <a:t>.</a:t>
            </a:r>
            <a:r>
              <a:rPr lang="en-US" sz="1400" dirty="0" err="1" smtClean="0"/>
              <a:t>php</a:t>
            </a:r>
            <a:r>
              <a:rPr lang="en-US" sz="1400" dirty="0" smtClean="0"/>
              <a:t>”, argument</a:t>
            </a:r>
            <a:r>
              <a:rPr lang="ro-RO" sz="1400" dirty="0" smtClean="0"/>
              <a:t>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ro-RO" sz="1400" dirty="0" smtClean="0"/>
              <a:t>}</a:t>
            </a:r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47244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procesare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raspuns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(raspuns,obiectDojo)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dateprimite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raspuns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……………….//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prelucrarea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datelor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primite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proce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saree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roare(raspuns,obiectDojo)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………………//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tratare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eroare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schimb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datetrimise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argument=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{url: "script.php?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="+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datetrimise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handleAs:"text“,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load: procesare,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error: proceroare}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dojo.xhrGet(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Ajax.Updater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953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Prototype e </a:t>
            </a:r>
            <a:r>
              <a:rPr lang="en-US" sz="1600" dirty="0" err="1" smtClean="0"/>
              <a:t>optimizat</a:t>
            </a:r>
            <a:r>
              <a:rPr lang="en-US" sz="1600" dirty="0" smtClean="0"/>
              <a:t> pt </a:t>
            </a:r>
            <a:r>
              <a:rPr lang="en-US" sz="1600" dirty="0" err="1" smtClean="0"/>
              <a:t>inserare</a:t>
            </a:r>
            <a:r>
              <a:rPr lang="en-US" sz="1600" dirty="0" smtClean="0"/>
              <a:t> de cod HTML </a:t>
            </a:r>
            <a:r>
              <a:rPr lang="en-US" sz="1600" dirty="0" err="1" smtClean="0"/>
              <a:t>generat</a:t>
            </a:r>
            <a:r>
              <a:rPr lang="en-US" sz="1600" dirty="0" smtClean="0"/>
              <a:t> la server</a:t>
            </a:r>
            <a:r>
              <a:rPr lang="ro-RO" sz="1600" dirty="0" smtClean="0"/>
              <a:t> (snippets)</a:t>
            </a:r>
            <a:r>
              <a:rPr lang="en-US" sz="1600" dirty="0" smtClean="0"/>
              <a:t>!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obiect_argument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ro-RO" sz="1600" dirty="0" smtClean="0">
                <a:solidFill>
                  <a:srgbClr val="FF0000"/>
                </a:solidFill>
              </a:rPr>
              <a:t>{asynchronous: true,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             </a:t>
            </a:r>
            <a:r>
              <a:rPr lang="ro-RO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o-RO" sz="1600" dirty="0" smtClean="0">
                <a:solidFill>
                  <a:srgbClr val="FF0000"/>
                </a:solidFill>
              </a:rPr>
              <a:t>method: "get",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           </a:t>
            </a:r>
            <a:r>
              <a:rPr lang="ro-RO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o-RO" sz="1600" dirty="0" smtClean="0">
                <a:solidFill>
                  <a:srgbClr val="FF0000"/>
                </a:solidFill>
              </a:rPr>
              <a:t>parameters: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o-RO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valoare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r>
              <a:rPr lang="ro-RO" sz="1600" dirty="0" smtClean="0">
                <a:solidFill>
                  <a:srgbClr val="FF0000"/>
                </a:solidFill>
              </a:rPr>
              <a:t>,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</a:t>
            </a:r>
            <a:r>
              <a:rPr lang="ro-RO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o-RO" sz="1600" dirty="0" smtClean="0">
                <a:solidFill>
                  <a:srgbClr val="FF0000"/>
                </a:solidFill>
              </a:rPr>
              <a:t>onFailure: proceroare}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Ajax.Updater</a:t>
            </a:r>
            <a:r>
              <a:rPr lang="en-US" sz="1600" dirty="0" smtClean="0">
                <a:solidFill>
                  <a:srgbClr val="FF0000"/>
                </a:solidFill>
              </a:rPr>
              <a:t>(“</a:t>
            </a:r>
            <a:r>
              <a:rPr lang="en-US" sz="1600" dirty="0" err="1" smtClean="0">
                <a:solidFill>
                  <a:srgbClr val="FF0000"/>
                </a:solidFill>
              </a:rPr>
              <a:t>idmarcator","script.php</a:t>
            </a:r>
            <a:r>
              <a:rPr lang="en-US" sz="1600" dirty="0" smtClean="0">
                <a:solidFill>
                  <a:srgbClr val="FF0000"/>
                </a:solidFill>
              </a:rPr>
              <a:t>", </a:t>
            </a:r>
            <a:r>
              <a:rPr lang="en-US" sz="1600" dirty="0" err="1" smtClean="0">
                <a:solidFill>
                  <a:srgbClr val="FF0000"/>
                </a:solidFill>
              </a:rPr>
              <a:t>obiect_argument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1600" dirty="0" err="1" smtClean="0"/>
              <a:t>Obs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raspunsul</a:t>
            </a:r>
            <a:r>
              <a:rPr lang="en-US" sz="1600" dirty="0" smtClean="0"/>
              <a:t> </a:t>
            </a:r>
            <a:r>
              <a:rPr lang="en-US" sz="1600" dirty="0" err="1" smtClean="0"/>
              <a:t>serverului</a:t>
            </a:r>
            <a:r>
              <a:rPr lang="en-US" sz="1600" dirty="0" smtClean="0"/>
              <a:t> (care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trebuie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</a:t>
            </a:r>
            <a:r>
              <a:rPr lang="en-US" sz="1600" b="1" dirty="0" smtClean="0"/>
              <a:t> fie </a:t>
            </a:r>
            <a:r>
              <a:rPr lang="ro-RO" sz="1600" b="1" dirty="0" smtClean="0"/>
              <a:t>cod</a:t>
            </a:r>
            <a:r>
              <a:rPr lang="en-US" sz="1600" b="1" dirty="0" smtClean="0"/>
              <a:t> HTML</a:t>
            </a:r>
            <a:r>
              <a:rPr lang="ro-RO" sz="1600" b="1" dirty="0" smtClean="0"/>
              <a:t> valid</a:t>
            </a:r>
            <a:r>
              <a:rPr lang="en-US" sz="1600" dirty="0" smtClean="0"/>
              <a:t>)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ro-RO" sz="1600" dirty="0" smtClean="0"/>
              <a:t>ÎNLOCUI marcatorul (cu conținut cu tot) identificat prin </a:t>
            </a:r>
            <a:r>
              <a:rPr lang="en-US" sz="1600" dirty="0" smtClean="0"/>
              <a:t>“</a:t>
            </a:r>
            <a:r>
              <a:rPr lang="en-US" sz="1600" dirty="0" err="1" smtClean="0"/>
              <a:t>idmarcator</a:t>
            </a:r>
            <a:r>
              <a:rPr lang="en-US" sz="1600" dirty="0" smtClean="0"/>
              <a:t>”;</a:t>
            </a:r>
          </a:p>
          <a:p>
            <a:r>
              <a:rPr lang="en-US" sz="1600" dirty="0" err="1" smtClean="0"/>
              <a:t>Obiectul</a:t>
            </a:r>
            <a:r>
              <a:rPr lang="en-US" sz="1600" dirty="0" smtClean="0"/>
              <a:t> argument nu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asocieze</a:t>
            </a:r>
            <a:r>
              <a:rPr lang="en-US" sz="1600" dirty="0" smtClean="0"/>
              <a:t> </a:t>
            </a:r>
            <a:r>
              <a:rPr lang="en-US" sz="1600" dirty="0" err="1" smtClean="0"/>
              <a:t>nici</a:t>
            </a:r>
            <a:r>
              <a:rPr lang="en-US" sz="1600" dirty="0" smtClean="0"/>
              <a:t> o </a:t>
            </a:r>
            <a:r>
              <a:rPr lang="en-US" sz="1600" dirty="0" err="1" smtClean="0"/>
              <a:t>func</a:t>
            </a:r>
            <a:r>
              <a:rPr lang="ro-RO" sz="1600" dirty="0" smtClean="0"/>
              <a:t>ție evenimentului onSuccess! (decât dacă la sosirea răspunsului mai au loc și alte operații decât introducerea răspunsului în pagină)</a:t>
            </a:r>
          </a:p>
          <a:p>
            <a:r>
              <a:rPr lang="ro-RO" sz="1600" dirty="0" smtClean="0"/>
              <a:t>Ajax.Updater permite și INSERARE de conținut nou (nu doar înlocuire):</a:t>
            </a:r>
          </a:p>
          <a:p>
            <a:pPr>
              <a:buNone/>
            </a:pPr>
            <a:r>
              <a:rPr lang="ro-RO" sz="1600" dirty="0" smtClean="0">
                <a:solidFill>
                  <a:srgbClr val="FF0000"/>
                </a:solidFill>
              </a:rPr>
              <a:t>obiect</a:t>
            </a:r>
            <a:r>
              <a:rPr lang="en-US" sz="1600" dirty="0" smtClean="0">
                <a:solidFill>
                  <a:srgbClr val="FF0000"/>
                </a:solidFill>
              </a:rPr>
              <a:t>_argument={…………………., insertion: “top”}</a:t>
            </a:r>
            <a:r>
              <a:rPr lang="ro-RO" sz="1600" dirty="0" smtClean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acest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exemplu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insera</a:t>
            </a:r>
            <a:r>
              <a:rPr lang="en-US" sz="1600" i="1" dirty="0" smtClean="0"/>
              <a:t> r</a:t>
            </a:r>
            <a:r>
              <a:rPr lang="ro-RO" sz="1600" i="1" dirty="0" smtClean="0"/>
              <a:t>ăspunsul imediat după eticheta de deschidere a marcatorului țintă)</a:t>
            </a:r>
          </a:p>
          <a:p>
            <a:r>
              <a:rPr lang="ro-RO" sz="1600" dirty="0" smtClean="0"/>
              <a:t>Alte moduri de inserare: bottom (înainte de eticheta de închidere), before (înainte de marcator), after (după marcator)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	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Ajax.PeriodicalUpdater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 smtClean="0"/>
              <a:t>Similar cu Ajax.Updater (inserează în pagină cod HTML primit de la server) cu diferența că </a:t>
            </a:r>
            <a:r>
              <a:rPr lang="ro-RO" b="1" dirty="0" smtClean="0"/>
              <a:t>automatizează funcționarea Ajax.Updater cu o anumită periodicitate</a:t>
            </a:r>
            <a:r>
              <a:rPr lang="ro-RO" dirty="0" smtClean="0"/>
              <a:t>;</a:t>
            </a:r>
          </a:p>
          <a:p>
            <a:r>
              <a:rPr lang="ro-RO" dirty="0" smtClean="0"/>
              <a:t>Efect: actualizarea periodică (ex:la câteva secunde) a conținutului paginii cu date de la server, </a:t>
            </a:r>
            <a:r>
              <a:rPr lang="ro-RO" b="1" dirty="0" smtClean="0"/>
              <a:t>fără a necesita un eveniment declanșator</a:t>
            </a:r>
            <a:r>
              <a:rPr lang="ro-RO" dirty="0" smtClean="0"/>
              <a:t>! (alte denumiri pt. acest mecanism: </a:t>
            </a:r>
            <a:r>
              <a:rPr lang="ro-RO" i="1" dirty="0" smtClean="0"/>
              <a:t>polling, server push, reverse ajax</a:t>
            </a:r>
            <a:r>
              <a:rPr lang="ro-RO" dirty="0" smtClean="0"/>
              <a:t>);</a:t>
            </a:r>
          </a:p>
          <a:p>
            <a:r>
              <a:rPr lang="ro-RO" dirty="0" smtClean="0"/>
              <a:t>Funcția acceptă aceleași argumente cu Ajax.Updater, plus două atribute suplimentare în obiectul argument:</a:t>
            </a:r>
          </a:p>
          <a:p>
            <a:pPr lvl="1"/>
            <a:r>
              <a:rPr lang="ro-RO" dirty="0" smtClean="0"/>
              <a:t>frequency: n (numărul de secunde la care să se lanseze cererea HTTP automată);</a:t>
            </a:r>
          </a:p>
          <a:p>
            <a:pPr lvl="1"/>
            <a:r>
              <a:rPr lang="ro-RO" dirty="0" smtClean="0"/>
              <a:t>decay: rata la care frequency să crească atunci când la cereri HTTP consecutive serverul trimite ACELAȘI răspuns</a:t>
            </a:r>
          </a:p>
          <a:p>
            <a:pPr lvl="2"/>
            <a:r>
              <a:rPr lang="ro-RO" dirty="0" smtClean="0"/>
              <a:t>Decay: 1 – frecvența rămâne constantă</a:t>
            </a:r>
          </a:p>
          <a:p>
            <a:pPr lvl="2"/>
            <a:r>
              <a:rPr lang="ro-RO" dirty="0" smtClean="0"/>
              <a:t>Decay: 2 – actualizările au loc la 2,4,8,16 secunde ș.a.m.d. (pt. frequency:2)</a:t>
            </a:r>
          </a:p>
          <a:p>
            <a:pPr lvl="2"/>
            <a:r>
              <a:rPr lang="ro-RO" dirty="0" smtClean="0"/>
              <a:t>Când serverul trimite un răspuns nou, frecvența e resetată!</a:t>
            </a:r>
          </a:p>
          <a:p>
            <a:r>
              <a:rPr lang="ro-RO" dirty="0" smtClean="0"/>
              <a:t>Ajax.PeriodicalUpdater#start (sau #stop) asigură pornirea/oprirea mecanismului.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Evolutia</a:t>
            </a:r>
            <a:r>
              <a:rPr lang="en-US" dirty="0" smtClean="0"/>
              <a:t>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ro-RO" b="1" dirty="0" smtClean="0"/>
              <a:t>pionieratul</a:t>
            </a:r>
            <a:r>
              <a:rPr lang="ro-RO" dirty="0" smtClean="0"/>
              <a:t> – corespunde apariţiei celor trei soluţii convergente, apărute iniţial independent:</a:t>
            </a:r>
            <a:endParaRPr lang="en-US" dirty="0" smtClean="0"/>
          </a:p>
          <a:p>
            <a:pPr lvl="1"/>
            <a:r>
              <a:rPr lang="ro-RO" dirty="0" smtClean="0"/>
              <a:t>paginile DHTML</a:t>
            </a:r>
            <a:r>
              <a:rPr lang="en-US" dirty="0" smtClean="0"/>
              <a:t> (</a:t>
            </a:r>
            <a:r>
              <a:rPr lang="en-US" dirty="0" err="1" smtClean="0"/>
              <a:t>JavaScript+DOM+HTML+CSS</a:t>
            </a:r>
            <a:r>
              <a:rPr lang="en-US" dirty="0" smtClean="0"/>
              <a:t>)</a:t>
            </a:r>
            <a:r>
              <a:rPr lang="ro-RO" dirty="0" smtClean="0"/>
              <a:t> ce permiteau manipularea conţinutului şi formatului unei pagini accesând stiluri CSS primitive prin JavaScript;</a:t>
            </a:r>
            <a:endParaRPr lang="en-US" dirty="0" smtClean="0"/>
          </a:p>
          <a:p>
            <a:pPr lvl="1"/>
            <a:r>
              <a:rPr lang="ro-RO" dirty="0" smtClean="0"/>
              <a:t>mecanismele de comunicare asincronă – cadrele interne invizibile utilizate frecvent î</a:t>
            </a:r>
            <a:r>
              <a:rPr lang="en-US" dirty="0" smtClean="0"/>
              <a:t>n </a:t>
            </a:r>
            <a:r>
              <a:rPr lang="en-US" dirty="0" err="1" smtClean="0"/>
              <a:t>anii</a:t>
            </a:r>
            <a:r>
              <a:rPr lang="en-US" dirty="0" smtClean="0"/>
              <a:t> 90 </a:t>
            </a:r>
            <a:r>
              <a:rPr lang="ro-RO" dirty="0" smtClean="0"/>
              <a:t>şi obiectul XHR, disponibil începând cu anul 2000 şi versiunea 5 a browserului Internet Explorer;</a:t>
            </a:r>
          </a:p>
          <a:p>
            <a:pPr lvl="1"/>
            <a:r>
              <a:rPr lang="ro-RO" dirty="0" smtClean="0"/>
              <a:t>apariția standardelor de asigurare a interoperabilității: XML și JSON</a:t>
            </a:r>
            <a:endParaRPr lang="en-US" dirty="0" smtClean="0"/>
          </a:p>
          <a:p>
            <a:pPr lvl="0"/>
            <a:r>
              <a:rPr lang="ro-RO" b="1" dirty="0" smtClean="0"/>
              <a:t>perioada entuziastă</a:t>
            </a:r>
            <a:r>
              <a:rPr lang="ro-RO" dirty="0" smtClean="0"/>
              <a:t> – corespunde promovării acronimului AJAX şi reunirii sub acesta a tehnologiilor definite în perioada anterioară;</a:t>
            </a:r>
            <a:endParaRPr lang="en-US" dirty="0" smtClean="0"/>
          </a:p>
          <a:p>
            <a:pPr lvl="0"/>
            <a:r>
              <a:rPr lang="ro-RO" b="1" dirty="0" smtClean="0"/>
              <a:t>perioada productivă</a:t>
            </a:r>
            <a:r>
              <a:rPr lang="ro-RO" dirty="0" smtClean="0"/>
              <a:t> - axată pe crearea instrumentelor reutilizabile, adică a platformelor şi bibliotecilor AJAX (=frameworkuri);</a:t>
            </a:r>
          </a:p>
          <a:p>
            <a:pPr lvl="1"/>
            <a:r>
              <a:rPr lang="ro-RO" dirty="0" smtClean="0"/>
              <a:t>această perioadă se caracterizează prin scăderea rolului limbajului JavaScript propriu-zis şi creşterea rolului funcţiilor şi obiectelor JavaScript oferite de diverse biblioteci AJAX</a:t>
            </a:r>
          </a:p>
          <a:p>
            <a:pPr lvl="1"/>
            <a:r>
              <a:rPr lang="ro-RO" dirty="0" smtClean="0"/>
              <a:t>bibliotecile cu cea mai puternică adopţie sunt cele de tip open-source: Prototype (niv.1), Script.aculo.us (niv.2), Dojo (niv.1 şi 2) şi Rails (niv.3).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Biblioteca Scriptaculous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 smtClean="0"/>
              <a:t>http://script.aculo.us</a:t>
            </a:r>
          </a:p>
          <a:p>
            <a:r>
              <a:rPr lang="ro-RO" dirty="0" smtClean="0"/>
              <a:t>Se bazează pe Prototype (la download include Prototype!) =</a:t>
            </a:r>
            <a:r>
              <a:rPr lang="en-US" dirty="0" smtClean="0"/>
              <a:t>&gt; s</a:t>
            </a:r>
            <a:r>
              <a:rPr lang="ro-RO" dirty="0" smtClean="0"/>
              <a:t>e recomandă ca versiunea Prototype utilizată să fie cea care vine cu Scriptaculous </a:t>
            </a:r>
            <a:r>
              <a:rPr lang="en-US" dirty="0" smtClean="0"/>
              <a:t>(</a:t>
            </a:r>
            <a:r>
              <a:rPr lang="en-US" dirty="0" err="1" smtClean="0"/>
              <a:t>versiunile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2 </a:t>
            </a:r>
            <a:r>
              <a:rPr lang="en-US" dirty="0" err="1" smtClean="0"/>
              <a:t>biblioteci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s</a:t>
            </a:r>
            <a:r>
              <a:rPr lang="ro-RO" dirty="0" smtClean="0"/>
              <a:t>ă fie sincrone, altfel apar erori!)</a:t>
            </a:r>
          </a:p>
          <a:p>
            <a:r>
              <a:rPr lang="ro-RO" dirty="0" smtClean="0"/>
              <a:t>Facilități Prototype exploatate de Scriptaculous:</a:t>
            </a:r>
          </a:p>
          <a:p>
            <a:pPr lvl="1"/>
            <a:r>
              <a:rPr lang="ro-RO" dirty="0" smtClean="0"/>
              <a:t>prescurtarea sintaxei JavaScript;</a:t>
            </a:r>
            <a:endParaRPr lang="en-US" dirty="0" smtClean="0"/>
          </a:p>
          <a:p>
            <a:pPr lvl="1"/>
            <a:r>
              <a:rPr lang="ro-RO" dirty="0" smtClean="0"/>
              <a:t>metode noi de accesare a nodurilor DOM (ex: pe bază de stiluri);</a:t>
            </a:r>
            <a:endParaRPr lang="en-US" dirty="0" smtClean="0"/>
          </a:p>
          <a:p>
            <a:pPr lvl="1"/>
            <a:r>
              <a:rPr lang="ro-RO" dirty="0" smtClean="0"/>
              <a:t>extinderea claselor JavaScript;</a:t>
            </a:r>
            <a:endParaRPr lang="en-US" dirty="0" smtClean="0"/>
          </a:p>
          <a:p>
            <a:pPr lvl="1"/>
            <a:r>
              <a:rPr lang="ro-RO" dirty="0" smtClean="0"/>
              <a:t>funcţii noi pentru lucrul cu colecţii de date (masive, obiecte);</a:t>
            </a:r>
            <a:endParaRPr lang="en-US" dirty="0" smtClean="0"/>
          </a:p>
          <a:p>
            <a:pPr lvl="1"/>
            <a:r>
              <a:rPr lang="ro-RO" dirty="0" smtClean="0"/>
              <a:t>ascunderea şi eliminarea facilă de noduri DOM prin clasa Element;</a:t>
            </a:r>
            <a:endParaRPr lang="en-US" dirty="0" smtClean="0"/>
          </a:p>
          <a:p>
            <a:pPr lvl="1"/>
            <a:r>
              <a:rPr lang="ro-RO" dirty="0" smtClean="0"/>
              <a:t>inserare facilă de cod HTML în orice poziţie a paginii prin clasa Insertion (ce maschează utilizarea Ajax.Updater);</a:t>
            </a:r>
            <a:endParaRPr lang="en-US" dirty="0" smtClean="0"/>
          </a:p>
          <a:p>
            <a:pPr lvl="1"/>
            <a:r>
              <a:rPr lang="ro-RO" dirty="0" smtClean="0"/>
              <a:t>activarea, dezactivarea şi focalizarea facilă a câmpurilor formularelor prin clasele Form şi Field;</a:t>
            </a:r>
            <a:endParaRPr lang="en-US" dirty="0" smtClean="0"/>
          </a:p>
          <a:p>
            <a:pPr lvl="1"/>
            <a:r>
              <a:rPr lang="ro-RO" dirty="0" smtClean="0"/>
              <a:t>determinarea facilă a poziţiei elementelor în pagină.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ro-RO" sz="2800" dirty="0" smtClean="0"/>
              <a:t>Facilități Prototype exploatate de Scriptaculous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09600"/>
          <a:ext cx="9144000" cy="60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0"/>
                <a:gridCol w="4826000"/>
              </a:tblGrid>
              <a:tr h="358314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Prototype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JavaScript</a:t>
                      </a:r>
                      <a:endParaRPr lang="en-US" sz="1600" dirty="0"/>
                    </a:p>
                  </a:txBody>
                  <a:tcPr/>
                </a:tc>
              </a:tr>
              <a:tr h="795162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$(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idmarcator</a:t>
                      </a:r>
                      <a:r>
                        <a:rPr lang="en-US" sz="1600" dirty="0" smtClean="0"/>
                        <a:t>”)</a:t>
                      </a:r>
                    </a:p>
                    <a:p>
                      <a:r>
                        <a:rPr lang="en-US" sz="1600" i="1" dirty="0" smtClean="0"/>
                        <a:t>- </a:t>
                      </a:r>
                      <a:r>
                        <a:rPr lang="ro-RO" sz="1600" i="1" dirty="0" smtClean="0"/>
                        <a:t>p</a:t>
                      </a:r>
                      <a:r>
                        <a:rPr lang="en-US" sz="1600" i="1" dirty="0" err="1" smtClean="0"/>
                        <a:t>oate</a:t>
                      </a:r>
                      <a:r>
                        <a:rPr lang="en-US" sz="1600" i="1" dirty="0" smtClean="0"/>
                        <a:t> </a:t>
                      </a:r>
                      <a:r>
                        <a:rPr lang="en-US" sz="1600" i="1" dirty="0" err="1" smtClean="0"/>
                        <a:t>accesa</a:t>
                      </a:r>
                      <a:r>
                        <a:rPr lang="en-US" sz="1600" i="1" dirty="0" smtClean="0"/>
                        <a:t> </a:t>
                      </a:r>
                      <a:r>
                        <a:rPr lang="en-US" sz="1600" i="1" dirty="0" err="1" smtClean="0"/>
                        <a:t>mai</a:t>
                      </a:r>
                      <a:r>
                        <a:rPr lang="en-US" sz="1600" i="1" dirty="0" smtClean="0"/>
                        <a:t> </a:t>
                      </a:r>
                      <a:r>
                        <a:rPr lang="en-US" sz="1600" i="1" dirty="0" err="1" smtClean="0"/>
                        <a:t>mul</a:t>
                      </a:r>
                      <a:r>
                        <a:rPr lang="ro-RO" sz="1600" i="1" dirty="0" smtClean="0"/>
                        <a:t>ți</a:t>
                      </a:r>
                      <a:r>
                        <a:rPr lang="ro-RO" sz="1600" i="1" baseline="0" dirty="0" smtClean="0"/>
                        <a:t> marcatori, după un vector de ID-uri!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document.getElementById</a:t>
                      </a:r>
                      <a:r>
                        <a:rPr lang="en-US" sz="1600" dirty="0" smtClean="0"/>
                        <a:t>(“</a:t>
                      </a:r>
                      <a:r>
                        <a:rPr lang="en-US" sz="1600" dirty="0" err="1" smtClean="0"/>
                        <a:t>idmarcator</a:t>
                      </a:r>
                      <a:r>
                        <a:rPr lang="en-US" sz="1600" dirty="0" smtClean="0"/>
                        <a:t>”)</a:t>
                      </a:r>
                      <a:endParaRPr lang="en-US" sz="1600" dirty="0"/>
                    </a:p>
                  </a:txBody>
                  <a:tcPr/>
                </a:tc>
              </a:tr>
              <a:tr h="559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600" dirty="0" smtClean="0"/>
                        <a:t>$</a:t>
                      </a:r>
                      <a:r>
                        <a:rPr lang="en-US" sz="1600" dirty="0" smtClean="0"/>
                        <a:t>F</a:t>
                      </a:r>
                      <a:r>
                        <a:rPr lang="ro-RO" sz="1600" dirty="0" smtClean="0"/>
                        <a:t>(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idmarcator</a:t>
                      </a:r>
                      <a:r>
                        <a:rPr lang="en-US" sz="1600" dirty="0" smtClean="0"/>
                        <a:t>”)</a:t>
                      </a:r>
                    </a:p>
                    <a:p>
                      <a:r>
                        <a:rPr lang="en-US" sz="1600" i="1" dirty="0" smtClean="0"/>
                        <a:t>- </a:t>
                      </a:r>
                      <a:r>
                        <a:rPr lang="en-US" sz="1600" i="1" dirty="0" err="1" smtClean="0"/>
                        <a:t>valabil</a:t>
                      </a:r>
                      <a:r>
                        <a:rPr lang="en-US" sz="1600" i="1" dirty="0" smtClean="0"/>
                        <a:t> </a:t>
                      </a:r>
                      <a:r>
                        <a:rPr lang="en-US" sz="1600" i="1" dirty="0" err="1" smtClean="0"/>
                        <a:t>doar</a:t>
                      </a:r>
                      <a:r>
                        <a:rPr lang="en-US" sz="1600" i="1" dirty="0" smtClean="0"/>
                        <a:t> pt INPUT!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document.getElementById</a:t>
                      </a:r>
                      <a:r>
                        <a:rPr lang="en-US" sz="1600" dirty="0" smtClean="0"/>
                        <a:t>(“</a:t>
                      </a:r>
                      <a:r>
                        <a:rPr lang="en-US" sz="1600" dirty="0" err="1" smtClean="0"/>
                        <a:t>idmarcator</a:t>
                      </a:r>
                      <a:r>
                        <a:rPr lang="en-US" sz="1600" dirty="0" smtClean="0"/>
                        <a:t>”).value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59558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$$(</a:t>
                      </a:r>
                      <a:r>
                        <a:rPr lang="en-US" sz="1600" dirty="0" smtClean="0"/>
                        <a:t>“.</a:t>
                      </a:r>
                      <a:r>
                        <a:rPr lang="en-US" sz="1600" dirty="0" err="1" smtClean="0"/>
                        <a:t>stilulmeu</a:t>
                      </a:r>
                      <a:r>
                        <a:rPr lang="en-US" sz="1600" dirty="0" smtClean="0"/>
                        <a:t>”)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a</a:t>
                      </a:r>
                      <a:r>
                        <a:rPr lang="en-US" sz="1600" dirty="0" err="1" smtClean="0"/>
                        <a:t>ccesare</a:t>
                      </a:r>
                      <a:r>
                        <a:rPr lang="en-US" sz="1600" dirty="0" smtClean="0"/>
                        <a:t> dup</a:t>
                      </a:r>
                      <a:r>
                        <a:rPr lang="ro-RO" sz="1600" dirty="0" smtClean="0"/>
                        <a:t>ă</a:t>
                      </a:r>
                      <a:r>
                        <a:rPr lang="ro-RO" sz="1600" baseline="0" dirty="0" smtClean="0"/>
                        <a:t> valoarea lui CLASS (nu există funcție corespunzătoare)</a:t>
                      </a:r>
                      <a:endParaRPr lang="en-US" sz="1600" dirty="0"/>
                    </a:p>
                  </a:txBody>
                  <a:tcPr/>
                </a:tc>
              </a:tr>
              <a:tr h="1165686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$$(</a:t>
                      </a:r>
                      <a:r>
                        <a:rPr lang="en-US" sz="1600" dirty="0" smtClean="0"/>
                        <a:t>“input”)</a:t>
                      </a:r>
                    </a:p>
                    <a:p>
                      <a:r>
                        <a:rPr lang="en-US" sz="1600" i="1" dirty="0" smtClean="0"/>
                        <a:t>-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en-US" sz="1600" i="1" baseline="0" dirty="0" err="1" smtClean="0"/>
                        <a:t>aceea</a:t>
                      </a:r>
                      <a:r>
                        <a:rPr lang="ro-RO" sz="1600" i="1" baseline="0" dirty="0" smtClean="0"/>
                        <a:t>și sintaxă ca accesarea după stil!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en-US" sz="1600" baseline="0" dirty="0" smtClean="0"/>
                        <a:t>(</a:t>
                      </a:r>
                      <a:r>
                        <a:rPr lang="en-US" sz="1400" i="1" baseline="0" dirty="0" smtClean="0"/>
                        <a:t>de </a:t>
                      </a:r>
                      <a:r>
                        <a:rPr lang="en-US" sz="1400" i="1" baseline="0" dirty="0" err="1" smtClean="0"/>
                        <a:t>fapt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baseline="0" dirty="0" err="1" smtClean="0"/>
                        <a:t>argumentul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baseline="0" dirty="0" err="1" smtClean="0"/>
                        <a:t>func</a:t>
                      </a:r>
                      <a:r>
                        <a:rPr lang="ro-RO" sz="1400" i="1" baseline="0" dirty="0" smtClean="0"/>
                        <a:t>ției este un selector CSS ce permite accesarea marcatorilor după multiple criterii: etichetă, stil, ID, imbricare într-un marcator dat etc.)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document.getElementsByTagName</a:t>
                      </a:r>
                      <a:r>
                        <a:rPr lang="en-US" sz="1600" dirty="0" smtClean="0"/>
                        <a:t>(“input”)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95162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Introducera</a:t>
                      </a:r>
                      <a:r>
                        <a:rPr lang="ro-RO" sz="1600" baseline="0" dirty="0" smtClean="0"/>
                        <a:t> proprietății escapeHTML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Similar</a:t>
                      </a:r>
                      <a:r>
                        <a:rPr lang="ro-RO" sz="1600" baseline="0" dirty="0" smtClean="0"/>
                        <a:t> cu innerHTML, dar nu interpretează marcatorii (util atunci când dorim să afișăm cod HTML pe pagină).</a:t>
                      </a:r>
                      <a:endParaRPr lang="en-US" sz="1600" dirty="0"/>
                    </a:p>
                  </a:txBody>
                  <a:tcPr/>
                </a:tc>
              </a:tr>
              <a:tr h="559558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Introducerea</a:t>
                      </a:r>
                      <a:r>
                        <a:rPr lang="ro-RO" sz="1600" baseline="0" dirty="0" smtClean="0"/>
                        <a:t> funcției stripTags()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Eliminarea</a:t>
                      </a:r>
                      <a:r>
                        <a:rPr lang="ro-RO" sz="1600" baseline="0" dirty="0" smtClean="0"/>
                        <a:t> marcatorilor dintr-un string (ex: din innerHTML, outerHTML)</a:t>
                      </a:r>
                      <a:endParaRPr lang="en-US" sz="1600" dirty="0"/>
                    </a:p>
                  </a:txBody>
                  <a:tcPr/>
                </a:tc>
              </a:tr>
              <a:tr h="559558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Introducerea</a:t>
                      </a:r>
                      <a:r>
                        <a:rPr lang="ro-RO" sz="1600" b="1" dirty="0" smtClean="0"/>
                        <a:t> iteratorilor </a:t>
                      </a:r>
                      <a:r>
                        <a:rPr lang="ro-RO" sz="1600" dirty="0" smtClean="0"/>
                        <a:t>(specifici limbajelor Ruby / Python)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În JS, iteratorii se</a:t>
                      </a:r>
                      <a:r>
                        <a:rPr lang="ro-RO" sz="1600" baseline="0" dirty="0" smtClean="0"/>
                        <a:t> implementează ca cicluri FOR în care se prelucrează elementele unui vector</a:t>
                      </a:r>
                      <a:endParaRPr lang="en-US" sz="1600" dirty="0"/>
                    </a:p>
                  </a:txBody>
                  <a:tcPr/>
                </a:tc>
              </a:tr>
              <a:tr h="559558"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Introducerea de </a:t>
                      </a:r>
                      <a:r>
                        <a:rPr lang="ro-RO" sz="1600" b="1" dirty="0" smtClean="0"/>
                        <a:t>clase noi</a:t>
                      </a:r>
                      <a:r>
                        <a:rPr lang="ro-RO" sz="1600" dirty="0" smtClean="0"/>
                        <a:t>: Element, Insertion, Form,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/>
                        <a:t>În JS, metodele oferite de aceste clase presupun efort explicit de programare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err="1" smtClean="0"/>
              <a:t>Iterator</a:t>
            </a:r>
            <a:r>
              <a:rPr lang="en-US" sz="2000" dirty="0" smtClean="0"/>
              <a:t>=</a:t>
            </a:r>
            <a:r>
              <a:rPr lang="ro-RO" sz="2000" dirty="0" smtClean="0"/>
              <a:t>funcție care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a. </a:t>
            </a:r>
            <a:r>
              <a:rPr lang="ro-RO" sz="2000" dirty="0" smtClean="0"/>
              <a:t>preia ca argument o funcție definită de utilizator (de obicei, dar nu obligatoriu) și e apelată de o colecție de date (vector, matrice)</a:t>
            </a:r>
            <a:br>
              <a:rPr lang="ro-RO" sz="2000" dirty="0" smtClean="0"/>
            </a:br>
            <a:r>
              <a:rPr lang="ro-RO" sz="2000" dirty="0" smtClean="0"/>
              <a:t>b. maschează parcurgerea colecției de date</a:t>
            </a:r>
            <a:br>
              <a:rPr lang="ro-RO" sz="2000" dirty="0" smtClean="0"/>
            </a:br>
            <a:r>
              <a:rPr lang="ro-RO" sz="2000" dirty="0" smtClean="0"/>
              <a:t>c. execută funcția-argument pentru fiecare element din colecția de date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1800" i="1" dirty="0" smtClean="0"/>
              <a:t>Ex: Returneaza true daca toate elementele</a:t>
            </a:r>
          </a:p>
          <a:p>
            <a:pPr>
              <a:buNone/>
            </a:pPr>
            <a:r>
              <a:rPr lang="ro-RO" sz="1800" i="1" dirty="0" smtClean="0"/>
              <a:t>sunt pozitive</a:t>
            </a: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numere</a:t>
            </a:r>
            <a:r>
              <a:rPr lang="en-US" sz="1800" dirty="0" smtClean="0">
                <a:solidFill>
                  <a:srgbClr val="FF0000"/>
                </a:solidFill>
              </a:rPr>
              <a:t>=[1,2,-3]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function </a:t>
            </a:r>
            <a:r>
              <a:rPr lang="ro-RO" sz="1800" dirty="0" smtClean="0">
                <a:solidFill>
                  <a:srgbClr val="FF0000"/>
                </a:solidFill>
              </a:rPr>
              <a:t>test</a:t>
            </a:r>
            <a:r>
              <a:rPr lang="en-US" sz="1800" dirty="0" err="1" smtClean="0">
                <a:solidFill>
                  <a:srgbClr val="FF0000"/>
                </a:solidFill>
              </a:rPr>
              <a:t>pozitiv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numar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return </a:t>
            </a:r>
            <a:r>
              <a:rPr lang="en-US" sz="1800" dirty="0" err="1" smtClean="0">
                <a:solidFill>
                  <a:srgbClr val="FF0000"/>
                </a:solidFill>
              </a:rPr>
              <a:t>numar</a:t>
            </a:r>
            <a:r>
              <a:rPr lang="en-US" sz="1800" dirty="0" smtClean="0">
                <a:solidFill>
                  <a:srgbClr val="FF0000"/>
                </a:solidFill>
              </a:rPr>
              <a:t>&gt;=0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alert(</a:t>
            </a:r>
            <a:r>
              <a:rPr lang="en-US" sz="1800" b="1" dirty="0" err="1" smtClean="0">
                <a:solidFill>
                  <a:srgbClr val="FF0000"/>
                </a:solidFill>
              </a:rPr>
              <a:t>numere.all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ro-RO" sz="1800" b="1" dirty="0" smtClean="0">
                <a:solidFill>
                  <a:srgbClr val="FF0000"/>
                </a:solidFill>
              </a:rPr>
              <a:t>test</a:t>
            </a:r>
            <a:r>
              <a:rPr lang="en-US" sz="1800" b="1" dirty="0" err="1" smtClean="0">
                <a:solidFill>
                  <a:srgbClr val="FF0000"/>
                </a:solidFill>
              </a:rPr>
              <a:t>pozitiv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i="1" dirty="0" smtClean="0"/>
              <a:t>Suma elementelor unui vector: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ro-RO" sz="1800" dirty="0" smtClean="0">
                <a:solidFill>
                  <a:srgbClr val="FF0000"/>
                </a:solidFill>
              </a:rPr>
              <a:t>umere=</a:t>
            </a:r>
            <a:r>
              <a:rPr lang="en-US" sz="1800" dirty="0" smtClean="0">
                <a:solidFill>
                  <a:srgbClr val="FF0000"/>
                </a:solidFill>
              </a:rPr>
              <a:t>[1,2,3]</a:t>
            </a: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function aduna(</a:t>
            </a:r>
            <a:r>
              <a:rPr lang="en-US" sz="1800" b="1" dirty="0" smtClean="0">
                <a:solidFill>
                  <a:srgbClr val="FF0000"/>
                </a:solidFill>
              </a:rPr>
              <a:t>nr1</a:t>
            </a:r>
            <a:r>
              <a:rPr lang="ro-RO" sz="1800" dirty="0" smtClean="0">
                <a:solidFill>
                  <a:srgbClr val="FF0000"/>
                </a:solidFill>
              </a:rPr>
              <a:t>, n</a:t>
            </a:r>
            <a:r>
              <a:rPr lang="en-US" sz="1800" dirty="0" smtClean="0">
                <a:solidFill>
                  <a:srgbClr val="FF0000"/>
                </a:solidFill>
              </a:rPr>
              <a:t>r2</a:t>
            </a:r>
            <a:r>
              <a:rPr lang="ro-RO" sz="1800" dirty="0" smtClean="0">
                <a:solidFill>
                  <a:srgbClr val="FF0000"/>
                </a:solidFill>
              </a:rPr>
              <a:t>)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	{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	</a:t>
            </a:r>
            <a:r>
              <a:rPr lang="ro-RO" sz="1800" b="1" dirty="0" smtClean="0">
                <a:solidFill>
                  <a:srgbClr val="FF0000"/>
                </a:solidFill>
              </a:rPr>
              <a:t>return </a:t>
            </a:r>
            <a:r>
              <a:rPr lang="en-US" sz="1800" b="1" dirty="0" smtClean="0">
                <a:solidFill>
                  <a:srgbClr val="FF0000"/>
                </a:solidFill>
              </a:rPr>
              <a:t>nr1</a:t>
            </a:r>
            <a:r>
              <a:rPr lang="ro-RO" sz="1800" b="1" dirty="0" smtClean="0">
                <a:solidFill>
                  <a:srgbClr val="FF0000"/>
                </a:solidFill>
              </a:rPr>
              <a:t>+</a:t>
            </a:r>
            <a:r>
              <a:rPr lang="en-US" sz="1800" b="1" dirty="0" smtClean="0">
                <a:solidFill>
                  <a:srgbClr val="FF0000"/>
                </a:solidFill>
              </a:rPr>
              <a:t>n</a:t>
            </a:r>
            <a:r>
              <a:rPr lang="ro-RO" sz="1800" b="1" dirty="0" smtClean="0">
                <a:solidFill>
                  <a:srgbClr val="FF0000"/>
                </a:solidFill>
              </a:rPr>
              <a:t>r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endParaRPr lang="ro-RO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	}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suma</a:t>
            </a:r>
            <a:r>
              <a:rPr lang="en-US" sz="1800" dirty="0" smtClean="0">
                <a:solidFill>
                  <a:srgbClr val="FF0000"/>
                </a:solidFill>
              </a:rPr>
              <a:t>=</a:t>
            </a:r>
            <a:r>
              <a:rPr lang="ro-RO" sz="1800" dirty="0" smtClean="0">
                <a:solidFill>
                  <a:srgbClr val="FF0000"/>
                </a:solidFill>
              </a:rPr>
              <a:t>numere.</a:t>
            </a:r>
            <a:r>
              <a:rPr lang="ro-RO" sz="1800" b="1" dirty="0" smtClean="0">
                <a:solidFill>
                  <a:srgbClr val="FF0000"/>
                </a:solidFill>
              </a:rPr>
              <a:t>inject(0,aduna)</a:t>
            </a:r>
            <a:r>
              <a:rPr lang="ro-RO" sz="1800" dirty="0" smtClean="0">
                <a:solidFill>
                  <a:srgbClr val="FF0000"/>
                </a:solidFill>
              </a:rPr>
              <a:t>)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41910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JavaScript:</a:t>
            </a:r>
          </a:p>
          <a:p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numere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=[1,2,-3]</a:t>
            </a:r>
          </a:p>
          <a:p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rezultat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=true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for (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i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=0;i&lt;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numere.length;i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++)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	{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	</a:t>
            </a:r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if 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(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numere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[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i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]&lt;0)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	</a:t>
            </a:r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	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{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rezultat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=false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		break}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	}</a:t>
            </a:r>
          </a:p>
          <a:p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alert(</a:t>
            </a:r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rezultat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)</a:t>
            </a:r>
            <a:endParaRPr lang="ro-RO" sz="1600" spc="100" dirty="0" smtClean="0">
              <a:latin typeface="Arial"/>
              <a:ea typeface="Times New Roman"/>
              <a:cs typeface="Times New Roman"/>
            </a:endParaRPr>
          </a:p>
          <a:p>
            <a:endParaRPr lang="ro-RO" sz="1600" spc="100" dirty="0" smtClean="0">
              <a:latin typeface="Arial"/>
              <a:ea typeface="Times New Roman"/>
              <a:cs typeface="Times New Roman"/>
            </a:endParaRPr>
          </a:p>
          <a:p>
            <a:r>
              <a:rPr lang="en-US" sz="1600" spc="100" dirty="0" err="1" smtClean="0">
                <a:latin typeface="Arial"/>
                <a:ea typeface="Times New Roman"/>
                <a:cs typeface="Times New Roman"/>
              </a:rPr>
              <a:t>numere</a:t>
            </a:r>
            <a:r>
              <a:rPr lang="en-US" sz="1600" spc="100" dirty="0" smtClean="0">
                <a:latin typeface="Arial"/>
                <a:ea typeface="Times New Roman"/>
                <a:cs typeface="Times New Roman"/>
              </a:rPr>
              <a:t>=[1,2,3]</a:t>
            </a:r>
          </a:p>
          <a:p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suma=0</a:t>
            </a:r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for (i=0;i&lt;numere.length;i++)</a:t>
            </a:r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	{</a:t>
            </a:r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pPr indent="457200"/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	suma=suma+numere[i]</a:t>
            </a:r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pPr indent="457200"/>
            <a:r>
              <a:rPr lang="ro-RO" sz="1600" spc="100" dirty="0" smtClean="0">
                <a:latin typeface="Arial"/>
                <a:ea typeface="Times New Roman"/>
                <a:cs typeface="Times New Roman"/>
              </a:rPr>
              <a:t>	}</a:t>
            </a:r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endParaRPr lang="en-US" sz="1600" spc="100" dirty="0" smtClean="0">
              <a:latin typeface="Arial"/>
              <a:ea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 flipH="1">
            <a:off x="304800" y="4419600"/>
            <a:ext cx="82296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8320348">
            <a:off x="953735" y="2426196"/>
            <a:ext cx="1658966" cy="1437150"/>
          </a:xfrm>
          <a:prstGeom prst="arc">
            <a:avLst/>
          </a:prstGeom>
          <a:ln w="444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86000" y="2514600"/>
            <a:ext cx="1606826" cy="1628361"/>
          </a:xfrm>
          <a:custGeom>
            <a:avLst/>
            <a:gdLst>
              <a:gd name="connsiteX0" fmla="*/ 0 w 1454426"/>
              <a:gd name="connsiteY0" fmla="*/ 1143000 h 1552161"/>
              <a:gd name="connsiteX1" fmla="*/ 636104 w 1454426"/>
              <a:gd name="connsiteY1" fmla="*/ 1490870 h 1552161"/>
              <a:gd name="connsiteX2" fmla="*/ 1391478 w 1454426"/>
              <a:gd name="connsiteY2" fmla="*/ 775252 h 1552161"/>
              <a:gd name="connsiteX3" fmla="*/ 258417 w 1454426"/>
              <a:gd name="connsiteY3" fmla="*/ 0 h 155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26" h="1552161">
                <a:moveTo>
                  <a:pt x="0" y="1143000"/>
                </a:moveTo>
                <a:cubicBezTo>
                  <a:pt x="202095" y="1347580"/>
                  <a:pt x="404191" y="1552161"/>
                  <a:pt x="636104" y="1490870"/>
                </a:cubicBezTo>
                <a:cubicBezTo>
                  <a:pt x="868017" y="1429579"/>
                  <a:pt x="1454426" y="1023730"/>
                  <a:pt x="1391478" y="775252"/>
                </a:cubicBezTo>
                <a:cubicBezTo>
                  <a:pt x="1328530" y="526774"/>
                  <a:pt x="793473" y="263387"/>
                  <a:pt x="258417" y="0"/>
                </a:cubicBezTo>
              </a:path>
            </a:pathLst>
          </a:cu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320348">
            <a:off x="1351474" y="5188789"/>
            <a:ext cx="1792851" cy="1538341"/>
          </a:xfrm>
          <a:prstGeom prst="arc">
            <a:avLst/>
          </a:prstGeom>
          <a:ln w="444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25148" y="4864100"/>
            <a:ext cx="1954107" cy="2174460"/>
          </a:xfrm>
          <a:custGeom>
            <a:avLst/>
            <a:gdLst>
              <a:gd name="connsiteX0" fmla="*/ 0 w 1454426"/>
              <a:gd name="connsiteY0" fmla="*/ 1143000 h 1552161"/>
              <a:gd name="connsiteX1" fmla="*/ 636104 w 1454426"/>
              <a:gd name="connsiteY1" fmla="*/ 1490870 h 1552161"/>
              <a:gd name="connsiteX2" fmla="*/ 1391478 w 1454426"/>
              <a:gd name="connsiteY2" fmla="*/ 775252 h 1552161"/>
              <a:gd name="connsiteX3" fmla="*/ 258417 w 1454426"/>
              <a:gd name="connsiteY3" fmla="*/ 0 h 1552161"/>
              <a:gd name="connsiteX0" fmla="*/ 0 w 1454426"/>
              <a:gd name="connsiteY0" fmla="*/ 1269577 h 1678738"/>
              <a:gd name="connsiteX1" fmla="*/ 636104 w 1454426"/>
              <a:gd name="connsiteY1" fmla="*/ 1617447 h 1678738"/>
              <a:gd name="connsiteX2" fmla="*/ 1391478 w 1454426"/>
              <a:gd name="connsiteY2" fmla="*/ 901829 h 1678738"/>
              <a:gd name="connsiteX3" fmla="*/ 258417 w 1454426"/>
              <a:gd name="connsiteY3" fmla="*/ 126577 h 1678738"/>
              <a:gd name="connsiteX4" fmla="*/ 263896 w 1454426"/>
              <a:gd name="connsiteY4" fmla="*/ 142367 h 1678738"/>
              <a:gd name="connsiteX0" fmla="*/ 69886 w 1524312"/>
              <a:gd name="connsiteY0" fmla="*/ 1272209 h 1681370"/>
              <a:gd name="connsiteX1" fmla="*/ 705990 w 1524312"/>
              <a:gd name="connsiteY1" fmla="*/ 1620079 h 1681370"/>
              <a:gd name="connsiteX2" fmla="*/ 1461364 w 1524312"/>
              <a:gd name="connsiteY2" fmla="*/ 904461 h 1681370"/>
              <a:gd name="connsiteX3" fmla="*/ 328303 w 1524312"/>
              <a:gd name="connsiteY3" fmla="*/ 129209 h 1681370"/>
              <a:gd name="connsiteX4" fmla="*/ 913 w 1524312"/>
              <a:gd name="connsiteY4" fmla="*/ 129209 h 1681370"/>
              <a:gd name="connsiteX5" fmla="*/ 333782 w 1524312"/>
              <a:gd name="connsiteY5" fmla="*/ 144999 h 1681370"/>
              <a:gd name="connsiteX0" fmla="*/ 356858 w 1811284"/>
              <a:gd name="connsiteY0" fmla="*/ 1660913 h 2070074"/>
              <a:gd name="connsiteX1" fmla="*/ 992962 w 1811284"/>
              <a:gd name="connsiteY1" fmla="*/ 2008783 h 2070074"/>
              <a:gd name="connsiteX2" fmla="*/ 1748336 w 1811284"/>
              <a:gd name="connsiteY2" fmla="*/ 1293165 h 2070074"/>
              <a:gd name="connsiteX3" fmla="*/ 615275 w 1811284"/>
              <a:gd name="connsiteY3" fmla="*/ 517913 h 2070074"/>
              <a:gd name="connsiteX4" fmla="*/ 287885 w 1811284"/>
              <a:gd name="connsiteY4" fmla="*/ 517913 h 2070074"/>
              <a:gd name="connsiteX5" fmla="*/ 11995 w 1811284"/>
              <a:gd name="connsiteY5" fmla="*/ 9474 h 2070074"/>
              <a:gd name="connsiteX0" fmla="*/ 770695 w 2225121"/>
              <a:gd name="connsiteY0" fmla="*/ 1588278 h 1997439"/>
              <a:gd name="connsiteX1" fmla="*/ 1406799 w 2225121"/>
              <a:gd name="connsiteY1" fmla="*/ 1936148 h 1997439"/>
              <a:gd name="connsiteX2" fmla="*/ 2162173 w 2225121"/>
              <a:gd name="connsiteY2" fmla="*/ 1220530 h 1997439"/>
              <a:gd name="connsiteX3" fmla="*/ 1029112 w 2225121"/>
              <a:gd name="connsiteY3" fmla="*/ 445278 h 1997439"/>
              <a:gd name="connsiteX4" fmla="*/ 701722 w 2225121"/>
              <a:gd name="connsiteY4" fmla="*/ 445278 h 1997439"/>
              <a:gd name="connsiteX5" fmla="*/ 11995 w 2225121"/>
              <a:gd name="connsiteY5" fmla="*/ 9474 h 1997439"/>
              <a:gd name="connsiteX0" fmla="*/ 425831 w 1880257"/>
              <a:gd name="connsiteY0" fmla="*/ 1297741 h 1706902"/>
              <a:gd name="connsiteX1" fmla="*/ 1061935 w 1880257"/>
              <a:gd name="connsiteY1" fmla="*/ 1645611 h 1706902"/>
              <a:gd name="connsiteX2" fmla="*/ 1817309 w 1880257"/>
              <a:gd name="connsiteY2" fmla="*/ 929993 h 1706902"/>
              <a:gd name="connsiteX3" fmla="*/ 684248 w 1880257"/>
              <a:gd name="connsiteY3" fmla="*/ 154741 h 1706902"/>
              <a:gd name="connsiteX4" fmla="*/ 356858 w 1880257"/>
              <a:gd name="connsiteY4" fmla="*/ 154741 h 1706902"/>
              <a:gd name="connsiteX5" fmla="*/ 11995 w 1880257"/>
              <a:gd name="connsiteY5" fmla="*/ 9474 h 1706902"/>
              <a:gd name="connsiteX0" fmla="*/ 425831 w 1880257"/>
              <a:gd name="connsiteY0" fmla="*/ 1457746 h 1866907"/>
              <a:gd name="connsiteX1" fmla="*/ 1061935 w 1880257"/>
              <a:gd name="connsiteY1" fmla="*/ 1805616 h 1866907"/>
              <a:gd name="connsiteX2" fmla="*/ 1817309 w 1880257"/>
              <a:gd name="connsiteY2" fmla="*/ 1089998 h 1866907"/>
              <a:gd name="connsiteX3" fmla="*/ 684248 w 1880257"/>
              <a:gd name="connsiteY3" fmla="*/ 314746 h 1866907"/>
              <a:gd name="connsiteX4" fmla="*/ 494805 w 1880257"/>
              <a:gd name="connsiteY4" fmla="*/ 24211 h 1866907"/>
              <a:gd name="connsiteX5" fmla="*/ 11995 w 1880257"/>
              <a:gd name="connsiteY5" fmla="*/ 169479 h 1866907"/>
              <a:gd name="connsiteX0" fmla="*/ 425831 w 1854353"/>
              <a:gd name="connsiteY0" fmla="*/ 1465898 h 1875059"/>
              <a:gd name="connsiteX1" fmla="*/ 1061935 w 1854353"/>
              <a:gd name="connsiteY1" fmla="*/ 1813768 h 1875059"/>
              <a:gd name="connsiteX2" fmla="*/ 1817309 w 1854353"/>
              <a:gd name="connsiteY2" fmla="*/ 1098150 h 1875059"/>
              <a:gd name="connsiteX3" fmla="*/ 839669 w 1854353"/>
              <a:gd name="connsiteY3" fmla="*/ 177631 h 1875059"/>
              <a:gd name="connsiteX4" fmla="*/ 494805 w 1854353"/>
              <a:gd name="connsiteY4" fmla="*/ 32363 h 1875059"/>
              <a:gd name="connsiteX5" fmla="*/ 11995 w 1854353"/>
              <a:gd name="connsiteY5" fmla="*/ 177631 h 1875059"/>
              <a:gd name="connsiteX0" fmla="*/ 425831 w 1837742"/>
              <a:gd name="connsiteY0" fmla="*/ 1538533 h 1947694"/>
              <a:gd name="connsiteX1" fmla="*/ 1061935 w 1837742"/>
              <a:gd name="connsiteY1" fmla="*/ 1886403 h 1947694"/>
              <a:gd name="connsiteX2" fmla="*/ 1817309 w 1837742"/>
              <a:gd name="connsiteY2" fmla="*/ 1170785 h 1947694"/>
              <a:gd name="connsiteX3" fmla="*/ 1184532 w 1837742"/>
              <a:gd name="connsiteY3" fmla="*/ 177631 h 1947694"/>
              <a:gd name="connsiteX4" fmla="*/ 494805 w 1837742"/>
              <a:gd name="connsiteY4" fmla="*/ 104998 h 1947694"/>
              <a:gd name="connsiteX5" fmla="*/ 11995 w 1837742"/>
              <a:gd name="connsiteY5" fmla="*/ 250266 h 1947694"/>
              <a:gd name="connsiteX0" fmla="*/ 425831 w 1837742"/>
              <a:gd name="connsiteY0" fmla="*/ 1663544 h 2072705"/>
              <a:gd name="connsiteX1" fmla="*/ 1061935 w 1837742"/>
              <a:gd name="connsiteY1" fmla="*/ 2011414 h 2072705"/>
              <a:gd name="connsiteX2" fmla="*/ 1817309 w 1837742"/>
              <a:gd name="connsiteY2" fmla="*/ 1295796 h 2072705"/>
              <a:gd name="connsiteX3" fmla="*/ 1184532 w 1837742"/>
              <a:gd name="connsiteY3" fmla="*/ 302642 h 2072705"/>
              <a:gd name="connsiteX4" fmla="*/ 632750 w 1837742"/>
              <a:gd name="connsiteY4" fmla="*/ 12106 h 2072705"/>
              <a:gd name="connsiteX5" fmla="*/ 11995 w 1837742"/>
              <a:gd name="connsiteY5" fmla="*/ 375277 h 2072705"/>
              <a:gd name="connsiteX0" fmla="*/ 356858 w 1768769"/>
              <a:gd name="connsiteY0" fmla="*/ 1663544 h 2072705"/>
              <a:gd name="connsiteX1" fmla="*/ 992962 w 1768769"/>
              <a:gd name="connsiteY1" fmla="*/ 2011414 h 2072705"/>
              <a:gd name="connsiteX2" fmla="*/ 1748336 w 1768769"/>
              <a:gd name="connsiteY2" fmla="*/ 1295796 h 2072705"/>
              <a:gd name="connsiteX3" fmla="*/ 1115559 w 1768769"/>
              <a:gd name="connsiteY3" fmla="*/ 302642 h 2072705"/>
              <a:gd name="connsiteX4" fmla="*/ 563777 w 1768769"/>
              <a:gd name="connsiteY4" fmla="*/ 12106 h 2072705"/>
              <a:gd name="connsiteX5" fmla="*/ 11995 w 1768769"/>
              <a:gd name="connsiteY5" fmla="*/ 230008 h 207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8769" h="2072705">
                <a:moveTo>
                  <a:pt x="356858" y="1663544"/>
                </a:moveTo>
                <a:cubicBezTo>
                  <a:pt x="558953" y="1868124"/>
                  <a:pt x="761049" y="2072705"/>
                  <a:pt x="992962" y="2011414"/>
                </a:cubicBezTo>
                <a:cubicBezTo>
                  <a:pt x="1224875" y="1950123"/>
                  <a:pt x="1727903" y="1580591"/>
                  <a:pt x="1748336" y="1295796"/>
                </a:cubicBezTo>
                <a:cubicBezTo>
                  <a:pt x="1768769" y="1011001"/>
                  <a:pt x="1312985" y="516590"/>
                  <a:pt x="1115559" y="302642"/>
                </a:cubicBezTo>
                <a:cubicBezTo>
                  <a:pt x="918133" y="88694"/>
                  <a:pt x="747704" y="24212"/>
                  <a:pt x="563777" y="12106"/>
                </a:cubicBezTo>
                <a:cubicBezTo>
                  <a:pt x="379850" y="0"/>
                  <a:pt x="0" y="220534"/>
                  <a:pt x="11995" y="230008"/>
                </a:cubicBezTo>
              </a:path>
            </a:pathLst>
          </a:cu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320348">
            <a:off x="2291109" y="5904768"/>
            <a:ext cx="610737" cy="707374"/>
          </a:xfrm>
          <a:prstGeom prst="arc">
            <a:avLst/>
          </a:prstGeom>
          <a:ln w="444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70865" y="5251530"/>
            <a:ext cx="1991536" cy="1454070"/>
          </a:xfrm>
          <a:custGeom>
            <a:avLst/>
            <a:gdLst>
              <a:gd name="connsiteX0" fmla="*/ 0 w 1454426"/>
              <a:gd name="connsiteY0" fmla="*/ 1143000 h 1552161"/>
              <a:gd name="connsiteX1" fmla="*/ 636104 w 1454426"/>
              <a:gd name="connsiteY1" fmla="*/ 1490870 h 1552161"/>
              <a:gd name="connsiteX2" fmla="*/ 1391478 w 1454426"/>
              <a:gd name="connsiteY2" fmla="*/ 775252 h 1552161"/>
              <a:gd name="connsiteX3" fmla="*/ 258417 w 1454426"/>
              <a:gd name="connsiteY3" fmla="*/ 0 h 1552161"/>
              <a:gd name="connsiteX0" fmla="*/ 0 w 1454426"/>
              <a:gd name="connsiteY0" fmla="*/ 1269577 h 1678738"/>
              <a:gd name="connsiteX1" fmla="*/ 636104 w 1454426"/>
              <a:gd name="connsiteY1" fmla="*/ 1617447 h 1678738"/>
              <a:gd name="connsiteX2" fmla="*/ 1391478 w 1454426"/>
              <a:gd name="connsiteY2" fmla="*/ 901829 h 1678738"/>
              <a:gd name="connsiteX3" fmla="*/ 258417 w 1454426"/>
              <a:gd name="connsiteY3" fmla="*/ 126577 h 1678738"/>
              <a:gd name="connsiteX4" fmla="*/ 263896 w 1454426"/>
              <a:gd name="connsiteY4" fmla="*/ 142367 h 1678738"/>
              <a:gd name="connsiteX0" fmla="*/ 69886 w 1524312"/>
              <a:gd name="connsiteY0" fmla="*/ 1272209 h 1681370"/>
              <a:gd name="connsiteX1" fmla="*/ 705990 w 1524312"/>
              <a:gd name="connsiteY1" fmla="*/ 1620079 h 1681370"/>
              <a:gd name="connsiteX2" fmla="*/ 1461364 w 1524312"/>
              <a:gd name="connsiteY2" fmla="*/ 904461 h 1681370"/>
              <a:gd name="connsiteX3" fmla="*/ 328303 w 1524312"/>
              <a:gd name="connsiteY3" fmla="*/ 129209 h 1681370"/>
              <a:gd name="connsiteX4" fmla="*/ 913 w 1524312"/>
              <a:gd name="connsiteY4" fmla="*/ 129209 h 1681370"/>
              <a:gd name="connsiteX5" fmla="*/ 333782 w 1524312"/>
              <a:gd name="connsiteY5" fmla="*/ 144999 h 1681370"/>
              <a:gd name="connsiteX0" fmla="*/ 356858 w 1811284"/>
              <a:gd name="connsiteY0" fmla="*/ 1660913 h 2070074"/>
              <a:gd name="connsiteX1" fmla="*/ 992962 w 1811284"/>
              <a:gd name="connsiteY1" fmla="*/ 2008783 h 2070074"/>
              <a:gd name="connsiteX2" fmla="*/ 1748336 w 1811284"/>
              <a:gd name="connsiteY2" fmla="*/ 1293165 h 2070074"/>
              <a:gd name="connsiteX3" fmla="*/ 615275 w 1811284"/>
              <a:gd name="connsiteY3" fmla="*/ 517913 h 2070074"/>
              <a:gd name="connsiteX4" fmla="*/ 287885 w 1811284"/>
              <a:gd name="connsiteY4" fmla="*/ 517913 h 2070074"/>
              <a:gd name="connsiteX5" fmla="*/ 11995 w 1811284"/>
              <a:gd name="connsiteY5" fmla="*/ 9474 h 2070074"/>
              <a:gd name="connsiteX0" fmla="*/ 770695 w 2225121"/>
              <a:gd name="connsiteY0" fmla="*/ 1588278 h 1997439"/>
              <a:gd name="connsiteX1" fmla="*/ 1406799 w 2225121"/>
              <a:gd name="connsiteY1" fmla="*/ 1936148 h 1997439"/>
              <a:gd name="connsiteX2" fmla="*/ 2162173 w 2225121"/>
              <a:gd name="connsiteY2" fmla="*/ 1220530 h 1997439"/>
              <a:gd name="connsiteX3" fmla="*/ 1029112 w 2225121"/>
              <a:gd name="connsiteY3" fmla="*/ 445278 h 1997439"/>
              <a:gd name="connsiteX4" fmla="*/ 701722 w 2225121"/>
              <a:gd name="connsiteY4" fmla="*/ 445278 h 1997439"/>
              <a:gd name="connsiteX5" fmla="*/ 11995 w 2225121"/>
              <a:gd name="connsiteY5" fmla="*/ 9474 h 1997439"/>
              <a:gd name="connsiteX0" fmla="*/ 425831 w 1880257"/>
              <a:gd name="connsiteY0" fmla="*/ 1297741 h 1706902"/>
              <a:gd name="connsiteX1" fmla="*/ 1061935 w 1880257"/>
              <a:gd name="connsiteY1" fmla="*/ 1645611 h 1706902"/>
              <a:gd name="connsiteX2" fmla="*/ 1817309 w 1880257"/>
              <a:gd name="connsiteY2" fmla="*/ 929993 h 1706902"/>
              <a:gd name="connsiteX3" fmla="*/ 684248 w 1880257"/>
              <a:gd name="connsiteY3" fmla="*/ 154741 h 1706902"/>
              <a:gd name="connsiteX4" fmla="*/ 356858 w 1880257"/>
              <a:gd name="connsiteY4" fmla="*/ 154741 h 1706902"/>
              <a:gd name="connsiteX5" fmla="*/ 11995 w 1880257"/>
              <a:gd name="connsiteY5" fmla="*/ 9474 h 1706902"/>
              <a:gd name="connsiteX0" fmla="*/ 425831 w 1880257"/>
              <a:gd name="connsiteY0" fmla="*/ 1457746 h 1866907"/>
              <a:gd name="connsiteX1" fmla="*/ 1061935 w 1880257"/>
              <a:gd name="connsiteY1" fmla="*/ 1805616 h 1866907"/>
              <a:gd name="connsiteX2" fmla="*/ 1817309 w 1880257"/>
              <a:gd name="connsiteY2" fmla="*/ 1089998 h 1866907"/>
              <a:gd name="connsiteX3" fmla="*/ 684248 w 1880257"/>
              <a:gd name="connsiteY3" fmla="*/ 314746 h 1866907"/>
              <a:gd name="connsiteX4" fmla="*/ 494805 w 1880257"/>
              <a:gd name="connsiteY4" fmla="*/ 24211 h 1866907"/>
              <a:gd name="connsiteX5" fmla="*/ 11995 w 1880257"/>
              <a:gd name="connsiteY5" fmla="*/ 169479 h 1866907"/>
              <a:gd name="connsiteX0" fmla="*/ 425831 w 1854353"/>
              <a:gd name="connsiteY0" fmla="*/ 1465898 h 1875059"/>
              <a:gd name="connsiteX1" fmla="*/ 1061935 w 1854353"/>
              <a:gd name="connsiteY1" fmla="*/ 1813768 h 1875059"/>
              <a:gd name="connsiteX2" fmla="*/ 1817309 w 1854353"/>
              <a:gd name="connsiteY2" fmla="*/ 1098150 h 1875059"/>
              <a:gd name="connsiteX3" fmla="*/ 839669 w 1854353"/>
              <a:gd name="connsiteY3" fmla="*/ 177631 h 1875059"/>
              <a:gd name="connsiteX4" fmla="*/ 494805 w 1854353"/>
              <a:gd name="connsiteY4" fmla="*/ 32363 h 1875059"/>
              <a:gd name="connsiteX5" fmla="*/ 11995 w 1854353"/>
              <a:gd name="connsiteY5" fmla="*/ 177631 h 1875059"/>
              <a:gd name="connsiteX0" fmla="*/ 425831 w 1837742"/>
              <a:gd name="connsiteY0" fmla="*/ 1538533 h 1947694"/>
              <a:gd name="connsiteX1" fmla="*/ 1061935 w 1837742"/>
              <a:gd name="connsiteY1" fmla="*/ 1886403 h 1947694"/>
              <a:gd name="connsiteX2" fmla="*/ 1817309 w 1837742"/>
              <a:gd name="connsiteY2" fmla="*/ 1170785 h 1947694"/>
              <a:gd name="connsiteX3" fmla="*/ 1184532 w 1837742"/>
              <a:gd name="connsiteY3" fmla="*/ 177631 h 1947694"/>
              <a:gd name="connsiteX4" fmla="*/ 494805 w 1837742"/>
              <a:gd name="connsiteY4" fmla="*/ 104998 h 1947694"/>
              <a:gd name="connsiteX5" fmla="*/ 11995 w 1837742"/>
              <a:gd name="connsiteY5" fmla="*/ 250266 h 1947694"/>
              <a:gd name="connsiteX0" fmla="*/ 425831 w 1837742"/>
              <a:gd name="connsiteY0" fmla="*/ 1663544 h 2072705"/>
              <a:gd name="connsiteX1" fmla="*/ 1061935 w 1837742"/>
              <a:gd name="connsiteY1" fmla="*/ 2011414 h 2072705"/>
              <a:gd name="connsiteX2" fmla="*/ 1817309 w 1837742"/>
              <a:gd name="connsiteY2" fmla="*/ 1295796 h 2072705"/>
              <a:gd name="connsiteX3" fmla="*/ 1184532 w 1837742"/>
              <a:gd name="connsiteY3" fmla="*/ 302642 h 2072705"/>
              <a:gd name="connsiteX4" fmla="*/ 632750 w 1837742"/>
              <a:gd name="connsiteY4" fmla="*/ 12106 h 2072705"/>
              <a:gd name="connsiteX5" fmla="*/ 11995 w 1837742"/>
              <a:gd name="connsiteY5" fmla="*/ 375277 h 2072705"/>
              <a:gd name="connsiteX0" fmla="*/ 356858 w 1768769"/>
              <a:gd name="connsiteY0" fmla="*/ 1663544 h 2072705"/>
              <a:gd name="connsiteX1" fmla="*/ 992962 w 1768769"/>
              <a:gd name="connsiteY1" fmla="*/ 2011414 h 2072705"/>
              <a:gd name="connsiteX2" fmla="*/ 1748336 w 1768769"/>
              <a:gd name="connsiteY2" fmla="*/ 1295796 h 2072705"/>
              <a:gd name="connsiteX3" fmla="*/ 1115559 w 1768769"/>
              <a:gd name="connsiteY3" fmla="*/ 302642 h 2072705"/>
              <a:gd name="connsiteX4" fmla="*/ 563777 w 1768769"/>
              <a:gd name="connsiteY4" fmla="*/ 12106 h 2072705"/>
              <a:gd name="connsiteX5" fmla="*/ 11995 w 1768769"/>
              <a:gd name="connsiteY5" fmla="*/ 230008 h 2072705"/>
              <a:gd name="connsiteX0" fmla="*/ 899485 w 2311396"/>
              <a:gd name="connsiteY0" fmla="*/ 1903320 h 2312481"/>
              <a:gd name="connsiteX1" fmla="*/ 1535589 w 2311396"/>
              <a:gd name="connsiteY1" fmla="*/ 2251190 h 2312481"/>
              <a:gd name="connsiteX2" fmla="*/ 2290963 w 2311396"/>
              <a:gd name="connsiteY2" fmla="*/ 1535572 h 2312481"/>
              <a:gd name="connsiteX3" fmla="*/ 1658186 w 2311396"/>
              <a:gd name="connsiteY3" fmla="*/ 542418 h 2312481"/>
              <a:gd name="connsiteX4" fmla="*/ 1106404 w 2311396"/>
              <a:gd name="connsiteY4" fmla="*/ 251882 h 2312481"/>
              <a:gd name="connsiteX5" fmla="*/ 11995 w 2311396"/>
              <a:gd name="connsiteY5" fmla="*/ 9475 h 2312481"/>
              <a:gd name="connsiteX0" fmla="*/ 899485 w 2311396"/>
              <a:gd name="connsiteY0" fmla="*/ 1903318 h 2312479"/>
              <a:gd name="connsiteX1" fmla="*/ 1535589 w 2311396"/>
              <a:gd name="connsiteY1" fmla="*/ 2251188 h 2312479"/>
              <a:gd name="connsiteX2" fmla="*/ 2290963 w 2311396"/>
              <a:gd name="connsiteY2" fmla="*/ 1535570 h 2312479"/>
              <a:gd name="connsiteX3" fmla="*/ 1658186 w 2311396"/>
              <a:gd name="connsiteY3" fmla="*/ 542416 h 2312479"/>
              <a:gd name="connsiteX4" fmla="*/ 896379 w 2311396"/>
              <a:gd name="connsiteY4" fmla="*/ 470074 h 2312479"/>
              <a:gd name="connsiteX5" fmla="*/ 11995 w 2311396"/>
              <a:gd name="connsiteY5" fmla="*/ 9473 h 2312479"/>
              <a:gd name="connsiteX0" fmla="*/ 899485 w 2311396"/>
              <a:gd name="connsiteY0" fmla="*/ 2018468 h 2427629"/>
              <a:gd name="connsiteX1" fmla="*/ 1535589 w 2311396"/>
              <a:gd name="connsiteY1" fmla="*/ 2366338 h 2427629"/>
              <a:gd name="connsiteX2" fmla="*/ 2290963 w 2311396"/>
              <a:gd name="connsiteY2" fmla="*/ 1650720 h 2427629"/>
              <a:gd name="connsiteX3" fmla="*/ 1658186 w 2311396"/>
              <a:gd name="connsiteY3" fmla="*/ 657566 h 2427629"/>
              <a:gd name="connsiteX4" fmla="*/ 896379 w 2311396"/>
              <a:gd name="connsiteY4" fmla="*/ 585224 h 2427629"/>
              <a:gd name="connsiteX5" fmla="*/ 11995 w 2311396"/>
              <a:gd name="connsiteY5" fmla="*/ 9473 h 2427629"/>
              <a:gd name="connsiteX0" fmla="*/ 899485 w 2311396"/>
              <a:gd name="connsiteY0" fmla="*/ 2018470 h 2427631"/>
              <a:gd name="connsiteX1" fmla="*/ 1535589 w 2311396"/>
              <a:gd name="connsiteY1" fmla="*/ 2366340 h 2427631"/>
              <a:gd name="connsiteX2" fmla="*/ 2290963 w 2311396"/>
              <a:gd name="connsiteY2" fmla="*/ 1650722 h 2427631"/>
              <a:gd name="connsiteX3" fmla="*/ 1658186 w 2311396"/>
              <a:gd name="connsiteY3" fmla="*/ 657568 h 2427631"/>
              <a:gd name="connsiteX4" fmla="*/ 365749 w 2311396"/>
              <a:gd name="connsiteY4" fmla="*/ 585227 h 2427631"/>
              <a:gd name="connsiteX5" fmla="*/ 11995 w 2311396"/>
              <a:gd name="connsiteY5" fmla="*/ 9475 h 24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1396" h="2427631">
                <a:moveTo>
                  <a:pt x="899485" y="2018470"/>
                </a:moveTo>
                <a:cubicBezTo>
                  <a:pt x="1101580" y="2223050"/>
                  <a:pt x="1303676" y="2427631"/>
                  <a:pt x="1535589" y="2366340"/>
                </a:cubicBezTo>
                <a:cubicBezTo>
                  <a:pt x="1767502" y="2305049"/>
                  <a:pt x="2270530" y="1935517"/>
                  <a:pt x="2290963" y="1650722"/>
                </a:cubicBezTo>
                <a:cubicBezTo>
                  <a:pt x="2311396" y="1365927"/>
                  <a:pt x="1979055" y="835150"/>
                  <a:pt x="1658186" y="657568"/>
                </a:cubicBezTo>
                <a:cubicBezTo>
                  <a:pt x="1337317" y="479986"/>
                  <a:pt x="640114" y="693242"/>
                  <a:pt x="365749" y="585227"/>
                </a:cubicBezTo>
                <a:cubicBezTo>
                  <a:pt x="91384" y="477212"/>
                  <a:pt x="0" y="1"/>
                  <a:pt x="11995" y="9475"/>
                </a:cubicBezTo>
              </a:path>
            </a:pathLst>
          </a:custGeom>
          <a:ln w="412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Al</a:t>
            </a:r>
            <a:r>
              <a:rPr lang="ro-RO" dirty="0" smtClean="0"/>
              <a:t>ți iteratori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229600" cy="5562600"/>
          </a:xfrm>
        </p:spPr>
        <p:txBody>
          <a:bodyPr>
            <a:noAutofit/>
          </a:bodyPr>
          <a:lstStyle/>
          <a:p>
            <a:r>
              <a:rPr lang="ro-RO" sz="1800" dirty="0" smtClean="0"/>
              <a:t>Colectie.any(functie)</a:t>
            </a:r>
          </a:p>
          <a:p>
            <a:pPr lvl="1"/>
            <a:r>
              <a:rPr lang="ro-RO" sz="1800" dirty="0" smtClean="0"/>
              <a:t>Returnează true dacă există măcar un element în colecție pt care funcția-argument returnează true</a:t>
            </a:r>
          </a:p>
          <a:p>
            <a:r>
              <a:rPr lang="ro-RO" sz="1800" dirty="0" smtClean="0"/>
              <a:t>Colectie.detect(functie)</a:t>
            </a:r>
          </a:p>
          <a:p>
            <a:pPr lvl="1"/>
            <a:r>
              <a:rPr lang="ro-RO" sz="1800" dirty="0" smtClean="0"/>
              <a:t>Returnează primul element din colecție pt care funcția-argument returnează true</a:t>
            </a:r>
          </a:p>
          <a:p>
            <a:r>
              <a:rPr lang="ro-RO" sz="1800" dirty="0" smtClean="0"/>
              <a:t>Colectie.findAll(functie)</a:t>
            </a:r>
          </a:p>
          <a:p>
            <a:pPr lvl="1"/>
            <a:r>
              <a:rPr lang="ro-RO" sz="1800" dirty="0" smtClean="0"/>
              <a:t>Returnează subvectorul elementelor din colecție pt care funcția-argument returnează true</a:t>
            </a:r>
          </a:p>
          <a:p>
            <a:r>
              <a:rPr lang="ro-RO" sz="1800" dirty="0" smtClean="0"/>
              <a:t>Colectie.reject(functie)</a:t>
            </a:r>
          </a:p>
          <a:p>
            <a:pPr lvl="1"/>
            <a:r>
              <a:rPr lang="ro-RO" sz="1800" dirty="0" smtClean="0"/>
              <a:t>Returnează subvectorul elementelor din colecție pt care funcția-argument returnează false</a:t>
            </a:r>
          </a:p>
          <a:p>
            <a:r>
              <a:rPr lang="ro-RO" sz="1800" dirty="0" smtClean="0"/>
              <a:t>Colectie.partition(functie)</a:t>
            </a:r>
          </a:p>
          <a:p>
            <a:pPr lvl="1"/>
            <a:r>
              <a:rPr lang="ro-RO" sz="1800" dirty="0" smtClean="0"/>
              <a:t>Returnează o matrice cu două rânduri: rândul 1 cu elementele pt care funcția-argument returnează true, rândul 2 cu restul elementelor</a:t>
            </a:r>
          </a:p>
          <a:p>
            <a:r>
              <a:rPr lang="ro-RO" sz="1800" dirty="0" smtClean="0"/>
              <a:t>Colectie.collect(functie)</a:t>
            </a:r>
          </a:p>
          <a:p>
            <a:pPr lvl="1"/>
            <a:r>
              <a:rPr lang="ro-RO" sz="1800" dirty="0" smtClean="0"/>
              <a:t>Returneaza vectorul valorilor returnate de funcția-argument pentru fiecare element din colecție</a:t>
            </a:r>
          </a:p>
          <a:p>
            <a:r>
              <a:rPr lang="ro-RO" sz="1800" dirty="0" smtClean="0"/>
              <a:t>Colectie.sortBy(functie)</a:t>
            </a:r>
          </a:p>
          <a:p>
            <a:pPr lvl="1"/>
            <a:r>
              <a:rPr lang="ro-RO" sz="1800" dirty="0" smtClean="0"/>
              <a:t>Returnează colecția inițială, sortată după valorile returnate de funcția-argument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Iteratori ale căror argumente nu sunt funcții definite de utilizator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Colectie.invoke(metoda)</a:t>
            </a:r>
          </a:p>
          <a:p>
            <a:pPr lvl="1"/>
            <a:r>
              <a:rPr lang="ro-RO" dirty="0" smtClean="0"/>
              <a:t>Apelează o metodă (obiectuală) pentru fiecare obiect din colecție (aplicabilă la vectori de obiecte!) - numele metodei trebuie să fie string</a:t>
            </a:r>
          </a:p>
          <a:p>
            <a:r>
              <a:rPr lang="ro-RO" dirty="0" smtClean="0"/>
              <a:t>Colectie.pluck(atribut)</a:t>
            </a:r>
          </a:p>
          <a:p>
            <a:pPr lvl="1"/>
            <a:r>
              <a:rPr lang="ro-RO" dirty="0" smtClean="0"/>
              <a:t>Returnează un vector cu valorile atributului-argument (obiectual) pentru fiecare obiect din colecție (aplicabilă la vectori de obiecte!) – numele atributului trebuie să fie string</a:t>
            </a:r>
          </a:p>
          <a:p>
            <a:r>
              <a:rPr lang="ro-RO" dirty="0" smtClean="0"/>
              <a:t>Obiect.toArray()</a:t>
            </a:r>
          </a:p>
          <a:p>
            <a:pPr lvl="1"/>
            <a:r>
              <a:rPr lang="ro-RO" dirty="0" smtClean="0"/>
              <a:t>Convertește un obiect într-un vector (fiecare atribut obiectual devine un element al vectorului)</a:t>
            </a:r>
          </a:p>
          <a:p>
            <a:r>
              <a:rPr lang="ro-RO" dirty="0" smtClean="0"/>
              <a:t>Colectie.include(valoare)</a:t>
            </a:r>
          </a:p>
          <a:p>
            <a:pPr lvl="1"/>
            <a:r>
              <a:rPr lang="ro-RO" dirty="0" smtClean="0"/>
              <a:t>Returnează true dacă valoarea-argument e găsită în colecție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ro-RO" dirty="0" smtClean="0"/>
              <a:t>Clasa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1800" dirty="0" smtClean="0"/>
              <a:t>Oferă metode de accesare a arborelui DOM:</a:t>
            </a:r>
          </a:p>
          <a:p>
            <a:r>
              <a:rPr lang="ro-RO" sz="1800" dirty="0" smtClean="0"/>
              <a:t>Element.adjacent(marcator,selectorCSS) – returnează toți frații ce corespund selectorului</a:t>
            </a:r>
          </a:p>
          <a:p>
            <a:r>
              <a:rPr lang="ro-RO" sz="1800" dirty="0" smtClean="0"/>
              <a:t>Element.ancestors(marcator) – returnează toți strămoșii marcatorului</a:t>
            </a:r>
          </a:p>
          <a:p>
            <a:r>
              <a:rPr lang="ro-RO" sz="1800" dirty="0" smtClean="0"/>
              <a:t>Element.siblings(marcator) – returnează toți frații marcatorului</a:t>
            </a:r>
          </a:p>
          <a:p>
            <a:r>
              <a:rPr lang="ro-RO" sz="1800" dirty="0" smtClean="0"/>
              <a:t>Element.childElements(marcator) – returnează toți fiii marcatorului</a:t>
            </a:r>
          </a:p>
          <a:p>
            <a:r>
              <a:rPr lang="ro-RO" sz="1800" dirty="0" smtClean="0"/>
              <a:t>Element.select(marcator,selectorCSS) – returnează toți fiii ce corespund selectorului</a:t>
            </a:r>
          </a:p>
          <a:p>
            <a:r>
              <a:rPr lang="ro-RO" sz="1800" dirty="0" smtClean="0"/>
              <a:t>Element.descendantOf(marcator1,marcator2) – verifică dacă marcator1 e descendent al lui marcator2</a:t>
            </a:r>
          </a:p>
          <a:p>
            <a:pPr>
              <a:buNone/>
            </a:pPr>
            <a:r>
              <a:rPr lang="ro-RO" sz="1800" dirty="0" smtClean="0"/>
              <a:t>Oferă metode de manipulare facilă a marcatorilor:</a:t>
            </a:r>
          </a:p>
          <a:p>
            <a:r>
              <a:rPr lang="ro-RO" sz="1800" dirty="0" smtClean="0"/>
              <a:t>Element.addClassName(marcator,stil) – adaugă un stil unui marcator</a:t>
            </a:r>
          </a:p>
          <a:p>
            <a:r>
              <a:rPr lang="ro-RO" sz="1800" dirty="0" smtClean="0"/>
              <a:t>Element.removeClassName(marcator,stil) – îndepărtează un stil de pe marcator</a:t>
            </a:r>
          </a:p>
          <a:p>
            <a:r>
              <a:rPr lang="ro-RO" sz="1800" dirty="0" smtClean="0"/>
              <a:t>Element.cleanWhitespace(marcator) – elimină toate nodurile albe dintre fiii unui marcator</a:t>
            </a:r>
            <a:endParaRPr lang="en-US" sz="1800" dirty="0" smtClean="0"/>
          </a:p>
          <a:p>
            <a:r>
              <a:rPr lang="en-US" sz="1800" dirty="0" err="1" smtClean="0"/>
              <a:t>Element.match</a:t>
            </a:r>
            <a:r>
              <a:rPr lang="en-US" sz="1800" dirty="0" smtClean="0"/>
              <a:t>(</a:t>
            </a:r>
            <a:r>
              <a:rPr lang="en-US" sz="1800" dirty="0" err="1" smtClean="0"/>
              <a:t>marcator,selectorCSS</a:t>
            </a:r>
            <a:r>
              <a:rPr lang="en-US" sz="1800" dirty="0" smtClean="0"/>
              <a:t>) – </a:t>
            </a:r>
            <a:r>
              <a:rPr lang="en-US" sz="1800" dirty="0" err="1" smtClean="0"/>
              <a:t>verific</a:t>
            </a:r>
            <a:r>
              <a:rPr lang="ro-RO" sz="1800" dirty="0" smtClean="0"/>
              <a:t>ă dacă marcatorul se încadrează în selector</a:t>
            </a:r>
          </a:p>
          <a:p>
            <a:r>
              <a:rPr lang="ro-RO" sz="1800" dirty="0" smtClean="0"/>
              <a:t>Element.toggle(marcator) – comută vizibilitatea marcatorului (trebuie să aibă un stil inițial!)</a:t>
            </a:r>
          </a:p>
          <a:p>
            <a:r>
              <a:rPr lang="ro-RO" sz="1800" dirty="0" smtClean="0"/>
              <a:t>Element.show(marcator), Element.hide(marcator) – similar</a:t>
            </a:r>
          </a:p>
          <a:p>
            <a:r>
              <a:rPr lang="ro-RO" sz="1800" dirty="0" smtClean="0"/>
              <a:t>Element.visible(marcator) – indică dacă un element e vizibil</a:t>
            </a:r>
          </a:p>
          <a:p>
            <a:r>
              <a:rPr lang="ro-RO" sz="1800" dirty="0" smtClean="0"/>
              <a:t>Element.remove(marcator) – elimină un marcator (atenție la diferența față de ascundere)</a:t>
            </a:r>
          </a:p>
          <a:p>
            <a:r>
              <a:rPr lang="ro-RO" sz="1800" dirty="0" smtClean="0"/>
              <a:t>Element.clonePosition(marcator1,marcator2) – copiază poziția/dimensiunile unui marcator pe alt marcator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ro-RO" dirty="0" smtClean="0"/>
              <a:t>Inserarea de conținut nou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000" dirty="0" smtClean="0"/>
              <a:t>Obs:</a:t>
            </a:r>
          </a:p>
          <a:p>
            <a:r>
              <a:rPr lang="ro-RO" sz="2000" dirty="0" smtClean="0"/>
              <a:t>până la versiunea precedentă, era asigurată de clasa Insertion (atenție la tutoriale/documentații mai vechi de 2009!); acum e asigurată tot de clasa Element</a:t>
            </a:r>
          </a:p>
          <a:p>
            <a:r>
              <a:rPr lang="ro-RO" sz="2000" dirty="0" smtClean="0"/>
              <a:t>este o alternativă la Ajax.Updater (are aceleași opțiuni de inserare raportate la etichetele unui marcator țintă – top, bottom,before,after);</a:t>
            </a:r>
          </a:p>
          <a:p>
            <a:r>
              <a:rPr lang="ro-RO" sz="2000" dirty="0" smtClean="0"/>
              <a:t>diferența principală e că permite explicitarea ca argument string al codului HTML de inserat (acesta nu e obligatoriu să vină de la server);</a:t>
            </a:r>
          </a:p>
          <a:p>
            <a:r>
              <a:rPr lang="ro-RO" sz="2000" dirty="0" smtClean="0"/>
              <a:t>Codul HTML inserat trebuie să fie unul sau mai multe noduri DOM complete! (nu se poate insera o parte dintr-un nod, de ex. etichetă de deschidere fără cea de închidere).</a:t>
            </a:r>
          </a:p>
          <a:p>
            <a:pPr>
              <a:buNone/>
            </a:pPr>
            <a:endParaRPr lang="ro-RO" sz="2000" dirty="0" smtClean="0"/>
          </a:p>
          <a:p>
            <a:pPr>
              <a:buNone/>
            </a:pPr>
            <a:r>
              <a:rPr lang="ro-RO" sz="2000" b="1" dirty="0" smtClean="0"/>
              <a:t>Element.insert(marcator,conținut), </a:t>
            </a:r>
            <a:r>
              <a:rPr lang="ro-RO" sz="2000" dirty="0" smtClean="0"/>
              <a:t>unde conținutul poate fi:</a:t>
            </a:r>
          </a:p>
          <a:p>
            <a:r>
              <a:rPr lang="ro-RO" sz="2000" dirty="0" smtClean="0"/>
              <a:t>String (cod HTML),  inserat implicit bottom</a:t>
            </a:r>
          </a:p>
          <a:p>
            <a:r>
              <a:rPr lang="ro-RO" sz="2000" dirty="0" smtClean="0"/>
              <a:t>Un obiect de tip element, inserat implicit bottom</a:t>
            </a:r>
          </a:p>
          <a:p>
            <a:r>
              <a:rPr lang="ro-RO" sz="2000" dirty="0" smtClean="0"/>
              <a:t>Un obiect-argument complex, </a:t>
            </a:r>
            <a:r>
              <a:rPr lang="en-US" sz="2000" dirty="0" smtClean="0"/>
              <a:t>cu </a:t>
            </a:r>
            <a:r>
              <a:rPr lang="en-US" sz="2000" dirty="0" err="1" smtClean="0"/>
              <a:t>atribute</a:t>
            </a:r>
            <a:r>
              <a:rPr lang="en-US" sz="2000" dirty="0" smtClean="0"/>
              <a:t> </a:t>
            </a:r>
            <a:r>
              <a:rPr lang="ro-RO" sz="2000" dirty="0" smtClean="0"/>
              <a:t>ce explicitează atât conținutul cât și poziția inserării: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optiuni</a:t>
            </a:r>
            <a:r>
              <a:rPr lang="ro-RO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>
                <a:solidFill>
                  <a:srgbClr val="FF0000"/>
                </a:solidFill>
              </a:rPr>
              <a:t>{before:”&lt;</a:t>
            </a:r>
            <a:r>
              <a:rPr lang="en-US" sz="2000" dirty="0" err="1" smtClean="0">
                <a:solidFill>
                  <a:srgbClr val="FF0000"/>
                </a:solidFill>
              </a:rPr>
              <a:t>br</a:t>
            </a:r>
            <a:r>
              <a:rPr lang="en-US" sz="2000" dirty="0" smtClean="0">
                <a:solidFill>
                  <a:srgbClr val="FF0000"/>
                </a:solidFill>
              </a:rPr>
              <a:t>&gt;”,after:”&lt;</a:t>
            </a:r>
            <a:r>
              <a:rPr lang="en-US" sz="2000" dirty="0" err="1" smtClean="0">
                <a:solidFill>
                  <a:srgbClr val="FF0000"/>
                </a:solidFill>
              </a:rPr>
              <a:t>br</a:t>
            </a:r>
            <a:r>
              <a:rPr lang="en-US" sz="2000" dirty="0" smtClean="0">
                <a:solidFill>
                  <a:srgbClr val="FF0000"/>
                </a:solidFill>
              </a:rPr>
              <a:t>&gt;”}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Element.insert</a:t>
            </a:r>
            <a:r>
              <a:rPr lang="en-US" sz="2000" dirty="0" smtClean="0">
                <a:solidFill>
                  <a:srgbClr val="FF0000"/>
                </a:solidFill>
              </a:rPr>
              <a:t>(“</a:t>
            </a:r>
            <a:r>
              <a:rPr lang="en-US" sz="2000" dirty="0" err="1" smtClean="0">
                <a:solidFill>
                  <a:srgbClr val="FF0000"/>
                </a:solidFill>
              </a:rPr>
              <a:t>idmarcator”,optiuni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ro-RO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sz="2100" b="1" dirty="0" smtClean="0"/>
              <a:t>Element.update(marcator,continutnou) </a:t>
            </a:r>
            <a:r>
              <a:rPr lang="ro-RO" sz="2100" dirty="0" smtClean="0"/>
              <a:t>– asigură înlocuire și nu inserare</a:t>
            </a:r>
          </a:p>
          <a:p>
            <a:endParaRPr lang="ro-RO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Form.findFirstElement(formular) – returnează primul câmp funcțional (vizibil, activ) din formular;</a:t>
            </a:r>
          </a:p>
          <a:p>
            <a:r>
              <a:rPr lang="ro-RO" dirty="0" smtClean="0"/>
              <a:t>Form.focusFirstElement(formular) – focalizează primul câmp din formular;</a:t>
            </a:r>
          </a:p>
          <a:p>
            <a:r>
              <a:rPr lang="ro-RO" dirty="0" smtClean="0"/>
              <a:t>Form.getElements(formular) – returnează vectorul câmpurilor din formular;</a:t>
            </a:r>
          </a:p>
          <a:p>
            <a:r>
              <a:rPr lang="ro-RO" dirty="0" smtClean="0"/>
              <a:t>Form.getInputs(formular) – returnează vectorul câmpurilor INPUT din formular;</a:t>
            </a:r>
          </a:p>
          <a:p>
            <a:r>
              <a:rPr lang="ro-RO" dirty="0" smtClean="0"/>
              <a:t>Form.request(formular,optiuni) – echivalent cu un Ajax.Request pe tot formularul (optiunile sunt obiectul-argument al lui Ajax.Request);</a:t>
            </a:r>
          </a:p>
          <a:p>
            <a:r>
              <a:rPr lang="ro-RO" dirty="0" smtClean="0"/>
              <a:t>Form.reset(formular) – resetează formularul;</a:t>
            </a:r>
          </a:p>
          <a:p>
            <a:r>
              <a:rPr lang="ro-RO" dirty="0" smtClean="0"/>
              <a:t>Form.serialize(formular) – convertește formularul în string sau obiect</a:t>
            </a:r>
          </a:p>
          <a:p>
            <a:r>
              <a:rPr lang="ro-RO" dirty="0" smtClean="0"/>
              <a:t>Form.enable(formular) / Form.disable(formular) – activarea/dezactivarea unui formular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Clasa Form.Element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15000"/>
          </a:xfrm>
        </p:spPr>
        <p:txBody>
          <a:bodyPr>
            <a:noAutofit/>
          </a:bodyPr>
          <a:lstStyle/>
          <a:p>
            <a:r>
              <a:rPr lang="ro-RO" sz="2000" dirty="0" smtClean="0"/>
              <a:t>Două sintaxe acceptate (marcatorul poate fi indicat prin ID sau ca obiect returnat de o funcție precedentă):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Form.Element.clear(marcator)</a:t>
            </a:r>
          </a:p>
          <a:p>
            <a:pPr lvl="1"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$(marcator).clear()</a:t>
            </a:r>
          </a:p>
          <a:p>
            <a:r>
              <a:rPr lang="ro-RO" sz="2000" dirty="0" smtClean="0"/>
              <a:t>Obs:</a:t>
            </a:r>
          </a:p>
          <a:p>
            <a:pPr lvl="1"/>
            <a:r>
              <a:rPr lang="ro-RO" sz="2000" dirty="0" smtClean="0"/>
              <a:t>Marcatorul poate fi indicat prin ID sau ca obiect returnat de o funcție precedentă ($,$$ etc.);</a:t>
            </a:r>
          </a:p>
          <a:p>
            <a:pPr lvl="1"/>
            <a:r>
              <a:rPr lang="ro-RO" sz="2000" dirty="0" smtClean="0"/>
              <a:t>Marcatorul trebuie să fie un câmp de formular (INPUT, SELECT, TEXTAREA)</a:t>
            </a:r>
          </a:p>
          <a:p>
            <a:r>
              <a:rPr lang="ro-RO" sz="2000" dirty="0" smtClean="0"/>
              <a:t>Form.Element.getValue(marcator) – returnează valoarea câmpului</a:t>
            </a:r>
          </a:p>
          <a:p>
            <a:r>
              <a:rPr lang="ro-RO" sz="2000" dirty="0" smtClean="0"/>
              <a:t>Form.Element.setValue(marcator,valoare) – modifică valoarea câmpului</a:t>
            </a:r>
          </a:p>
          <a:p>
            <a:r>
              <a:rPr lang="ro-RO" sz="2000" dirty="0" smtClean="0"/>
              <a:t>Form.Element.present(marcator) = returnează true dacă NU este gol câmpul</a:t>
            </a:r>
          </a:p>
          <a:p>
            <a:r>
              <a:rPr lang="ro-RO" sz="2000" dirty="0" smtClean="0"/>
              <a:t>Form.Element.select(marcator) – selectează conținutul câmpului</a:t>
            </a:r>
          </a:p>
          <a:p>
            <a:r>
              <a:rPr lang="ro-RO" sz="2000" dirty="0" smtClean="0"/>
              <a:t>Form.Element.focus(marcator) – focalizează câmpul</a:t>
            </a:r>
          </a:p>
          <a:p>
            <a:r>
              <a:rPr lang="ro-RO" sz="2000" dirty="0" smtClean="0"/>
              <a:t>Form.Element.clear(marcator) – golește un câmp</a:t>
            </a:r>
          </a:p>
          <a:p>
            <a:r>
              <a:rPr lang="ro-RO" sz="2000" dirty="0" smtClean="0"/>
              <a:t>Form.Element.disable(marcator) (sau enable) – dezactivare/activare a unui câmp)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Mecanismul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763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Aduc</a:t>
            </a:r>
            <a:r>
              <a:rPr lang="ro-RO" dirty="0" smtClean="0"/>
              <a:t>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mod de </a:t>
            </a:r>
            <a:r>
              <a:rPr lang="en-US" dirty="0" err="1" smtClean="0"/>
              <a:t>definire</a:t>
            </a:r>
            <a:r>
              <a:rPr lang="en-US" dirty="0" smtClean="0"/>
              <a:t> a </a:t>
            </a:r>
            <a:r>
              <a:rPr lang="en-US" dirty="0" err="1" smtClean="0"/>
              <a:t>handlerelor</a:t>
            </a:r>
            <a:r>
              <a:rPr lang="en-US" dirty="0" smtClean="0"/>
              <a:t> de </a:t>
            </a:r>
            <a:r>
              <a:rPr lang="en-US" dirty="0" err="1" smtClean="0"/>
              <a:t>evenimente</a:t>
            </a:r>
            <a:r>
              <a:rPr lang="ro-RO" dirty="0" smtClean="0"/>
              <a:t>, separand complet codul HTML de JavaScript</a:t>
            </a:r>
          </a:p>
          <a:p>
            <a:r>
              <a:rPr lang="ro-RO" dirty="0" smtClean="0"/>
              <a:t>Este implementat în clasele Form, Form.Element și Element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Form.</a:t>
            </a:r>
            <a:r>
              <a:rPr lang="en-US" dirty="0" smtClean="0">
                <a:solidFill>
                  <a:srgbClr val="FF0000"/>
                </a:solidFill>
              </a:rPr>
              <a:t>Observer(</a:t>
            </a:r>
            <a:r>
              <a:rPr lang="ro-RO" dirty="0" smtClean="0">
                <a:solidFill>
                  <a:srgbClr val="FF0000"/>
                </a:solidFill>
              </a:rPr>
              <a:t>formular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ro-RO" dirty="0" smtClean="0">
                <a:solidFill>
                  <a:srgbClr val="FF0000"/>
                </a:solidFill>
              </a:rPr>
              <a:t>frecventa,functie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ro-RO" sz="2200" dirty="0" smtClean="0"/>
              <a:t>stabilește un handler ce se va executa când se detectează ORICE modificare în ORICARE câmp al formularului;</a:t>
            </a:r>
          </a:p>
          <a:p>
            <a:pPr>
              <a:buFontTx/>
              <a:buChar char="-"/>
            </a:pPr>
            <a:r>
              <a:rPr lang="ro-RO" sz="2200" dirty="0" smtClean="0"/>
              <a:t>frecvența stabilește la câte secunde să se verifice prezența evenimentului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Form.Element.Observer(marcator,frecventa, functie)</a:t>
            </a:r>
          </a:p>
          <a:p>
            <a:pPr>
              <a:buFontTx/>
              <a:buChar char="-"/>
            </a:pPr>
            <a:r>
              <a:rPr lang="ro-RO" sz="1900" dirty="0" smtClean="0"/>
              <a:t>similar, la nivel de câmp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Element.observe(marcator,eveniment,functie)</a:t>
            </a:r>
          </a:p>
          <a:p>
            <a:pPr>
              <a:buFontTx/>
              <a:buChar char="-"/>
            </a:pPr>
            <a:r>
              <a:rPr lang="ro-RO" sz="2200" dirty="0" smtClean="0"/>
              <a:t>Permite specificarea evenimentului urmarit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Element.stopObserving(marcator, eveniment,functie)</a:t>
            </a:r>
          </a:p>
          <a:p>
            <a:pPr>
              <a:buNone/>
            </a:pPr>
            <a:r>
              <a:rPr lang="ro-RO" sz="1900" dirty="0" smtClean="0"/>
              <a:t>-	</a:t>
            </a:r>
            <a:r>
              <a:rPr lang="ro-RO" sz="2200" dirty="0" smtClean="0"/>
              <a:t> Permite dezactivarea handlerului</a:t>
            </a:r>
          </a:p>
          <a:p>
            <a:r>
              <a:rPr lang="en-US" dirty="0" err="1" smtClean="0"/>
              <a:t>Scriptaculous</a:t>
            </a:r>
            <a:r>
              <a:rPr lang="en-US" dirty="0" smtClean="0"/>
              <a:t> </a:t>
            </a:r>
            <a:r>
              <a:rPr lang="en-US" dirty="0" err="1" smtClean="0"/>
              <a:t>adaug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DelayedObserver</a:t>
            </a:r>
            <a:r>
              <a:rPr lang="en-US" dirty="0" smtClean="0"/>
              <a:t> (</a:t>
            </a:r>
            <a:r>
              <a:rPr lang="en-US" dirty="0" err="1" smtClean="0"/>
              <a:t>apelarea</a:t>
            </a:r>
            <a:r>
              <a:rPr lang="en-US" dirty="0" smtClean="0"/>
              <a:t> f</a:t>
            </a:r>
            <a:r>
              <a:rPr lang="ro-RO" dirty="0" smtClean="0"/>
              <a:t>uncției cu întârziere față de eveniment!):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Form.Element.DelayedObserver(marcator,intarziere,functie)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ro-RO" dirty="0" smtClean="0"/>
              <a:t>Clasificarea frameworkurilor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248400"/>
          </a:xfrm>
        </p:spPr>
        <p:txBody>
          <a:bodyPr>
            <a:noAutofit/>
          </a:bodyPr>
          <a:lstStyle/>
          <a:p>
            <a:pPr lvl="0"/>
            <a:r>
              <a:rPr lang="ro-RO" sz="2000" b="1" dirty="0" smtClean="0"/>
              <a:t>Nivel 0: </a:t>
            </a:r>
            <a:r>
              <a:rPr lang="ro-RO" sz="2000" dirty="0" smtClean="0"/>
              <a:t>mecanisme de nivel scăzut, reutilizabile, de conectare asincronă la server: obiectul XHR sau cadrele interne;</a:t>
            </a:r>
            <a:endParaRPr lang="en-US" sz="2000" dirty="0" smtClean="0"/>
          </a:p>
          <a:p>
            <a:pPr lvl="0"/>
            <a:r>
              <a:rPr lang="ro-RO" sz="2000" b="1" dirty="0" smtClean="0"/>
              <a:t>Nivel 1: </a:t>
            </a:r>
            <a:r>
              <a:rPr lang="ro-RO" sz="2000" dirty="0" smtClean="0"/>
              <a:t>instrumente de nivel mai înalt pentru comunicarea cu serverul (maschează detaliile nivelului 0)  – Dojo, JSON-RPC, Prototype, Direct Web Remoting;</a:t>
            </a:r>
          </a:p>
          <a:p>
            <a:pPr lvl="1"/>
            <a:r>
              <a:rPr lang="en-US" sz="2000" dirty="0" err="1" smtClean="0"/>
              <a:t>sunt</a:t>
            </a:r>
            <a:r>
              <a:rPr lang="ro-RO" sz="2000" dirty="0" smtClean="0"/>
              <a:t> biblioteci de funcţii sau interfeţe de programare (API) care împachetează </a:t>
            </a:r>
            <a:r>
              <a:rPr lang="ro-RO" sz="2000" b="1" dirty="0" smtClean="0"/>
              <a:t>instanţierea şi comunicarea asincronă </a:t>
            </a:r>
            <a:r>
              <a:rPr lang="ro-RO" sz="2000" dirty="0" smtClean="0"/>
              <a:t>pentru a scuti programatorul de procedura de browser sniffing sau de comutarea pe cadre interne atunci cand sunt necesare proceduri nesuportate de XHR (upload de fisiere, add bookmark etc.);</a:t>
            </a:r>
          </a:p>
          <a:p>
            <a:pPr lvl="1"/>
            <a:r>
              <a:rPr lang="en-US" sz="2000" dirty="0" err="1" smtClean="0"/>
              <a:t>majoritatea</a:t>
            </a:r>
            <a:r>
              <a:rPr lang="ro-RO" sz="2000" dirty="0" smtClean="0"/>
              <a:t> sunt independent</a:t>
            </a:r>
            <a:r>
              <a:rPr lang="en-US" sz="2000" dirty="0" smtClean="0"/>
              <a:t>e</a:t>
            </a:r>
            <a:r>
              <a:rPr lang="ro-RO" sz="2000" dirty="0" smtClean="0"/>
              <a:t> faţă de tehnologia folosită de server. Unele, precum Direct Web Remoting, instalează şi o componentă Java pe server pentru ascultarea şi gestionarea la un nivel mai înalt a cererilor HTTP prin XHR. Altele, precum JSON-RPC, exploatează modelul ORB (Object Request Broker) pentru a permite accesarea obiectelor server direct din scripturi client.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Efecte </a:t>
            </a:r>
            <a:r>
              <a:rPr lang="ro-RO" dirty="0" err="1" smtClean="0"/>
              <a:t>Scriptaculous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o-RO" dirty="0" smtClean="0"/>
              <a:t>Oferă:</a:t>
            </a:r>
          </a:p>
          <a:p>
            <a:pPr lvl="1" algn="just"/>
            <a:r>
              <a:rPr lang="ro-RO" dirty="0" smtClean="0"/>
              <a:t>Efecte aplicabile oricăror și oricâtor elemente din pagină, inspirate de </a:t>
            </a:r>
            <a:r>
              <a:rPr lang="ro-RO" dirty="0" err="1" smtClean="0"/>
              <a:t>Powerpoint</a:t>
            </a:r>
            <a:r>
              <a:rPr lang="en-US" dirty="0" smtClean="0"/>
              <a:t> (</a:t>
            </a: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efecte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, </a:t>
            </a:r>
            <a:r>
              <a:rPr lang="ro-RO" dirty="0" smtClean="0"/>
              <a:t>în secvență, în paralelism parțial);</a:t>
            </a:r>
          </a:p>
          <a:p>
            <a:pPr lvl="1" algn="just"/>
            <a:r>
              <a:rPr lang="ro-RO" dirty="0" smtClean="0"/>
              <a:t>Emularea mecanismului drag </a:t>
            </a:r>
            <a:r>
              <a:rPr lang="ro-RO" dirty="0" err="1" smtClean="0"/>
              <a:t>and</a:t>
            </a:r>
            <a:r>
              <a:rPr lang="ro-RO" dirty="0" smtClean="0"/>
              <a:t> </a:t>
            </a:r>
            <a:r>
              <a:rPr lang="ro-RO" dirty="0" err="1" smtClean="0"/>
              <a:t>drop</a:t>
            </a:r>
            <a:r>
              <a:rPr lang="ro-RO" dirty="0" smtClean="0"/>
              <a:t>;</a:t>
            </a:r>
          </a:p>
          <a:p>
            <a:pPr lvl="1" algn="just"/>
            <a:r>
              <a:rPr lang="ro-RO" dirty="0" smtClean="0"/>
              <a:t>Controale de nivel foarte înalt gata de inclus în pagină (editare in-place – cazul comentariilor la bloguri);</a:t>
            </a:r>
          </a:p>
          <a:p>
            <a:pPr lvl="1" algn="just"/>
            <a:r>
              <a:rPr lang="ro-RO" dirty="0" smtClean="0"/>
              <a:t>Componente de testare GUI/DOM</a:t>
            </a:r>
          </a:p>
          <a:p>
            <a:pPr algn="just"/>
            <a:r>
              <a:rPr lang="ro-RO" dirty="0" smtClean="0"/>
              <a:t>Obs:</a:t>
            </a:r>
            <a:endParaRPr lang="en-US" dirty="0" smtClean="0"/>
          </a:p>
          <a:p>
            <a:pPr lvl="1" algn="just"/>
            <a:r>
              <a:rPr lang="ro-RO" dirty="0" err="1" smtClean="0"/>
              <a:t>Scriptaculous</a:t>
            </a:r>
            <a:r>
              <a:rPr lang="ro-RO" dirty="0" smtClean="0"/>
              <a:t> e pachetul fundamental pt. promovarea utilizabilității în Web</a:t>
            </a:r>
          </a:p>
          <a:p>
            <a:pPr lvl="1" algn="just"/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efectele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asincrone</a:t>
            </a:r>
            <a:r>
              <a:rPr lang="en-US" dirty="0" smtClean="0"/>
              <a:t> </a:t>
            </a:r>
            <a:r>
              <a:rPr lang="ro-RO" dirty="0" smtClean="0"/>
              <a:t>în sens AJAX (nu întrerup funcționarea restului paginii sau a altor efecte ce se derulează în paralel);</a:t>
            </a:r>
            <a:endParaRPr lang="en-US" dirty="0" smtClean="0"/>
          </a:p>
          <a:p>
            <a:pPr lvl="1" algn="just"/>
            <a:r>
              <a:rPr lang="en-US" dirty="0" smtClean="0"/>
              <a:t>P</a:t>
            </a:r>
            <a:r>
              <a:rPr lang="ro-RO" dirty="0" err="1" smtClean="0"/>
              <a:t>agina</a:t>
            </a:r>
            <a:r>
              <a:rPr lang="ro-RO" dirty="0" smtClean="0"/>
              <a:t> AJAX va conține două invocări </a:t>
            </a:r>
            <a:r>
              <a:rPr lang="en-US" dirty="0" smtClean="0"/>
              <a:t>&lt;SCRIPT&gt;, </a:t>
            </a:r>
            <a:r>
              <a:rPr lang="en-US" dirty="0" err="1" smtClean="0"/>
              <a:t>una</a:t>
            </a:r>
            <a:r>
              <a:rPr lang="en-US" dirty="0" smtClean="0"/>
              <a:t> pt Prototype, </a:t>
            </a:r>
            <a:r>
              <a:rPr lang="en-US" dirty="0" err="1" smtClean="0"/>
              <a:t>una</a:t>
            </a:r>
            <a:r>
              <a:rPr lang="en-US" dirty="0" smtClean="0"/>
              <a:t> pt </a:t>
            </a:r>
            <a:r>
              <a:rPr lang="en-US" dirty="0" err="1" smtClean="0"/>
              <a:t>Scriptaculous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Categorii</a:t>
            </a:r>
            <a:r>
              <a:rPr lang="en-US" dirty="0" smtClean="0"/>
              <a:t> de </a:t>
            </a:r>
            <a:r>
              <a:rPr lang="en-US" dirty="0" err="1" smtClean="0"/>
              <a:t>efecte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864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Fundamentale</a:t>
            </a:r>
            <a:r>
              <a:rPr lang="en-US" sz="1800" dirty="0" smtClean="0"/>
              <a:t>:</a:t>
            </a:r>
          </a:p>
          <a:p>
            <a:pPr lvl="1"/>
            <a:r>
              <a:rPr lang="ro-RO" sz="1800" dirty="0" err="1" smtClean="0"/>
              <a:t>Morph</a:t>
            </a:r>
            <a:r>
              <a:rPr lang="ro-RO" sz="1800" dirty="0" smtClean="0"/>
              <a:t> – tranziție între un stil CSS și altul</a:t>
            </a:r>
          </a:p>
          <a:p>
            <a:pPr lvl="1"/>
            <a:r>
              <a:rPr lang="en-US" sz="1800" dirty="0" smtClean="0"/>
              <a:t>Opacity</a:t>
            </a:r>
            <a:r>
              <a:rPr lang="ro-RO" sz="1800" dirty="0" smtClean="0"/>
              <a:t> – modificarea transparenței</a:t>
            </a:r>
            <a:endParaRPr lang="en-US" sz="1800" dirty="0" smtClean="0"/>
          </a:p>
          <a:p>
            <a:pPr lvl="1"/>
            <a:r>
              <a:rPr lang="en-US" sz="1800" dirty="0" smtClean="0"/>
              <a:t>Highlight</a:t>
            </a:r>
            <a:r>
              <a:rPr lang="ro-RO" sz="1800" dirty="0" smtClean="0"/>
              <a:t> – evidențiere (colorarea/pâlpâirea fundalului pentru atragerea atenției)</a:t>
            </a:r>
            <a:endParaRPr lang="en-US" sz="1800" dirty="0" smtClean="0"/>
          </a:p>
          <a:p>
            <a:pPr lvl="1"/>
            <a:r>
              <a:rPr lang="en-US" sz="1800" dirty="0" smtClean="0"/>
              <a:t>Move</a:t>
            </a:r>
            <a:r>
              <a:rPr lang="ro-RO" sz="1800" dirty="0" smtClean="0"/>
              <a:t> – deplasare pe o direcție;</a:t>
            </a:r>
            <a:endParaRPr lang="en-US" sz="1800" dirty="0" smtClean="0"/>
          </a:p>
          <a:p>
            <a:pPr lvl="1"/>
            <a:r>
              <a:rPr lang="en-US" sz="1800" dirty="0" smtClean="0"/>
              <a:t>Scale</a:t>
            </a:r>
            <a:r>
              <a:rPr lang="ro-RO" sz="1800" dirty="0" smtClean="0"/>
              <a:t> – dimensionare (mărire/micșorare);</a:t>
            </a:r>
            <a:endParaRPr lang="en-US" sz="1800" dirty="0" smtClean="0"/>
          </a:p>
          <a:p>
            <a:pPr lvl="1"/>
            <a:r>
              <a:rPr lang="en-US" sz="1800" dirty="0" smtClean="0"/>
              <a:t>Parallel</a:t>
            </a:r>
            <a:r>
              <a:rPr lang="ro-RO" sz="1800" dirty="0" smtClean="0"/>
              <a:t> – definirea unui set de efecte care să se execute sincron și simultan</a:t>
            </a:r>
          </a:p>
          <a:p>
            <a:pPr lvl="1"/>
            <a:r>
              <a:rPr lang="ro-RO" sz="1800" dirty="0" err="1" smtClean="0"/>
              <a:t>Queues</a:t>
            </a:r>
            <a:r>
              <a:rPr lang="ro-RO" sz="1800" dirty="0" smtClean="0"/>
              <a:t> – definirea unei cozi (succesiuni) de efecte</a:t>
            </a:r>
          </a:p>
          <a:p>
            <a:r>
              <a:rPr lang="ro-RO" sz="1800" dirty="0" smtClean="0"/>
              <a:t>Combinate: combinații ale celor fundamentale, cu efecte similare celor oferite de </a:t>
            </a:r>
            <a:r>
              <a:rPr lang="ro-RO" sz="1800" dirty="0" err="1" smtClean="0"/>
              <a:t>Powerpoint</a:t>
            </a:r>
            <a:r>
              <a:rPr lang="ro-RO" sz="1800" dirty="0" smtClean="0"/>
              <a:t>:</a:t>
            </a:r>
          </a:p>
          <a:p>
            <a:pPr lvl="1"/>
            <a:r>
              <a:rPr lang="ro-RO" sz="1800" dirty="0" err="1" smtClean="0"/>
              <a:t>Appear</a:t>
            </a:r>
            <a:r>
              <a:rPr lang="ro-RO" sz="1800" dirty="0" smtClean="0"/>
              <a:t>, Fade, </a:t>
            </a:r>
            <a:r>
              <a:rPr lang="ro-RO" sz="1800" dirty="0" err="1" smtClean="0"/>
              <a:t>Shake</a:t>
            </a:r>
            <a:r>
              <a:rPr lang="ro-RO" sz="1800" dirty="0" smtClean="0"/>
              <a:t>, </a:t>
            </a:r>
            <a:r>
              <a:rPr lang="ro-RO" sz="1800" dirty="0" err="1" smtClean="0"/>
              <a:t>BlindUp</a:t>
            </a:r>
            <a:r>
              <a:rPr lang="ro-RO" sz="1800" dirty="0" smtClean="0"/>
              <a:t>, </a:t>
            </a:r>
            <a:r>
              <a:rPr lang="ro-RO" sz="1800" dirty="0" err="1" smtClean="0"/>
              <a:t>BlindDown</a:t>
            </a:r>
            <a:r>
              <a:rPr lang="ro-RO" sz="1800" dirty="0" smtClean="0"/>
              <a:t> etc.</a:t>
            </a:r>
          </a:p>
          <a:p>
            <a:r>
              <a:rPr lang="ro-RO" sz="1800" dirty="0" err="1" smtClean="0"/>
              <a:t>Helpere</a:t>
            </a:r>
            <a:r>
              <a:rPr lang="ro-RO" sz="1800" dirty="0" smtClean="0"/>
              <a:t>:</a:t>
            </a:r>
          </a:p>
          <a:p>
            <a:pPr lvl="1"/>
            <a:r>
              <a:rPr lang="ro-RO" sz="1800" dirty="0" err="1" smtClean="0"/>
              <a:t>Transitions</a:t>
            </a:r>
            <a:r>
              <a:rPr lang="ro-RO" sz="1800" dirty="0" smtClean="0"/>
              <a:t>, </a:t>
            </a:r>
            <a:r>
              <a:rPr lang="ro-RO" sz="1800" dirty="0" err="1" smtClean="0"/>
              <a:t>Methods</a:t>
            </a:r>
            <a:r>
              <a:rPr lang="ro-RO" sz="1800" dirty="0" smtClean="0"/>
              <a:t>, </a:t>
            </a:r>
            <a:r>
              <a:rPr lang="ro-RO" sz="1800" dirty="0" err="1" smtClean="0"/>
              <a:t>toggle</a:t>
            </a:r>
            <a:r>
              <a:rPr lang="ro-RO" sz="1800" dirty="0" smtClean="0"/>
              <a:t>, multiple</a:t>
            </a:r>
          </a:p>
          <a:p>
            <a:r>
              <a:rPr lang="ro-RO" sz="1800" dirty="0" smtClean="0"/>
              <a:t>Comportamente:</a:t>
            </a:r>
          </a:p>
          <a:p>
            <a:pPr lvl="1"/>
            <a:r>
              <a:rPr lang="ro-RO" sz="1800" dirty="0" err="1" smtClean="0"/>
              <a:t>Draggable</a:t>
            </a:r>
            <a:r>
              <a:rPr lang="ro-RO" sz="1800" dirty="0" smtClean="0"/>
              <a:t>, </a:t>
            </a:r>
            <a:r>
              <a:rPr lang="ro-RO" sz="1800" dirty="0" err="1" smtClean="0"/>
              <a:t>Droppable</a:t>
            </a:r>
            <a:r>
              <a:rPr lang="ro-RO" sz="1800" dirty="0" smtClean="0"/>
              <a:t>, </a:t>
            </a:r>
            <a:r>
              <a:rPr lang="ro-RO" sz="1800" dirty="0" err="1" smtClean="0"/>
              <a:t>Sortable</a:t>
            </a:r>
            <a:r>
              <a:rPr lang="ro-RO" sz="1800" dirty="0" smtClean="0"/>
              <a:t>, </a:t>
            </a:r>
            <a:r>
              <a:rPr lang="ro-RO" sz="1800" dirty="0" err="1" smtClean="0"/>
              <a:t>DelayedObserver</a:t>
            </a:r>
            <a:endParaRPr lang="ro-RO" sz="1800" dirty="0" smtClean="0"/>
          </a:p>
          <a:p>
            <a:r>
              <a:rPr lang="en-US" sz="1800" dirty="0" err="1" smtClean="0"/>
              <a:t>Comportamente</a:t>
            </a:r>
            <a:r>
              <a:rPr lang="en-US" sz="1800" dirty="0" smtClean="0"/>
              <a:t> </a:t>
            </a:r>
            <a:r>
              <a:rPr lang="en-US" sz="1800" dirty="0" err="1" smtClean="0"/>
              <a:t>avansate</a:t>
            </a:r>
            <a:r>
              <a:rPr lang="ro-RO" sz="1800" dirty="0" smtClean="0"/>
              <a:t> (</a:t>
            </a:r>
            <a:r>
              <a:rPr lang="en-US" sz="1800" dirty="0" err="1" smtClean="0"/>
              <a:t>controale</a:t>
            </a:r>
            <a:r>
              <a:rPr lang="ro-RO" sz="1800" dirty="0" smtClean="0"/>
              <a:t> GUI preprogramate):</a:t>
            </a:r>
          </a:p>
          <a:p>
            <a:pPr lvl="1"/>
            <a:r>
              <a:rPr lang="ro-RO" sz="1800" dirty="0" err="1" smtClean="0"/>
              <a:t>InPlaceEditor</a:t>
            </a:r>
            <a:r>
              <a:rPr lang="ro-RO" sz="1800" dirty="0" smtClean="0"/>
              <a:t>, </a:t>
            </a:r>
            <a:r>
              <a:rPr lang="ro-RO" sz="1800" dirty="0" err="1" smtClean="0"/>
              <a:t>Autocompleter</a:t>
            </a:r>
            <a:r>
              <a:rPr lang="ro-RO" sz="1800" dirty="0" smtClean="0"/>
              <a:t>, </a:t>
            </a:r>
            <a:r>
              <a:rPr lang="ro-RO" sz="1800" dirty="0" err="1" smtClean="0"/>
              <a:t>Slider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Sintaxa efectelor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800" b="1" dirty="0" smtClean="0"/>
              <a:t>Efect</a:t>
            </a:r>
            <a:r>
              <a:rPr lang="ro-RO" sz="2800" dirty="0" smtClean="0"/>
              <a:t> = tranziție între două stări (</a:t>
            </a:r>
            <a:r>
              <a:rPr lang="ro-RO" sz="2800" b="1" dirty="0" smtClean="0"/>
              <a:t>inițial, final</a:t>
            </a:r>
            <a:r>
              <a:rPr lang="ro-RO" sz="2800" dirty="0" smtClean="0"/>
              <a:t>), de o anumită durată/viteză; stările inițiale și finale sunt calculate relativ la starea </a:t>
            </a:r>
            <a:r>
              <a:rPr lang="ro-RO" sz="2800" b="1" dirty="0" smtClean="0"/>
              <a:t>curentă</a:t>
            </a:r>
            <a:r>
              <a:rPr lang="ro-RO" sz="2800" dirty="0" smtClean="0"/>
              <a:t> și starea </a:t>
            </a:r>
            <a:r>
              <a:rPr lang="ro-RO" sz="2800" b="1" dirty="0" smtClean="0"/>
              <a:t>țintită</a:t>
            </a:r>
            <a:r>
              <a:rPr lang="ro-RO" sz="2800" dirty="0" smtClean="0"/>
              <a:t> a efectului.</a:t>
            </a:r>
          </a:p>
          <a:p>
            <a:pPr>
              <a:buNone/>
            </a:pPr>
            <a:r>
              <a:rPr lang="ro-RO" sz="2800" dirty="0" smtClean="0"/>
              <a:t>Variante de apelare:</a:t>
            </a:r>
          </a:p>
          <a:p>
            <a:r>
              <a:rPr lang="ro-RO" sz="2800" b="1" dirty="0" err="1" smtClean="0"/>
              <a:t>Effect.NumeEfect</a:t>
            </a:r>
            <a:r>
              <a:rPr lang="ro-RO" sz="2800" b="1" dirty="0" smtClean="0"/>
              <a:t>(</a:t>
            </a:r>
            <a:r>
              <a:rPr lang="en-US" sz="2800" b="1" dirty="0" smtClean="0"/>
              <a:t>element,</a:t>
            </a:r>
            <a:r>
              <a:rPr lang="ro-RO" sz="2800" b="1" dirty="0" smtClean="0"/>
              <a:t> </a:t>
            </a:r>
            <a:r>
              <a:rPr lang="en-US" sz="2800" b="1" dirty="0" err="1" smtClean="0"/>
              <a:t>param</a:t>
            </a:r>
            <a:r>
              <a:rPr lang="ro-RO" sz="2800" b="1" dirty="0" err="1" smtClean="0"/>
              <a:t>etri</a:t>
            </a:r>
            <a:r>
              <a:rPr lang="en-US" sz="2800" b="1" dirty="0" smtClean="0"/>
              <a:t>,</a:t>
            </a:r>
            <a:r>
              <a:rPr lang="ro-RO" sz="2800" b="1" dirty="0" smtClean="0"/>
              <a:t> </a:t>
            </a:r>
            <a:r>
              <a:rPr lang="ro-RO" sz="2800" b="1" dirty="0" err="1" smtClean="0"/>
              <a:t>optiuni</a:t>
            </a:r>
            <a:r>
              <a:rPr lang="en-US" sz="2800" b="1" dirty="0" smtClean="0"/>
              <a:t>)</a:t>
            </a:r>
            <a:endParaRPr lang="ro-RO" sz="2800" b="1" dirty="0" smtClean="0"/>
          </a:p>
          <a:p>
            <a:r>
              <a:rPr lang="ro-RO" sz="2800" b="1" dirty="0" smtClean="0"/>
              <a:t>$(</a:t>
            </a:r>
            <a:r>
              <a:rPr lang="en-US" sz="2800" b="1" dirty="0" smtClean="0"/>
              <a:t>“id”</a:t>
            </a:r>
            <a:r>
              <a:rPr lang="ro-RO" sz="2800" b="1" dirty="0" smtClean="0"/>
              <a:t>).</a:t>
            </a:r>
            <a:r>
              <a:rPr lang="ro-RO" sz="2800" b="1" dirty="0" err="1" smtClean="0"/>
              <a:t>NumeEfect</a:t>
            </a:r>
            <a:r>
              <a:rPr lang="ro-RO" sz="2800" b="1" dirty="0" smtClean="0"/>
              <a:t>(</a:t>
            </a:r>
            <a:r>
              <a:rPr lang="ro-RO" sz="2800" b="1" dirty="0" err="1" smtClean="0"/>
              <a:t>optiuni</a:t>
            </a:r>
            <a:r>
              <a:rPr lang="ro-RO" sz="2800" b="1" dirty="0" smtClean="0"/>
              <a:t>)</a:t>
            </a:r>
          </a:p>
          <a:p>
            <a:endParaRPr lang="ro-RO" sz="2800" b="1" dirty="0" smtClean="0"/>
          </a:p>
          <a:p>
            <a:pPr>
              <a:buNone/>
            </a:pPr>
            <a:r>
              <a:rPr lang="ro-RO" sz="2800" dirty="0" smtClean="0"/>
              <a:t>Obs:</a:t>
            </a:r>
            <a:endParaRPr lang="en-US" sz="2800" dirty="0" smtClean="0"/>
          </a:p>
          <a:p>
            <a:r>
              <a:rPr lang="ro-RO" sz="2800" dirty="0" err="1" smtClean="0"/>
              <a:t>e</a:t>
            </a:r>
            <a:r>
              <a:rPr lang="en-US" sz="2800" dirty="0" err="1" smtClean="0"/>
              <a:t>lementul</a:t>
            </a:r>
            <a:r>
              <a:rPr lang="en-US" sz="2800" dirty="0" smtClean="0"/>
              <a:t> </a:t>
            </a:r>
            <a:r>
              <a:rPr lang="en-US" sz="2800" dirty="0" err="1" smtClean="0"/>
              <a:t>vizat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fi</a:t>
            </a:r>
            <a:r>
              <a:rPr lang="en-US" sz="2800" dirty="0" smtClean="0"/>
              <a:t> </a:t>
            </a:r>
            <a:r>
              <a:rPr lang="en-US" sz="2800" dirty="0" err="1" smtClean="0"/>
              <a:t>indicat</a:t>
            </a:r>
            <a:r>
              <a:rPr lang="en-US" sz="2800" dirty="0" smtClean="0"/>
              <a:t> fie </a:t>
            </a:r>
            <a:r>
              <a:rPr lang="en-US" sz="2800" dirty="0" err="1" smtClean="0"/>
              <a:t>printr</a:t>
            </a:r>
            <a:r>
              <a:rPr lang="en-US" sz="2800" dirty="0" smtClean="0"/>
              <a:t>-un string (ID), fie </a:t>
            </a:r>
            <a:r>
              <a:rPr lang="en-US" sz="2800" dirty="0" err="1" smtClean="0"/>
              <a:t>printr</a:t>
            </a:r>
            <a:r>
              <a:rPr lang="en-US" sz="2800" dirty="0" smtClean="0"/>
              <a:t>-un </a:t>
            </a:r>
            <a:r>
              <a:rPr lang="en-US" sz="2800" dirty="0" err="1" smtClean="0"/>
              <a:t>nume</a:t>
            </a:r>
            <a:r>
              <a:rPr lang="en-US" sz="2800" dirty="0" smtClean="0"/>
              <a:t> de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(</a:t>
            </a:r>
            <a:r>
              <a:rPr lang="en-US" sz="2800" dirty="0" err="1" smtClean="0"/>
              <a:t>instan</a:t>
            </a:r>
            <a:r>
              <a:rPr lang="ro-RO" sz="2800" dirty="0" err="1" smtClean="0"/>
              <a:t>ță</a:t>
            </a:r>
            <a:r>
              <a:rPr lang="ro-RO" sz="2800" dirty="0" smtClean="0"/>
              <a:t> Element)</a:t>
            </a:r>
            <a:endParaRPr lang="en-US" sz="2800" dirty="0" smtClean="0"/>
          </a:p>
          <a:p>
            <a:r>
              <a:rPr lang="ro-RO" sz="2800" dirty="0" err="1" smtClean="0"/>
              <a:t>optiunile</a:t>
            </a:r>
            <a:r>
              <a:rPr lang="ro-RO" sz="2800" dirty="0" smtClean="0"/>
              <a:t> sunt indicate printr-un obiect-argument!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De ce stare curentă</a:t>
            </a:r>
            <a:r>
              <a:rPr lang="en-US" dirty="0" smtClean="0"/>
              <a:t>&lt;&gt;stare </a:t>
            </a:r>
            <a:r>
              <a:rPr lang="en-US" dirty="0" err="1" smtClean="0"/>
              <a:t>ini</a:t>
            </a:r>
            <a:r>
              <a:rPr lang="ro-RO" dirty="0" err="1" smtClean="0"/>
              <a:t>țială</a:t>
            </a:r>
            <a:r>
              <a:rPr lang="ro-RO" dirty="0" smtClean="0"/>
              <a:t> și stare țintită</a:t>
            </a:r>
            <a:r>
              <a:rPr lang="en-US" dirty="0" smtClean="0"/>
              <a:t>&lt;&gt;</a:t>
            </a:r>
            <a:r>
              <a:rPr lang="ro-RO" dirty="0" smtClean="0"/>
              <a:t>stare finală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85000" lnSpcReduction="10000"/>
          </a:bodyPr>
          <a:lstStyle/>
          <a:p>
            <a:r>
              <a:rPr lang="ro-RO" dirty="0" smtClean="0"/>
              <a:t>Semnificațiile stărilor sunt date de tipul efectului (poate fi vorba de poziție, culoare, transparență, stil CSS etc.)</a:t>
            </a:r>
          </a:p>
          <a:p>
            <a:r>
              <a:rPr lang="ro-RO" dirty="0" smtClean="0"/>
              <a:t>Stările se normalizează pe intervalul 0,1:</a:t>
            </a:r>
          </a:p>
          <a:p>
            <a:pPr lvl="1"/>
            <a:r>
              <a:rPr lang="ro-RO" dirty="0" smtClean="0"/>
              <a:t>Starea curentă=0.0</a:t>
            </a:r>
          </a:p>
          <a:p>
            <a:pPr lvl="1"/>
            <a:r>
              <a:rPr lang="ro-RO" dirty="0" smtClean="0"/>
              <a:t>Starea țintită=1.0</a:t>
            </a:r>
          </a:p>
          <a:p>
            <a:pPr lvl="1"/>
            <a:r>
              <a:rPr lang="ro-RO" dirty="0" smtClean="0"/>
              <a:t>Stările inițiale și finale ale animației vor fi alese în acest interval! Exemple:</a:t>
            </a:r>
          </a:p>
          <a:p>
            <a:pPr lvl="2"/>
            <a:r>
              <a:rPr lang="ro-RO" dirty="0" err="1" smtClean="0"/>
              <a:t>from</a:t>
            </a:r>
            <a:r>
              <a:rPr lang="ro-RO" dirty="0" smtClean="0"/>
              <a:t>: 1.0, </a:t>
            </a:r>
            <a:r>
              <a:rPr lang="ro-RO" dirty="0" err="1" smtClean="0"/>
              <a:t>to</a:t>
            </a:r>
            <a:r>
              <a:rPr lang="ro-RO" dirty="0" smtClean="0"/>
              <a:t>: 0.0 (animația decurge invers, de la starea țintită spre starea curentă);</a:t>
            </a:r>
          </a:p>
          <a:p>
            <a:pPr lvl="2"/>
            <a:r>
              <a:rPr lang="ro-RO" dirty="0" err="1" smtClean="0"/>
              <a:t>from</a:t>
            </a:r>
            <a:r>
              <a:rPr lang="ro-RO" dirty="0" smtClean="0"/>
              <a:t> 0.0, </a:t>
            </a:r>
            <a:r>
              <a:rPr lang="ro-RO" dirty="0" err="1" smtClean="0"/>
              <a:t>to</a:t>
            </a:r>
            <a:r>
              <a:rPr lang="ro-RO" dirty="0" smtClean="0"/>
              <a:t>: 0.5 (animația nu merge până la capăt, se oprește la jumătatea distanței spre starea țintită)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posibil</a:t>
            </a:r>
            <a:r>
              <a:rPr lang="en-US" dirty="0" smtClean="0"/>
              <a:t> ca un </a:t>
            </a:r>
            <a:r>
              <a:rPr lang="en-US" dirty="0" err="1" smtClean="0"/>
              <a:t>acela</a:t>
            </a:r>
            <a:r>
              <a:rPr lang="ro-RO" dirty="0" smtClean="0"/>
              <a:t>și efect să se reutilizeze în moduri diferite (pe intervale diferite, cuprinse în </a:t>
            </a:r>
            <a:r>
              <a:rPr lang="en-US" dirty="0" smtClean="0"/>
              <a:t>[</a:t>
            </a:r>
            <a:r>
              <a:rPr lang="ro-RO" dirty="0" smtClean="0"/>
              <a:t>0,1</a:t>
            </a:r>
            <a:r>
              <a:rPr lang="en-US" dirty="0" smtClean="0"/>
              <a:t>]</a:t>
            </a:r>
            <a:r>
              <a:rPr lang="ro-RO" dirty="0" smtClean="0"/>
              <a:t>)!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Atributele obiectului-argument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r>
              <a:rPr lang="ro-RO" sz="2000" dirty="0" err="1" smtClean="0"/>
              <a:t>duration</a:t>
            </a:r>
            <a:r>
              <a:rPr lang="ro-RO" sz="2000" dirty="0" smtClean="0"/>
              <a:t>: n (durata efectului, în secunde)</a:t>
            </a:r>
          </a:p>
          <a:p>
            <a:r>
              <a:rPr lang="ro-RO" sz="2000" dirty="0" err="1" smtClean="0"/>
              <a:t>fps</a:t>
            </a:r>
            <a:r>
              <a:rPr lang="ro-RO" sz="2000" dirty="0" smtClean="0"/>
              <a:t>: n (</a:t>
            </a:r>
            <a:r>
              <a:rPr lang="ro-RO" sz="2000" dirty="0" err="1" smtClean="0"/>
              <a:t>frames</a:t>
            </a:r>
            <a:r>
              <a:rPr lang="ro-RO" sz="2000" dirty="0" smtClean="0"/>
              <a:t> per second, nr. de cadre / secundă)</a:t>
            </a:r>
          </a:p>
          <a:p>
            <a:r>
              <a:rPr lang="ro-RO" sz="2000" dirty="0" err="1" smtClean="0"/>
              <a:t>sync</a:t>
            </a:r>
            <a:r>
              <a:rPr lang="ro-RO" sz="2000" dirty="0" smtClean="0"/>
              <a:t>: boolean (pt. sincronizarea cu alte efecte </a:t>
            </a:r>
            <a:r>
              <a:rPr lang="en-US" sz="2000" dirty="0" err="1" smtClean="0"/>
              <a:t>paralele</a:t>
            </a:r>
            <a:r>
              <a:rPr lang="ro-RO" sz="2000" dirty="0" smtClean="0"/>
              <a:t>);</a:t>
            </a:r>
          </a:p>
          <a:p>
            <a:r>
              <a:rPr lang="ro-RO" sz="2000" dirty="0" err="1" smtClean="0"/>
              <a:t>from</a:t>
            </a:r>
            <a:r>
              <a:rPr lang="ro-RO" sz="2000" dirty="0" smtClean="0"/>
              <a:t>: starea inițială a animației (în intervalul </a:t>
            </a:r>
            <a:r>
              <a:rPr lang="en-US" sz="2000" dirty="0" smtClean="0"/>
              <a:t>[</a:t>
            </a:r>
            <a:r>
              <a:rPr lang="ro-RO" sz="2000" dirty="0" smtClean="0"/>
              <a:t>0,1</a:t>
            </a:r>
            <a:r>
              <a:rPr lang="en-US" sz="2000" dirty="0" smtClean="0"/>
              <a:t>]</a:t>
            </a:r>
            <a:r>
              <a:rPr lang="ro-RO" sz="2000" dirty="0" smtClean="0"/>
              <a:t>);</a:t>
            </a:r>
          </a:p>
          <a:p>
            <a:r>
              <a:rPr lang="ro-RO" sz="2000" dirty="0" err="1" smtClean="0"/>
              <a:t>to</a:t>
            </a:r>
            <a:r>
              <a:rPr lang="ro-RO" sz="2000" dirty="0" smtClean="0"/>
              <a:t>: starea finală a animației (în intervalul </a:t>
            </a:r>
            <a:r>
              <a:rPr lang="en-US" sz="2000" dirty="0" smtClean="0"/>
              <a:t>[</a:t>
            </a:r>
            <a:r>
              <a:rPr lang="ro-RO" sz="2000" dirty="0" smtClean="0"/>
              <a:t>0,1</a:t>
            </a:r>
            <a:r>
              <a:rPr lang="en-US" sz="2000" dirty="0" smtClean="0"/>
              <a:t>]</a:t>
            </a:r>
            <a:r>
              <a:rPr lang="ro-RO" sz="2000" dirty="0" smtClean="0"/>
              <a:t>);</a:t>
            </a:r>
          </a:p>
          <a:p>
            <a:r>
              <a:rPr lang="ro-RO" sz="2000" dirty="0" smtClean="0"/>
              <a:t>q</a:t>
            </a:r>
            <a:r>
              <a:rPr lang="en-US" sz="2000" dirty="0" err="1" smtClean="0"/>
              <a:t>ueue</a:t>
            </a:r>
            <a:r>
              <a:rPr lang="en-US" sz="2000" dirty="0" smtClean="0"/>
              <a:t>: </a:t>
            </a:r>
            <a:r>
              <a:rPr lang="en-US" sz="2000" dirty="0" err="1" smtClean="0"/>
              <a:t>pozi</a:t>
            </a:r>
            <a:r>
              <a:rPr lang="ro-RO" sz="2000" dirty="0" err="1" smtClean="0"/>
              <a:t>ția</a:t>
            </a:r>
            <a:r>
              <a:rPr lang="ro-RO" sz="2000" dirty="0" smtClean="0"/>
              <a:t> efectului într-o succesiune (coadă) de efecte</a:t>
            </a:r>
            <a:endParaRPr lang="en-US" sz="2000" dirty="0" smtClean="0"/>
          </a:p>
          <a:p>
            <a:r>
              <a:rPr lang="ro-RO" sz="2000" dirty="0" err="1" smtClean="0"/>
              <a:t>transition</a:t>
            </a:r>
            <a:r>
              <a:rPr lang="ro-RO" sz="2000" dirty="0" smtClean="0"/>
              <a:t>: algoritmul (funcția matematică a) tranziției, cu variantele:</a:t>
            </a:r>
          </a:p>
          <a:p>
            <a:pPr lvl="1"/>
            <a:r>
              <a:rPr lang="ro-RO" sz="2000" dirty="0" err="1" smtClean="0"/>
              <a:t>sinoidal</a:t>
            </a:r>
            <a:r>
              <a:rPr lang="ro-RO" sz="2000" dirty="0" smtClean="0"/>
              <a:t> – viteză accelerată, apoi </a:t>
            </a:r>
            <a:r>
              <a:rPr lang="ro-RO" sz="2000" dirty="0" err="1" smtClean="0"/>
              <a:t>decelerată</a:t>
            </a:r>
            <a:r>
              <a:rPr lang="ro-RO" sz="2000" dirty="0" smtClean="0"/>
              <a:t>;</a:t>
            </a:r>
          </a:p>
          <a:p>
            <a:pPr lvl="1"/>
            <a:r>
              <a:rPr lang="ro-RO" sz="2000" dirty="0" smtClean="0"/>
              <a:t>linear – viteză constantă;</a:t>
            </a:r>
          </a:p>
          <a:p>
            <a:pPr lvl="1"/>
            <a:r>
              <a:rPr lang="ro-RO" sz="2000" dirty="0" smtClean="0"/>
              <a:t>reverse – viteză constantă începând de la starea finală spre cea inițială;</a:t>
            </a:r>
          </a:p>
          <a:p>
            <a:pPr lvl="1"/>
            <a:r>
              <a:rPr lang="ro-RO" sz="2000" dirty="0" err="1" smtClean="0"/>
              <a:t>wobble</a:t>
            </a:r>
            <a:r>
              <a:rPr lang="ro-RO" sz="2000" dirty="0" smtClean="0"/>
              <a:t> – tranziții dus întors repetate, rapide, de distanță aleatoare între starea inițială și finală;</a:t>
            </a:r>
          </a:p>
          <a:p>
            <a:pPr lvl="1"/>
            <a:r>
              <a:rPr lang="ro-RO" sz="2000" dirty="0" err="1" smtClean="0"/>
              <a:t>flicker</a:t>
            </a:r>
            <a:r>
              <a:rPr lang="ro-RO" sz="2000" dirty="0" smtClean="0"/>
              <a:t> – salt direct între stările inițiale și finale (fără tranziții intermediare);</a:t>
            </a:r>
          </a:p>
          <a:p>
            <a:pPr lvl="1"/>
            <a:r>
              <a:rPr lang="ro-RO" sz="2000" dirty="0" err="1" smtClean="0"/>
              <a:t>pulse</a:t>
            </a:r>
            <a:r>
              <a:rPr lang="ro-RO" sz="2000" dirty="0" smtClean="0"/>
              <a:t> – similar cu </a:t>
            </a:r>
            <a:r>
              <a:rPr lang="ro-RO" sz="2000" dirty="0" err="1" smtClean="0"/>
              <a:t>wobble</a:t>
            </a:r>
            <a:r>
              <a:rPr lang="ro-RO" sz="2000" dirty="0" smtClean="0"/>
              <a:t>, dar cu viteză constantă și un număr de 5 repetări</a:t>
            </a:r>
          </a:p>
          <a:p>
            <a:r>
              <a:rPr lang="en-US" sz="2400" dirty="0" smtClean="0"/>
              <a:t>style: </a:t>
            </a:r>
            <a:r>
              <a:rPr lang="en-US" sz="2400" dirty="0" err="1" smtClean="0"/>
              <a:t>descriereCSS</a:t>
            </a:r>
            <a:r>
              <a:rPr lang="en-US" sz="2400" dirty="0" smtClean="0"/>
              <a:t> (</a:t>
            </a:r>
            <a:r>
              <a:rPr lang="en-US" sz="2400" dirty="0" err="1" smtClean="0"/>
              <a:t>doar</a:t>
            </a:r>
            <a:r>
              <a:rPr lang="en-US" sz="2400" dirty="0" smtClean="0"/>
              <a:t> la </a:t>
            </a:r>
            <a:r>
              <a:rPr lang="en-US" sz="2400" dirty="0" err="1" smtClean="0"/>
              <a:t>morfismul</a:t>
            </a:r>
            <a:r>
              <a:rPr lang="en-US" sz="2400" dirty="0" smtClean="0"/>
              <a:t> de </a:t>
            </a:r>
            <a:r>
              <a:rPr lang="en-US" sz="2400" dirty="0" err="1" smtClean="0"/>
              <a:t>stil</a:t>
            </a:r>
            <a:r>
              <a:rPr lang="en-US" sz="2400" dirty="0" smtClean="0"/>
              <a:t>)</a:t>
            </a:r>
          </a:p>
          <a:p>
            <a:r>
              <a:rPr lang="ro-RO" sz="2400" dirty="0" smtClean="0"/>
              <a:t>asocieri de tip event </a:t>
            </a:r>
            <a:r>
              <a:rPr lang="ro-RO" sz="2400" dirty="0" err="1" smtClean="0"/>
              <a:t>handlers</a:t>
            </a:r>
            <a:r>
              <a:rPr lang="ro-RO" sz="2400" dirty="0" smtClean="0"/>
              <a:t> (e posibil să se apeleze câte o funcție pentru diverse stări intermediare ale animațiilor)</a:t>
            </a:r>
          </a:p>
          <a:p>
            <a:pPr>
              <a:buNone/>
            </a:pPr>
            <a:r>
              <a:rPr lang="ro-RO" sz="2000" dirty="0" smtClean="0"/>
              <a:t>	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Handlerele</a:t>
            </a:r>
            <a:r>
              <a:rPr lang="ro-RO" dirty="0" smtClean="0"/>
              <a:t> animațiilor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 err="1" smtClean="0"/>
              <a:t>beforeStart</a:t>
            </a:r>
            <a:r>
              <a:rPr lang="ro-RO" dirty="0" smtClean="0"/>
              <a:t>: </a:t>
            </a:r>
            <a:r>
              <a:rPr lang="ro-RO" dirty="0" err="1" smtClean="0"/>
              <a:t>functie</a:t>
            </a:r>
            <a:r>
              <a:rPr lang="ro-RO" dirty="0" smtClean="0"/>
              <a:t> – apelează o funcție înainte de pornirea efectului;</a:t>
            </a:r>
          </a:p>
          <a:p>
            <a:r>
              <a:rPr lang="ro-RO" dirty="0" err="1" smtClean="0"/>
              <a:t>beforeUpdate</a:t>
            </a:r>
            <a:r>
              <a:rPr lang="en-US" dirty="0" smtClean="0"/>
              <a:t>: </a:t>
            </a:r>
            <a:r>
              <a:rPr lang="en-US" dirty="0" err="1" smtClean="0"/>
              <a:t>functie</a:t>
            </a:r>
            <a:r>
              <a:rPr lang="ro-RO" dirty="0" smtClean="0"/>
              <a:t> – înainte de începerea unei noi iterații în rularea efectului (în cadrul efectelor în buclă);</a:t>
            </a:r>
          </a:p>
          <a:p>
            <a:r>
              <a:rPr lang="ro-RO" dirty="0" err="1" smtClean="0"/>
              <a:t>afterUpdate</a:t>
            </a:r>
            <a:r>
              <a:rPr lang="en-US" dirty="0" smtClean="0"/>
              <a:t>: </a:t>
            </a:r>
            <a:r>
              <a:rPr lang="en-US" dirty="0" err="1" smtClean="0"/>
              <a:t>functie</a:t>
            </a:r>
            <a:r>
              <a:rPr lang="ro-RO" dirty="0" smtClean="0"/>
              <a:t> – după inițierea unei noi iterații</a:t>
            </a:r>
          </a:p>
          <a:p>
            <a:r>
              <a:rPr lang="ro-RO" dirty="0" err="1" smtClean="0"/>
              <a:t>afterFinish</a:t>
            </a:r>
            <a:r>
              <a:rPr lang="en-US" dirty="0" smtClean="0"/>
              <a:t>: </a:t>
            </a:r>
            <a:r>
              <a:rPr lang="en-US" dirty="0" err="1" smtClean="0"/>
              <a:t>functie</a:t>
            </a:r>
            <a:r>
              <a:rPr lang="ro-RO" dirty="0" smtClean="0"/>
              <a:t> – după încheierea animați</a:t>
            </a:r>
            <a:r>
              <a:rPr lang="en-US" dirty="0" err="1" smtClean="0"/>
              <a:t>ei</a:t>
            </a:r>
            <a:endParaRPr lang="ro-RO" dirty="0" smtClean="0"/>
          </a:p>
          <a:p>
            <a:pPr>
              <a:buNone/>
            </a:pPr>
            <a:r>
              <a:rPr lang="en-US" dirty="0" err="1" smtClean="0"/>
              <a:t>Obs</a:t>
            </a:r>
            <a:r>
              <a:rPr lang="en-US" dirty="0" smtClean="0"/>
              <a:t>: </a:t>
            </a:r>
            <a:r>
              <a:rPr lang="ro-RO" i="1" dirty="0" smtClean="0"/>
              <a:t>Sunt utile atunci când avem mai multe efecte care nu trebuie să ruleze nici simultan, nici în succesiune, ci cu o anumită suprapunere (ex: când primul efect ajunge la jumătate, pornește al doilea efect).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Transparentizarea</a:t>
            </a:r>
            <a:br>
              <a:rPr lang="ro-RO" dirty="0" smtClean="0"/>
            </a:br>
            <a:r>
              <a:rPr lang="ro-RO" dirty="0" err="1" smtClean="0"/>
              <a:t>Effect.Opacity</a:t>
            </a:r>
            <a:r>
              <a:rPr lang="ro-RO" dirty="0" smtClean="0"/>
              <a:t>(element,</a:t>
            </a:r>
            <a:r>
              <a:rPr lang="ro-RO" dirty="0" err="1" smtClean="0"/>
              <a:t>optiuni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ro-RO" dirty="0" err="1" smtClean="0"/>
              <a:t>Effect.Opacity</a:t>
            </a:r>
            <a:r>
              <a:rPr lang="ro-RO" dirty="0" smtClean="0"/>
              <a:t>() – modifică </a:t>
            </a:r>
            <a:r>
              <a:rPr lang="ro-RO" dirty="0" err="1" smtClean="0"/>
              <a:t>transparenț</a:t>
            </a:r>
            <a:r>
              <a:rPr lang="en-US" dirty="0" smtClean="0"/>
              <a:t>a </a:t>
            </a:r>
            <a:r>
              <a:rPr lang="ro-RO" dirty="0" smtClean="0"/>
              <a:t>între două stări din intervalul </a:t>
            </a:r>
            <a:r>
              <a:rPr lang="en-US" dirty="0" smtClean="0"/>
              <a:t>[0,1] </a:t>
            </a:r>
            <a:r>
              <a:rPr lang="ro-RO" dirty="0" smtClean="0"/>
              <a:t> (0.0</a:t>
            </a:r>
            <a:r>
              <a:rPr lang="en-US" dirty="0" smtClean="0"/>
              <a:t>=</a:t>
            </a:r>
            <a:r>
              <a:rPr lang="ro-RO" dirty="0" smtClean="0"/>
              <a:t>total transparent, invizibil; 1.0</a:t>
            </a:r>
            <a:r>
              <a:rPr lang="en-US" dirty="0" smtClean="0"/>
              <a:t>=</a:t>
            </a:r>
            <a:r>
              <a:rPr lang="ro-RO" dirty="0" smtClean="0"/>
              <a:t>opac)</a:t>
            </a:r>
          </a:p>
          <a:p>
            <a:pPr>
              <a:buFontTx/>
              <a:buChar char="-"/>
            </a:pPr>
            <a:r>
              <a:rPr lang="ro-RO" dirty="0" smtClean="0"/>
              <a:t>Obs: </a:t>
            </a:r>
            <a:r>
              <a:rPr lang="ro-RO" i="1" dirty="0" smtClean="0"/>
              <a:t>transparent</a:t>
            </a:r>
            <a:r>
              <a:rPr lang="en-US" i="1" dirty="0" smtClean="0"/>
              <a:t> 100%</a:t>
            </a:r>
            <a:r>
              <a:rPr lang="ro-RO" i="1" dirty="0" smtClean="0"/>
              <a:t> </a:t>
            </a:r>
            <a:r>
              <a:rPr lang="en-US" i="1" dirty="0" smtClean="0"/>
              <a:t>&lt;&gt; </a:t>
            </a:r>
            <a:r>
              <a:rPr lang="en-US" i="1" dirty="0" err="1" smtClean="0"/>
              <a:t>ascuns</a:t>
            </a:r>
            <a:r>
              <a:rPr lang="en-US" i="1" dirty="0" smtClean="0"/>
              <a:t>!</a:t>
            </a:r>
            <a:endParaRPr lang="ro-RO" i="1" dirty="0" smtClean="0"/>
          </a:p>
          <a:p>
            <a:pPr lvl="1">
              <a:buFontTx/>
              <a:buChar char="-"/>
            </a:pPr>
            <a:r>
              <a:rPr lang="en-US" i="1" dirty="0" smtClean="0"/>
              <a:t>un </a:t>
            </a:r>
            <a:r>
              <a:rPr lang="en-US" i="1" dirty="0" err="1" smtClean="0"/>
              <a:t>obiect</a:t>
            </a:r>
            <a:r>
              <a:rPr lang="en-US" i="1" dirty="0" smtClean="0"/>
              <a:t> </a:t>
            </a:r>
            <a:r>
              <a:rPr lang="en-US" i="1" dirty="0" err="1" smtClean="0"/>
              <a:t>invizibil</a:t>
            </a:r>
            <a:r>
              <a:rPr lang="en-US" i="1" dirty="0" smtClean="0"/>
              <a:t> </a:t>
            </a:r>
            <a:r>
              <a:rPr lang="en-US" i="1" dirty="0" err="1" smtClean="0"/>
              <a:t>prin</a:t>
            </a:r>
            <a:r>
              <a:rPr lang="en-US" i="1" dirty="0" smtClean="0"/>
              <a:t> </a:t>
            </a:r>
            <a:r>
              <a:rPr lang="en-US" i="1" dirty="0" err="1" smtClean="0"/>
              <a:t>transparen</a:t>
            </a:r>
            <a:r>
              <a:rPr lang="ro-RO" i="1" dirty="0" err="1" smtClean="0"/>
              <a:t>ță</a:t>
            </a:r>
            <a:r>
              <a:rPr lang="ro-RO" i="1" dirty="0" smtClean="0"/>
              <a:t> ocupă spațiu în pagină, un obiect ascuns nu ocupă spațiu în pagină</a:t>
            </a:r>
          </a:p>
          <a:p>
            <a:pPr lvl="1">
              <a:buFontTx/>
              <a:buChar char="-"/>
            </a:pPr>
            <a:r>
              <a:rPr lang="en-US" i="1" dirty="0" err="1" smtClean="0"/>
              <a:t>o</a:t>
            </a:r>
            <a:r>
              <a:rPr lang="ro-RO" i="1" dirty="0" err="1" smtClean="0"/>
              <a:t>pacity</a:t>
            </a:r>
            <a:r>
              <a:rPr lang="ro-RO" i="1" dirty="0" smtClean="0"/>
              <a:t> și </a:t>
            </a:r>
            <a:r>
              <a:rPr lang="ro-RO" i="1" dirty="0" err="1" smtClean="0"/>
              <a:t>visibility</a:t>
            </a:r>
            <a:r>
              <a:rPr lang="ro-RO" i="1" dirty="0" smtClean="0"/>
              <a:t> sunt proprietăți CSS distincte!</a:t>
            </a:r>
          </a:p>
          <a:p>
            <a:pPr lvl="1">
              <a:buFontTx/>
              <a:buChar char="-"/>
            </a:pPr>
            <a:r>
              <a:rPr lang="en-US" i="1" dirty="0" smtClean="0"/>
              <a:t>c</a:t>
            </a:r>
            <a:r>
              <a:rPr lang="ro-RO" i="1" dirty="0" err="1" smtClean="0"/>
              <a:t>onsecință</a:t>
            </a:r>
            <a:r>
              <a:rPr lang="ro-RO" i="1" dirty="0" smtClean="0"/>
              <a:t>: </a:t>
            </a:r>
            <a:r>
              <a:rPr lang="en-US" i="1" dirty="0" err="1" smtClean="0"/>
              <a:t>frecvent</a:t>
            </a:r>
            <a:r>
              <a:rPr lang="ro-RO" i="1" dirty="0" smtClean="0"/>
              <a:t> animațiile de transparentizare sunt încheiate cu o ascundere explicită pentru a elibera spațiul din pagină</a:t>
            </a:r>
            <a:r>
              <a:rPr lang="en-US" i="1" dirty="0" smtClean="0"/>
              <a:t> (</a:t>
            </a:r>
            <a:r>
              <a:rPr lang="en-US" i="1" dirty="0" err="1" smtClean="0"/>
              <a:t>prin</a:t>
            </a:r>
            <a:r>
              <a:rPr lang="en-US" i="1" dirty="0" smtClean="0"/>
              <a:t> </a:t>
            </a:r>
            <a:r>
              <a:rPr lang="en-US" i="1" dirty="0" err="1" smtClean="0"/>
              <a:t>intermediul</a:t>
            </a:r>
            <a:r>
              <a:rPr lang="en-US" i="1" dirty="0" smtClean="0"/>
              <a:t> </a:t>
            </a:r>
            <a:r>
              <a:rPr lang="en-US" i="1" dirty="0" err="1" smtClean="0"/>
              <a:t>handlerului</a:t>
            </a:r>
            <a:r>
              <a:rPr lang="en-US" i="1" dirty="0" smtClean="0"/>
              <a:t> </a:t>
            </a:r>
            <a:r>
              <a:rPr lang="en-US" i="1" dirty="0" err="1" smtClean="0"/>
              <a:t>afterFinish</a:t>
            </a:r>
            <a:r>
              <a:rPr lang="en-US" i="1" dirty="0" smtClean="0"/>
              <a:t> care </a:t>
            </a:r>
            <a:r>
              <a:rPr lang="en-US" i="1" dirty="0" err="1" smtClean="0"/>
              <a:t>apeleaz</a:t>
            </a:r>
            <a:r>
              <a:rPr lang="ro-RO" i="1" dirty="0" smtClean="0"/>
              <a:t>ă un </a:t>
            </a:r>
            <a:r>
              <a:rPr lang="ro-RO" i="1" dirty="0" err="1" smtClean="0"/>
              <a:t>Element.hide</a:t>
            </a:r>
            <a:r>
              <a:rPr lang="ro-RO" i="1" dirty="0" smtClean="0"/>
              <a:t>()).</a:t>
            </a: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 smtClean="0"/>
              <a:t>Morfismul</a:t>
            </a:r>
            <a:r>
              <a:rPr lang="ro-RO" dirty="0" smtClean="0"/>
              <a:t> de stil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Effect.Morph</a:t>
            </a:r>
            <a:r>
              <a:rPr lang="en-US" dirty="0" smtClean="0"/>
              <a:t>(</a:t>
            </a:r>
            <a:r>
              <a:rPr lang="en-US" dirty="0" err="1" smtClean="0"/>
              <a:t>element,optiuni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</a:t>
            </a:r>
            <a:r>
              <a:rPr lang="ro-RO" dirty="0" err="1" smtClean="0"/>
              <a:t>ealizează</a:t>
            </a:r>
            <a:r>
              <a:rPr lang="ro-RO" dirty="0" smtClean="0"/>
              <a:t> tranziția animată între două stiluri CSS (de fapt asigură tranziția pentru proprietățile CSS de poziție și culoare, restul sunt ignorate);</a:t>
            </a:r>
            <a:endParaRPr lang="en-US" dirty="0" smtClean="0"/>
          </a:p>
          <a:p>
            <a:r>
              <a:rPr lang="en-US" dirty="0" err="1" smtClean="0"/>
              <a:t>Obiectul</a:t>
            </a:r>
            <a:r>
              <a:rPr lang="en-US" dirty="0" smtClean="0"/>
              <a:t>-argument </a:t>
            </a:r>
            <a:r>
              <a:rPr lang="en-US" dirty="0" err="1" smtClean="0"/>
              <a:t>va</a:t>
            </a:r>
            <a:r>
              <a:rPr lang="en-US" dirty="0" smtClean="0"/>
              <a:t> con</a:t>
            </a:r>
            <a:r>
              <a:rPr lang="ro-RO" dirty="0" smtClean="0"/>
              <a:t>ține descrierea stilului țintă</a:t>
            </a:r>
          </a:p>
          <a:p>
            <a:r>
              <a:rPr lang="ro-RO" dirty="0" smtClean="0"/>
              <a:t>Ex: </a:t>
            </a:r>
            <a:r>
              <a:rPr lang="ro-RO" dirty="0" err="1" smtClean="0">
                <a:solidFill>
                  <a:srgbClr val="FF0000"/>
                </a:solidFill>
              </a:rPr>
              <a:t>stilnou</a:t>
            </a:r>
            <a:r>
              <a:rPr lang="ro-RO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“…………….”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optiuni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style:stilnou,duration</a:t>
            </a:r>
            <a:r>
              <a:rPr lang="en-US" dirty="0" smtClean="0">
                <a:solidFill>
                  <a:srgbClr val="FF0000"/>
                </a:solidFill>
              </a:rPr>
              <a:t>:…,…..}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Effect.Morph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idmarcator”,optiuni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o-RO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Dimensionarea</a:t>
            </a:r>
            <a:r>
              <a:rPr lang="en-US" dirty="0" smtClean="0"/>
              <a:t> </a:t>
            </a:r>
            <a:r>
              <a:rPr lang="en-US" dirty="0" err="1" smtClean="0"/>
              <a:t>Effect.Scale</a:t>
            </a:r>
            <a:r>
              <a:rPr lang="en-US" dirty="0" smtClean="0"/>
              <a:t>(</a:t>
            </a:r>
            <a:r>
              <a:rPr lang="en-US" dirty="0" err="1" smtClean="0"/>
              <a:t>element,procentaj,optiuni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</a:t>
            </a:r>
            <a:r>
              <a:rPr lang="ro-RO" dirty="0" err="1" smtClean="0"/>
              <a:t>pțiuni</a:t>
            </a:r>
            <a:r>
              <a:rPr lang="en-US" dirty="0" smtClean="0"/>
              <a:t>le </a:t>
            </a:r>
            <a:r>
              <a:rPr lang="en-US" dirty="0" err="1" smtClean="0"/>
              <a:t>sunt</a:t>
            </a:r>
            <a:r>
              <a:rPr lang="ro-RO" dirty="0" smtClean="0"/>
              <a:t> legate de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ro-RO" dirty="0" smtClean="0"/>
              <a:t>fixarea unui punct care să rămână fix în timpul redimensionării;</a:t>
            </a:r>
          </a:p>
          <a:p>
            <a:pPr lvl="1"/>
            <a:r>
              <a:rPr lang="ro-RO" dirty="0" smtClean="0"/>
              <a:t>comportamentul elementelor imbricate (fii) în timpul redimensionării;</a:t>
            </a:r>
          </a:p>
          <a:p>
            <a:r>
              <a:rPr lang="ro-RO" dirty="0" smtClean="0"/>
              <a:t>Opțiuni din obiectul-argument:</a:t>
            </a:r>
          </a:p>
          <a:p>
            <a:pPr lvl="1"/>
            <a:r>
              <a:rPr lang="ro-RO" dirty="0" err="1" smtClean="0"/>
              <a:t>scaleX</a:t>
            </a:r>
            <a:r>
              <a:rPr lang="ro-RO" dirty="0" smtClean="0"/>
              <a:t>: boolean (permite sau nu dimensionarea pe orizontală);</a:t>
            </a:r>
          </a:p>
          <a:p>
            <a:pPr lvl="1"/>
            <a:r>
              <a:rPr lang="ro-RO" dirty="0" err="1" smtClean="0"/>
              <a:t>scaleY</a:t>
            </a:r>
            <a:r>
              <a:rPr lang="ro-RO" dirty="0" smtClean="0"/>
              <a:t>: boolean (permite sau nu dimensionarea pe verticală);</a:t>
            </a:r>
          </a:p>
          <a:p>
            <a:pPr lvl="1"/>
            <a:r>
              <a:rPr lang="ro-RO" dirty="0" err="1" smtClean="0"/>
              <a:t>scaleContent</a:t>
            </a:r>
            <a:r>
              <a:rPr lang="ro-RO" dirty="0" smtClean="0"/>
              <a:t>: boolean (stabilește dacă elementele imbricate se dimensionează proporțional cu părintele); excepție: imaginile imbricate nu se dimensionează;</a:t>
            </a:r>
          </a:p>
          <a:p>
            <a:pPr lvl="1"/>
            <a:r>
              <a:rPr lang="ro-RO" dirty="0" err="1" smtClean="0"/>
              <a:t>scaleFromCenter</a:t>
            </a:r>
            <a:r>
              <a:rPr lang="ro-RO" dirty="0" smtClean="0"/>
              <a:t>: boolean (fixează centrul elementului);</a:t>
            </a:r>
          </a:p>
          <a:p>
            <a:pPr lvl="1"/>
            <a:r>
              <a:rPr lang="ro-RO" dirty="0" err="1" smtClean="0"/>
              <a:t>scaleFrom</a:t>
            </a:r>
            <a:r>
              <a:rPr lang="ro-RO" dirty="0" smtClean="0"/>
              <a:t>: procentajul din dimensiunea curentă de la care începe dimensionarea;</a:t>
            </a:r>
          </a:p>
          <a:p>
            <a:pPr lvl="1"/>
            <a:r>
              <a:rPr lang="ro-RO" dirty="0" err="1" smtClean="0"/>
              <a:t>scaleMode</a:t>
            </a:r>
            <a:r>
              <a:rPr lang="ro-RO" dirty="0" smtClean="0"/>
              <a:t>: box (dimensionează doar partea vizibilă a elementului), content (dimensionează tot elementul).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ex:  </a:t>
            </a:r>
            <a:r>
              <a:rPr lang="ro-RO" dirty="0" err="1" smtClean="0">
                <a:solidFill>
                  <a:srgbClr val="FF0000"/>
                </a:solidFill>
              </a:rPr>
              <a:t>Effect.Scale</a:t>
            </a:r>
            <a:r>
              <a:rPr lang="ro-RO" dirty="0" smtClean="0">
                <a:solidFill>
                  <a:srgbClr val="FF0000"/>
                </a:solidFill>
              </a:rPr>
              <a:t>(‘</a:t>
            </a:r>
            <a:r>
              <a:rPr lang="en-US" dirty="0" err="1" smtClean="0">
                <a:solidFill>
                  <a:srgbClr val="FF0000"/>
                </a:solidFill>
              </a:rPr>
              <a:t>idmarcator</a:t>
            </a:r>
            <a:r>
              <a:rPr lang="ro-RO" dirty="0" smtClean="0">
                <a:solidFill>
                  <a:srgbClr val="FF0000"/>
                </a:solidFill>
              </a:rPr>
              <a:t>',300) – mărire de 3 ori (300%)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o-RO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Deplasarea</a:t>
            </a:r>
            <a:br>
              <a:rPr lang="ro-RO" dirty="0" smtClean="0"/>
            </a:br>
            <a:r>
              <a:rPr lang="en-US" dirty="0" err="1" smtClean="0"/>
              <a:t>Effect.Move</a:t>
            </a:r>
            <a:r>
              <a:rPr lang="en-US" dirty="0" smtClean="0"/>
              <a:t>(</a:t>
            </a:r>
            <a:r>
              <a:rPr lang="ro-RO" dirty="0" smtClean="0"/>
              <a:t>element,</a:t>
            </a:r>
            <a:r>
              <a:rPr lang="ro-RO" dirty="0" err="1" smtClean="0"/>
              <a:t>optiuni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 smtClean="0"/>
              <a:t>Ex:</a:t>
            </a:r>
            <a:endParaRPr lang="en-US" dirty="0" smtClean="0"/>
          </a:p>
          <a:p>
            <a:pPr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optiuni</a:t>
            </a:r>
            <a:r>
              <a:rPr lang="en-US" dirty="0" smtClean="0">
                <a:solidFill>
                  <a:srgbClr val="FF0000"/>
                </a:solidFill>
              </a:rPr>
              <a:t>={x:20,y:-20,mode:”relative”}</a:t>
            </a:r>
            <a:endParaRPr lang="ro-RO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Effect.Move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idmarcator</a:t>
            </a:r>
            <a:r>
              <a:rPr lang="en-US" dirty="0" smtClean="0">
                <a:solidFill>
                  <a:srgbClr val="FF0000"/>
                </a:solidFill>
              </a:rPr>
              <a:t>”,</a:t>
            </a:r>
            <a:r>
              <a:rPr lang="ro-RO" dirty="0" err="1" smtClean="0">
                <a:solidFill>
                  <a:srgbClr val="FF0000"/>
                </a:solidFill>
              </a:rPr>
              <a:t>optiuni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X, Y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deplas</a:t>
            </a:r>
            <a:r>
              <a:rPr lang="ro-RO" dirty="0" err="1" smtClean="0"/>
              <a:t>ării</a:t>
            </a:r>
            <a:endParaRPr lang="ro-RO" dirty="0" smtClean="0"/>
          </a:p>
          <a:p>
            <a:pPr>
              <a:buFontTx/>
              <a:buChar char="-"/>
            </a:pPr>
            <a:r>
              <a:rPr lang="ro-RO" dirty="0" smtClean="0"/>
              <a:t>Mode: indică modul de calcul a coordonatelor:</a:t>
            </a:r>
          </a:p>
          <a:p>
            <a:pPr lvl="1">
              <a:buFontTx/>
              <a:buChar char="-"/>
            </a:pPr>
            <a:r>
              <a:rPr lang="ro-RO" dirty="0" smtClean="0"/>
              <a:t>relative (la poziția curentă), caz în care x și y sunt distanțe;</a:t>
            </a:r>
          </a:p>
          <a:p>
            <a:pPr lvl="1">
              <a:buFontTx/>
              <a:buChar char="-"/>
            </a:pPr>
            <a:r>
              <a:rPr lang="ro-RO" dirty="0" smtClean="0"/>
              <a:t>absolute (relativ la pagină), caz în care x și y sunt poziții.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frameworkurilor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953000"/>
          </a:xfrm>
        </p:spPr>
        <p:txBody>
          <a:bodyPr>
            <a:noAutofit/>
          </a:bodyPr>
          <a:lstStyle/>
          <a:p>
            <a:pPr lvl="0" algn="just"/>
            <a:r>
              <a:rPr lang="ro-RO" sz="1800" b="1" dirty="0" smtClean="0"/>
              <a:t>Nivel 2: </a:t>
            </a:r>
            <a:r>
              <a:rPr lang="ro-RO" sz="1800" dirty="0" smtClean="0"/>
              <a:t>instrumente de nivel înalt de construire a GUI (construite peste nivelul 1) – </a:t>
            </a:r>
            <a:r>
              <a:rPr lang="ro-RO" sz="1800" dirty="0" err="1" smtClean="0"/>
              <a:t>Dojo</a:t>
            </a:r>
            <a:r>
              <a:rPr lang="ro-RO" sz="1800" dirty="0" smtClean="0"/>
              <a:t> oferă instrumente şi la acest nivel, </a:t>
            </a:r>
            <a:r>
              <a:rPr lang="ro-RO" sz="1800" dirty="0" err="1" smtClean="0"/>
              <a:t>SmartClient</a:t>
            </a:r>
            <a:r>
              <a:rPr lang="ro-RO" sz="1800" dirty="0" smtClean="0"/>
              <a:t>, </a:t>
            </a:r>
            <a:r>
              <a:rPr lang="ro-RO" sz="1800" dirty="0" err="1" smtClean="0"/>
              <a:t>Script.aculo.us</a:t>
            </a:r>
            <a:r>
              <a:rPr lang="ro-RO" sz="1800" dirty="0" smtClean="0"/>
              <a:t> (bazat pe </a:t>
            </a:r>
            <a:r>
              <a:rPr lang="ro-RO" sz="1800" dirty="0" err="1" smtClean="0"/>
              <a:t>Prototype</a:t>
            </a:r>
            <a:r>
              <a:rPr lang="ro-RO" sz="1800" dirty="0" smtClean="0"/>
              <a:t>);</a:t>
            </a:r>
          </a:p>
          <a:p>
            <a:pPr lvl="1" algn="just"/>
            <a:r>
              <a:rPr lang="en-US" sz="1800" dirty="0" smtClean="0"/>
              <a:t>S</a:t>
            </a:r>
            <a:r>
              <a:rPr lang="ro-RO" sz="1800" dirty="0" smtClean="0"/>
              <a:t>unt medii de generare GUI – componente  și evenimente GUI, cu funcţionalităţi, animaţii preprogramate şi chiar suport pentru operaţii </a:t>
            </a:r>
            <a:r>
              <a:rPr lang="ro-RO" sz="1800" dirty="0" err="1" smtClean="0"/>
              <a:t>desktop</a:t>
            </a:r>
            <a:r>
              <a:rPr lang="ro-RO" sz="1800" dirty="0" smtClean="0"/>
              <a:t> tradiţionale precum </a:t>
            </a:r>
            <a:r>
              <a:rPr lang="ro-RO" sz="1800" dirty="0" err="1" smtClean="0"/>
              <a:t>drag-and-drop</a:t>
            </a:r>
            <a:r>
              <a:rPr lang="ro-RO" sz="1800" dirty="0" smtClean="0"/>
              <a:t>.</a:t>
            </a:r>
          </a:p>
          <a:p>
            <a:pPr lvl="1" algn="just"/>
            <a:r>
              <a:rPr lang="ro-RO" sz="1800" dirty="0" smtClean="0"/>
              <a:t>Unele extind gama de componente GUI pentru a o apropia cât mai mult de cea a interfeţelor Windows sau Mac.</a:t>
            </a:r>
            <a:endParaRPr lang="en-US" sz="1800" dirty="0" smtClean="0"/>
          </a:p>
          <a:p>
            <a:pPr lvl="1" algn="just"/>
            <a:r>
              <a:rPr lang="ro-RO" sz="1800" dirty="0" smtClean="0"/>
              <a:t>Instrumente precum </a:t>
            </a:r>
            <a:r>
              <a:rPr lang="ro-RO" sz="1800" dirty="0" err="1" smtClean="0"/>
              <a:t>Backbase</a:t>
            </a:r>
            <a:r>
              <a:rPr lang="ro-RO" sz="1800" dirty="0" smtClean="0"/>
              <a:t> sunt de fapt limbaje de marcare (</a:t>
            </a:r>
            <a:r>
              <a:rPr lang="en-US" sz="1800" dirty="0" err="1" smtClean="0"/>
              <a:t>vocabulare</a:t>
            </a:r>
            <a:r>
              <a:rPr lang="ro-RO" sz="1800" dirty="0" smtClean="0"/>
              <a:t> XML) ce folosesc proprii marcatori, superiori celor din HTML, împreună cu funcţii cu rol de interpretor al acelor marcatori (</a:t>
            </a:r>
            <a:r>
              <a:rPr lang="ro-RO" sz="1800" dirty="0" err="1" smtClean="0"/>
              <a:t>functii</a:t>
            </a:r>
            <a:r>
              <a:rPr lang="ro-RO" sz="1800" dirty="0" smtClean="0"/>
              <a:t> ce traduc marcatorii </a:t>
            </a:r>
            <a:r>
              <a:rPr lang="ro-RO" sz="1800" dirty="0" err="1" smtClean="0"/>
              <a:t>Backbase</a:t>
            </a:r>
            <a:r>
              <a:rPr lang="ro-RO" sz="1800" dirty="0" smtClean="0"/>
              <a:t> in HTML+CSS).</a:t>
            </a:r>
            <a:endParaRPr lang="en-US" sz="1800" dirty="0" smtClean="0"/>
          </a:p>
          <a:p>
            <a:pPr lvl="0" algn="just"/>
            <a:r>
              <a:rPr lang="ro-RO" sz="1800" b="1" dirty="0" smtClean="0"/>
              <a:t>Nivel 3:</a:t>
            </a:r>
            <a:r>
              <a:rPr lang="ro-RO" sz="1800" dirty="0" smtClean="0"/>
              <a:t> medii de dezvoltare a aplicaţiilor AJAX bazate pe</a:t>
            </a:r>
            <a:r>
              <a:rPr lang="en-US" sz="1800" dirty="0" smtClean="0"/>
              <a:t>:</a:t>
            </a:r>
          </a:p>
          <a:p>
            <a:pPr lvl="2" algn="just"/>
            <a:r>
              <a:rPr lang="ro-RO" sz="1800" dirty="0" smtClean="0"/>
              <a:t>generatoare de cod </a:t>
            </a:r>
            <a:r>
              <a:rPr lang="ro-RO" sz="1800" dirty="0" err="1" smtClean="0"/>
              <a:t>JavaScript</a:t>
            </a:r>
            <a:r>
              <a:rPr lang="ro-RO" sz="1800" dirty="0" smtClean="0"/>
              <a:t> (</a:t>
            </a:r>
            <a:r>
              <a:rPr lang="ro-RO" sz="1800" dirty="0" err="1" smtClean="0"/>
              <a:t>Ruby</a:t>
            </a:r>
            <a:r>
              <a:rPr lang="ro-RO" sz="1800" dirty="0" smtClean="0"/>
              <a:t> on </a:t>
            </a:r>
            <a:r>
              <a:rPr lang="ro-RO" sz="1800" dirty="0" err="1" smtClean="0"/>
              <a:t>Rails</a:t>
            </a:r>
            <a:r>
              <a:rPr lang="ro-RO" sz="1800" dirty="0" smtClean="0"/>
              <a:t> generează cod şi funcţii </a:t>
            </a:r>
            <a:r>
              <a:rPr lang="ro-RO" sz="1800" dirty="0" err="1" smtClean="0"/>
              <a:t>Prototype</a:t>
            </a:r>
            <a:r>
              <a:rPr lang="ro-RO" sz="1800" dirty="0" smtClean="0"/>
              <a:t> la nivelul 1, WebWork2 generează cod pentru </a:t>
            </a:r>
            <a:r>
              <a:rPr lang="ro-RO" sz="1800" dirty="0" err="1" smtClean="0"/>
              <a:t>Dojo</a:t>
            </a:r>
            <a:r>
              <a:rPr lang="ro-RO" sz="1800" dirty="0" smtClean="0"/>
              <a:t>);</a:t>
            </a:r>
            <a:endParaRPr lang="en-US" sz="1800" dirty="0" smtClean="0"/>
          </a:p>
          <a:p>
            <a:pPr lvl="2" algn="just"/>
            <a:r>
              <a:rPr lang="ro-RO" sz="1800" dirty="0" smtClean="0"/>
              <a:t>componente </a:t>
            </a:r>
            <a:r>
              <a:rPr lang="ro-RO" sz="1800" dirty="0" err="1" smtClean="0"/>
              <a:t>preprogamate</a:t>
            </a:r>
            <a:r>
              <a:rPr lang="ro-RO" sz="1800" dirty="0" smtClean="0"/>
              <a:t> (AJAX.NET pentru .NET, </a:t>
            </a:r>
            <a:r>
              <a:rPr lang="ro-RO" sz="1800" dirty="0" err="1" smtClean="0"/>
              <a:t>Tapestry</a:t>
            </a:r>
            <a:r>
              <a:rPr lang="ro-RO" sz="1800" dirty="0" smtClean="0"/>
              <a:t> pentru Java).</a:t>
            </a:r>
            <a:endParaRPr lang="en-US" sz="1800" dirty="0" smtClean="0"/>
          </a:p>
          <a:p>
            <a:pPr algn="just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Evidențierea</a:t>
            </a:r>
            <a:br>
              <a:rPr lang="ro-RO" dirty="0" smtClean="0"/>
            </a:br>
            <a:r>
              <a:rPr lang="ro-RO" dirty="0" err="1" smtClean="0"/>
              <a:t>Effect.Highlight</a:t>
            </a:r>
            <a:r>
              <a:rPr lang="ro-RO" dirty="0" smtClean="0"/>
              <a:t>(element,</a:t>
            </a:r>
            <a:r>
              <a:rPr lang="ro-RO" dirty="0" err="1" smtClean="0"/>
              <a:t>optiuni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implicit aplică modelul </a:t>
            </a:r>
            <a:r>
              <a:rPr lang="ro-RO" dirty="0" err="1" smtClean="0"/>
              <a:t>Yellow</a:t>
            </a:r>
            <a:r>
              <a:rPr lang="ro-RO" dirty="0" smtClean="0"/>
              <a:t> Fade (o pâlpâire rapidă a unui fundal galben pentru a atrage atenția </a:t>
            </a:r>
            <a:r>
              <a:rPr lang="ro-RO" dirty="0" err="1" smtClean="0"/>
              <a:t>userului</a:t>
            </a:r>
            <a:r>
              <a:rPr lang="ro-RO" dirty="0" smtClean="0"/>
              <a:t> spre un element);</a:t>
            </a:r>
          </a:p>
          <a:p>
            <a:r>
              <a:rPr lang="ro-RO" dirty="0" smtClean="0"/>
              <a:t>efectul nu se poate aplica la elemente care au o culoare de fundal fixată prin CSS;</a:t>
            </a:r>
          </a:p>
          <a:p>
            <a:r>
              <a:rPr lang="ro-RO" dirty="0" smtClean="0"/>
              <a:t>la bază, e vorba de modificarea dinamică a codurile R, G și B din culoarea de fundal a unui element.</a:t>
            </a:r>
          </a:p>
          <a:p>
            <a:r>
              <a:rPr lang="ro-RO" dirty="0" smtClean="0"/>
              <a:t>opțiuni:</a:t>
            </a:r>
          </a:p>
          <a:p>
            <a:pPr lvl="1"/>
            <a:r>
              <a:rPr lang="ro-RO" dirty="0" err="1" smtClean="0"/>
              <a:t>startcolor</a:t>
            </a:r>
            <a:r>
              <a:rPr lang="ro-RO" dirty="0" smtClean="0"/>
              <a:t>: culoarea inițială (RGB sau </a:t>
            </a:r>
            <a:r>
              <a:rPr lang="ro-RO" dirty="0" err="1" smtClean="0"/>
              <a:t>string</a:t>
            </a:r>
            <a:r>
              <a:rPr lang="ro-RO" dirty="0" smtClean="0"/>
              <a:t>);</a:t>
            </a:r>
          </a:p>
          <a:p>
            <a:pPr lvl="1"/>
            <a:r>
              <a:rPr lang="ro-RO" dirty="0" err="1" smtClean="0"/>
              <a:t>endcolor</a:t>
            </a:r>
            <a:r>
              <a:rPr lang="ro-RO" dirty="0" smtClean="0"/>
              <a:t>: culoarea pre-finală (după care se revine la culoarea de fundal a paginii);</a:t>
            </a:r>
          </a:p>
          <a:p>
            <a:pPr lvl="1"/>
            <a:r>
              <a:rPr lang="ro-RO" dirty="0" err="1" smtClean="0"/>
              <a:t>restorecolor</a:t>
            </a:r>
            <a:r>
              <a:rPr lang="ro-RO" dirty="0" smtClean="0"/>
              <a:t>: culoarea finală (dacă se dorește să fie alta decât cea a paginii)</a:t>
            </a:r>
            <a:endParaRPr lang="en-US" dirty="0" smtClean="0"/>
          </a:p>
          <a:p>
            <a:r>
              <a:rPr lang="en-US" dirty="0" smtClean="0"/>
              <a:t>Ex: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 </a:t>
            </a:r>
            <a:r>
              <a:rPr lang="ro-RO" dirty="0" err="1" smtClean="0">
                <a:solidFill>
                  <a:srgbClr val="FF0000"/>
                </a:solidFill>
                <a:ea typeface="Times New Roman"/>
              </a:rPr>
              <a:t>optiuni</a:t>
            </a:r>
            <a:r>
              <a:rPr lang="en-US" dirty="0" smtClean="0">
                <a:solidFill>
                  <a:srgbClr val="FF0000"/>
                </a:solidFill>
                <a:ea typeface="Times New Roman"/>
              </a:rPr>
              <a:t>=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{</a:t>
            </a:r>
            <a:r>
              <a:rPr lang="ro-RO" dirty="0" err="1" smtClean="0">
                <a:solidFill>
                  <a:srgbClr val="FF0000"/>
                </a:solidFill>
                <a:ea typeface="Times New Roman"/>
              </a:rPr>
              <a:t>startcolor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:'ff0000',</a:t>
            </a:r>
            <a:r>
              <a:rPr lang="ro-RO" dirty="0" err="1" smtClean="0">
                <a:solidFill>
                  <a:srgbClr val="FF0000"/>
                </a:solidFill>
                <a:ea typeface="Times New Roman"/>
              </a:rPr>
              <a:t>endcolor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:'00ff00'}</a:t>
            </a:r>
            <a:endParaRPr lang="en-US" dirty="0" smtClean="0">
              <a:solidFill>
                <a:srgbClr val="FF0000"/>
              </a:solidFill>
              <a:ea typeface="Times New Roman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ea typeface="Times New Roman"/>
              </a:rPr>
              <a:t>	</a:t>
            </a:r>
            <a:r>
              <a:rPr lang="ro-RO" sz="2800" dirty="0" smtClean="0">
                <a:solidFill>
                  <a:srgbClr val="FF0000"/>
                </a:solidFill>
                <a:ea typeface="Times New Roman"/>
              </a:rPr>
              <a:t>       </a:t>
            </a:r>
            <a:r>
              <a:rPr lang="ro-RO" dirty="0" err="1" smtClean="0">
                <a:solidFill>
                  <a:srgbClr val="FF0000"/>
                </a:solidFill>
                <a:ea typeface="Times New Roman"/>
              </a:rPr>
              <a:t>Effect.Highlight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(‘</a:t>
            </a:r>
            <a:r>
              <a:rPr lang="en-US" dirty="0" err="1" smtClean="0">
                <a:solidFill>
                  <a:srgbClr val="FF0000"/>
                </a:solidFill>
                <a:ea typeface="Times New Roman"/>
              </a:rPr>
              <a:t>idmarcator</a:t>
            </a:r>
            <a:r>
              <a:rPr lang="ro-RO" dirty="0" smtClean="0">
                <a:solidFill>
                  <a:srgbClr val="FF0000"/>
                </a:solidFill>
                <a:ea typeface="Times New Roman"/>
              </a:rPr>
              <a:t>',</a:t>
            </a:r>
            <a:r>
              <a:rPr lang="ro-RO" dirty="0" err="1" smtClean="0">
                <a:solidFill>
                  <a:srgbClr val="FF0000"/>
                </a:solidFill>
                <a:ea typeface="Times New Roman"/>
              </a:rPr>
              <a:t>optiuni</a:t>
            </a:r>
            <a:r>
              <a:rPr lang="en-US" dirty="0" smtClean="0">
                <a:solidFill>
                  <a:srgbClr val="FF0000"/>
                </a:solidFill>
                <a:ea typeface="Times New Roman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Efecte multiple - paralelizarea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57150" indent="-57150" algn="just">
              <a:buNone/>
            </a:pPr>
            <a:r>
              <a:rPr lang="ro-RO" b="1" dirty="0" smtClean="0"/>
              <a:t> Mai multe efecte apelate în linii consecutive se vor executa implicit în paralel (dar nu sincron: unele vor porni/rula mai repede decât altele)</a:t>
            </a:r>
          </a:p>
          <a:p>
            <a:pPr>
              <a:buNone/>
            </a:pPr>
            <a:r>
              <a:rPr lang="ro-RO" dirty="0" smtClean="0"/>
              <a:t>Pentru a sincroniza efecte paralele:</a:t>
            </a:r>
          </a:p>
          <a:p>
            <a:pPr lvl="1"/>
            <a:r>
              <a:rPr lang="ro-RO" dirty="0" smtClean="0"/>
              <a:t>Fiecare efect va avea opțiunea </a:t>
            </a:r>
            <a:r>
              <a:rPr lang="ro-RO" dirty="0" err="1" smtClean="0"/>
              <a:t>sync</a:t>
            </a:r>
            <a:r>
              <a:rPr lang="ro-RO" dirty="0" smtClean="0"/>
              <a:t>:</a:t>
            </a:r>
            <a:r>
              <a:rPr lang="ro-RO" dirty="0" err="1" smtClean="0"/>
              <a:t>true</a:t>
            </a:r>
            <a:r>
              <a:rPr lang="ro-RO" dirty="0" smtClean="0"/>
              <a:t>;</a:t>
            </a:r>
          </a:p>
          <a:p>
            <a:pPr lvl="1"/>
            <a:r>
              <a:rPr lang="ro-RO" dirty="0" smtClean="0"/>
              <a:t>Efectele vor fi grupate cu </a:t>
            </a:r>
            <a:r>
              <a:rPr lang="ro-RO" dirty="0" err="1" smtClean="0"/>
              <a:t>Effect.Parallel</a:t>
            </a:r>
            <a:r>
              <a:rPr lang="ro-RO" dirty="0" smtClean="0"/>
              <a:t>:</a:t>
            </a: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a=</a:t>
            </a:r>
            <a:r>
              <a:rPr lang="ro-RO" dirty="0" err="1" smtClean="0">
                <a:solidFill>
                  <a:srgbClr val="FF0000"/>
                </a:solidFill>
              </a:rPr>
              <a:t>Effect.Highlight</a:t>
            </a:r>
            <a:r>
              <a:rPr lang="ro-RO" dirty="0" smtClean="0">
                <a:solidFill>
                  <a:srgbClr val="FF0000"/>
                </a:solidFill>
              </a:rPr>
              <a:t>(…..,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sync:true</a:t>
            </a:r>
            <a:r>
              <a:rPr lang="en-US" dirty="0" smtClean="0">
                <a:solidFill>
                  <a:srgbClr val="FF0000"/>
                </a:solidFill>
              </a:rPr>
              <a:t>,…}</a:t>
            </a:r>
            <a:r>
              <a:rPr lang="ro-RO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o-RO" dirty="0" smtClean="0">
                <a:solidFill>
                  <a:srgbClr val="FF0000"/>
                </a:solidFill>
              </a:rPr>
              <a:t>=</a:t>
            </a:r>
            <a:r>
              <a:rPr lang="ro-RO" dirty="0" err="1" smtClean="0">
                <a:solidFill>
                  <a:srgbClr val="FF0000"/>
                </a:solidFill>
              </a:rPr>
              <a:t>Effect.Move</a:t>
            </a:r>
            <a:r>
              <a:rPr lang="ro-RO" dirty="0" smtClean="0">
                <a:solidFill>
                  <a:srgbClr val="FF0000"/>
                </a:solidFill>
              </a:rPr>
              <a:t>(……</a:t>
            </a:r>
            <a:r>
              <a:rPr lang="en-US" dirty="0" smtClean="0">
                <a:solidFill>
                  <a:srgbClr val="FF0000"/>
                </a:solidFill>
              </a:rPr>
              <a:t>,{</a:t>
            </a:r>
            <a:r>
              <a:rPr lang="en-US" dirty="0" err="1" smtClean="0">
                <a:solidFill>
                  <a:srgbClr val="FF0000"/>
                </a:solidFill>
              </a:rPr>
              <a:t>sync:true</a:t>
            </a:r>
            <a:r>
              <a:rPr lang="en-US" dirty="0" smtClean="0">
                <a:solidFill>
                  <a:srgbClr val="FF0000"/>
                </a:solidFill>
              </a:rPr>
              <a:t>,….}</a:t>
            </a:r>
            <a:r>
              <a:rPr lang="ro-RO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optiuni</a:t>
            </a:r>
            <a:r>
              <a:rPr lang="en-US" dirty="0" smtClean="0">
                <a:solidFill>
                  <a:srgbClr val="FF0000"/>
                </a:solidFill>
              </a:rPr>
              <a:t>={duration:3}</a:t>
            </a:r>
            <a:endParaRPr lang="ro-RO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Effec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ro-RO" dirty="0" smtClean="0">
                <a:solidFill>
                  <a:srgbClr val="FF0000"/>
                </a:solidFill>
              </a:rPr>
              <a:t>.</a:t>
            </a:r>
            <a:r>
              <a:rPr lang="ro-RO" dirty="0" err="1" smtClean="0">
                <a:solidFill>
                  <a:srgbClr val="FF0000"/>
                </a:solidFill>
              </a:rPr>
              <a:t>Parallel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],o</a:t>
            </a:r>
            <a:r>
              <a:rPr lang="ro-RO" dirty="0" err="1" smtClean="0">
                <a:solidFill>
                  <a:srgbClr val="FF0000"/>
                </a:solidFill>
              </a:rPr>
              <a:t>ptiuni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Efecte multiple - succesive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ro-RO" sz="2000" b="1" dirty="0" smtClean="0"/>
              <a:t>Coada globală:</a:t>
            </a:r>
          </a:p>
          <a:p>
            <a:pPr lvl="1">
              <a:buNone/>
            </a:pPr>
            <a:r>
              <a:rPr lang="ro-RO" sz="2000" dirty="0" err="1" smtClean="0">
                <a:solidFill>
                  <a:srgbClr val="FF0000"/>
                </a:solidFill>
              </a:rPr>
              <a:t>Effect.Move</a:t>
            </a:r>
            <a:r>
              <a:rPr lang="ro-RO" sz="2000" dirty="0" smtClean="0">
                <a:solidFill>
                  <a:srgbClr val="FF0000"/>
                </a:solidFill>
              </a:rPr>
              <a:t>(…)</a:t>
            </a:r>
          </a:p>
          <a:p>
            <a:pPr lvl="1">
              <a:buNone/>
            </a:pPr>
            <a:r>
              <a:rPr lang="ro-RO" sz="2000" dirty="0" err="1" smtClean="0">
                <a:solidFill>
                  <a:srgbClr val="FF0000"/>
                </a:solidFill>
              </a:rPr>
              <a:t>Effect.Highlight</a:t>
            </a:r>
            <a:r>
              <a:rPr lang="ro-RO" sz="2000" dirty="0" smtClean="0">
                <a:solidFill>
                  <a:srgbClr val="FF0000"/>
                </a:solidFill>
              </a:rPr>
              <a:t>(….,</a:t>
            </a:r>
            <a:r>
              <a:rPr lang="en-US" sz="2000" dirty="0" smtClean="0">
                <a:solidFill>
                  <a:srgbClr val="FF0000"/>
                </a:solidFill>
              </a:rPr>
              <a:t>{queue:”front”}</a:t>
            </a:r>
            <a:r>
              <a:rPr lang="ro-RO" sz="20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ro-RO" sz="2000" dirty="0" err="1" smtClean="0">
                <a:solidFill>
                  <a:srgbClr val="FF0000"/>
                </a:solidFill>
              </a:rPr>
              <a:t>Effect</a:t>
            </a:r>
            <a:r>
              <a:rPr lang="en-US" sz="2000" dirty="0" smtClean="0">
                <a:solidFill>
                  <a:srgbClr val="FF0000"/>
                </a:solidFill>
              </a:rPr>
              <a:t>.Scale(</a:t>
            </a:r>
            <a:r>
              <a:rPr lang="ro-RO" sz="2000" dirty="0" smtClean="0">
                <a:solidFill>
                  <a:srgbClr val="FF0000"/>
                </a:solidFill>
              </a:rPr>
              <a:t>….,</a:t>
            </a:r>
            <a:r>
              <a:rPr lang="en-US" sz="2000" dirty="0" smtClean="0">
                <a:solidFill>
                  <a:srgbClr val="FF0000"/>
                </a:solidFill>
              </a:rPr>
              <a:t>{queue:”front”}</a:t>
            </a:r>
            <a:r>
              <a:rPr lang="ro-RO" sz="20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ro-RO" sz="2000" i="1" dirty="0" smtClean="0"/>
              <a:t>Obs:</a:t>
            </a:r>
            <a:endParaRPr lang="en-US" sz="2000" i="1" dirty="0" smtClean="0"/>
          </a:p>
          <a:p>
            <a:pPr lvl="1"/>
            <a:r>
              <a:rPr lang="ro-RO" sz="2000" i="1" dirty="0" smtClean="0"/>
              <a:t>efectele se vor succeda în ordinea inversă apelării lor (datorită lui front, fiecare efect intră în fața celorlalte la coada globală)</a:t>
            </a:r>
            <a:endParaRPr lang="en-US" sz="2000" i="1" dirty="0" smtClean="0"/>
          </a:p>
          <a:p>
            <a:pPr lvl="1"/>
            <a:r>
              <a:rPr lang="ro-RO" sz="2000" i="1" dirty="0" smtClean="0"/>
              <a:t>pentru a se executa în ordinea apelării, se folosește </a:t>
            </a:r>
            <a:r>
              <a:rPr lang="en-US" sz="2000" i="1" dirty="0" smtClean="0"/>
              <a:t> </a:t>
            </a:r>
            <a:r>
              <a:rPr lang="ro-RO" sz="2000" i="1" dirty="0" err="1" smtClean="0"/>
              <a:t>queue</a:t>
            </a:r>
            <a:r>
              <a:rPr lang="ro-RO" sz="2000" i="1" dirty="0" smtClean="0"/>
              <a:t>:</a:t>
            </a:r>
            <a:r>
              <a:rPr lang="en-US" sz="2000" i="1" dirty="0" smtClean="0"/>
              <a:t>”</a:t>
            </a:r>
            <a:r>
              <a:rPr lang="ro-RO" sz="2000" i="1" dirty="0" smtClean="0"/>
              <a:t>end</a:t>
            </a:r>
            <a:r>
              <a:rPr lang="en-US" sz="2000" i="1" dirty="0" smtClean="0"/>
              <a:t>”</a:t>
            </a:r>
          </a:p>
          <a:p>
            <a:pPr lvl="1">
              <a:buNone/>
            </a:pPr>
            <a:r>
              <a:rPr lang="en-US" sz="2000" b="1" dirty="0" err="1" smtClean="0"/>
              <a:t>Coada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personalizat</a:t>
            </a:r>
            <a:r>
              <a:rPr lang="ro-RO" sz="2000" b="1" dirty="0" smtClean="0"/>
              <a:t>ă:</a:t>
            </a:r>
            <a:endParaRPr lang="ro-RO" sz="2000" b="1" dirty="0" smtClean="0"/>
          </a:p>
          <a:p>
            <a:pPr lvl="1">
              <a:buNone/>
            </a:pPr>
            <a:r>
              <a:rPr lang="ro-RO" sz="2000" dirty="0" err="1" smtClean="0">
                <a:solidFill>
                  <a:srgbClr val="FF0000"/>
                </a:solidFill>
              </a:rPr>
              <a:t>Effect.Highlight</a:t>
            </a:r>
            <a:r>
              <a:rPr lang="ro-RO" sz="2000" dirty="0" smtClean="0">
                <a:solidFill>
                  <a:srgbClr val="FF0000"/>
                </a:solidFill>
              </a:rPr>
              <a:t>(….,</a:t>
            </a:r>
            <a:r>
              <a:rPr lang="en-US" sz="2000" dirty="0" smtClean="0">
                <a:solidFill>
                  <a:srgbClr val="FF0000"/>
                </a:solidFill>
              </a:rPr>
              <a:t>{queue: {position:”</a:t>
            </a:r>
            <a:r>
              <a:rPr lang="en-US" sz="2000" dirty="0" err="1" smtClean="0">
                <a:solidFill>
                  <a:srgbClr val="FF0000"/>
                </a:solidFill>
              </a:rPr>
              <a:t>front”,scope</a:t>
            </a:r>
            <a:r>
              <a:rPr lang="en-US" sz="2000" dirty="0" smtClean="0">
                <a:solidFill>
                  <a:srgbClr val="FF0000"/>
                </a:solidFill>
              </a:rPr>
              <a:t>:”coada1</a:t>
            </a:r>
            <a:r>
              <a:rPr lang="en-US" sz="2000" dirty="0" smtClean="0">
                <a:solidFill>
                  <a:srgbClr val="FF0000"/>
                </a:solidFill>
              </a:rPr>
              <a:t>”}}</a:t>
            </a:r>
            <a:r>
              <a:rPr lang="ro-RO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o-RO" sz="2000" dirty="0" err="1" smtClean="0">
                <a:solidFill>
                  <a:srgbClr val="FF0000"/>
                </a:solidFill>
              </a:rPr>
              <a:t>Effect</a:t>
            </a:r>
            <a:r>
              <a:rPr lang="en-US" sz="2000" dirty="0" smtClean="0">
                <a:solidFill>
                  <a:srgbClr val="FF0000"/>
                </a:solidFill>
              </a:rPr>
              <a:t>.Scale(..</a:t>
            </a:r>
            <a:r>
              <a:rPr lang="ro-RO" sz="2000" dirty="0" smtClean="0">
                <a:solidFill>
                  <a:srgbClr val="FF0000"/>
                </a:solidFill>
              </a:rPr>
              <a:t> ….,</a:t>
            </a:r>
            <a:r>
              <a:rPr lang="en-US" sz="2000" dirty="0" smtClean="0">
                <a:solidFill>
                  <a:srgbClr val="FF0000"/>
                </a:solidFill>
              </a:rPr>
              <a:t>{queue:{position:”</a:t>
            </a:r>
            <a:r>
              <a:rPr lang="en-US" sz="2000" dirty="0" err="1" smtClean="0">
                <a:solidFill>
                  <a:srgbClr val="FF0000"/>
                </a:solidFill>
              </a:rPr>
              <a:t>front”,scope</a:t>
            </a:r>
            <a:r>
              <a:rPr lang="en-US" sz="2000" dirty="0" smtClean="0">
                <a:solidFill>
                  <a:srgbClr val="FF0000"/>
                </a:solidFill>
              </a:rPr>
              <a:t>:”coada2</a:t>
            </a:r>
            <a:r>
              <a:rPr lang="en-US" sz="2000" dirty="0" smtClean="0">
                <a:solidFill>
                  <a:srgbClr val="FF0000"/>
                </a:solidFill>
              </a:rPr>
              <a:t>”}}</a:t>
            </a:r>
            <a:r>
              <a:rPr lang="ro-RO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i="1" dirty="0" err="1" smtClean="0"/>
              <a:t>Obs</a:t>
            </a:r>
            <a:r>
              <a:rPr lang="en-US" sz="2000" i="1" dirty="0" smtClean="0"/>
              <a:t>:</a:t>
            </a:r>
          </a:p>
          <a:p>
            <a:pPr lvl="1"/>
            <a:r>
              <a:rPr lang="en-US" sz="2000" i="1" dirty="0" err="1" smtClean="0"/>
              <a:t>Cele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dou</a:t>
            </a:r>
            <a:r>
              <a:rPr lang="ro-RO" sz="2000" i="1" dirty="0" smtClean="0"/>
              <a:t>ă efecte fac parte din cozi diferite</a:t>
            </a:r>
          </a:p>
          <a:p>
            <a:pPr lvl="1"/>
            <a:r>
              <a:rPr lang="ro-RO" sz="2000" i="1" dirty="0" smtClean="0"/>
              <a:t>Cozile personalizate rulează în paralel una față de alta</a:t>
            </a:r>
          </a:p>
          <a:p>
            <a:pPr lvl="1"/>
            <a:r>
              <a:rPr lang="ro-RO" sz="2000" i="1" dirty="0" smtClean="0"/>
              <a:t>În cadrul unei cozi personalizate, efectele rulează în ordinea dată de atributul </a:t>
            </a:r>
            <a:r>
              <a:rPr lang="ro-RO" sz="2000" i="1" dirty="0" err="1" smtClean="0"/>
              <a:t>position</a:t>
            </a:r>
            <a:endParaRPr lang="ro-RO" sz="2000" i="1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Efecte multiple - succesive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Se recomandă limitarea cozilor de efecte (ex: un </a:t>
            </a:r>
            <a:r>
              <a:rPr lang="ro-RO" dirty="0" err="1" smtClean="0"/>
              <a:t>user</a:t>
            </a:r>
            <a:r>
              <a:rPr lang="ro-RO" dirty="0" smtClean="0"/>
              <a:t> care dă clic de mai multe ori pe un buton poate declanșa o coadă de efecte care se tot </a:t>
            </a:r>
            <a:r>
              <a:rPr lang="ro-RO" dirty="0" err="1" smtClean="0"/>
              <a:t>reexecută</a:t>
            </a:r>
            <a:r>
              <a:rPr lang="ro-RO" dirty="0" smtClean="0"/>
              <a:t> la fiecare clic, creând o acumulare neplăcută a efectelor pe ecran).</a:t>
            </a:r>
          </a:p>
          <a:p>
            <a:r>
              <a:rPr lang="ro-RO" dirty="0" err="1" smtClean="0"/>
              <a:t>Effect.Queues.get</a:t>
            </a:r>
            <a:r>
              <a:rPr lang="ro-RO" dirty="0" smtClean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nume_coada</a:t>
            </a:r>
            <a:r>
              <a:rPr lang="en-US" dirty="0" smtClean="0"/>
              <a:t>”) </a:t>
            </a:r>
            <a:r>
              <a:rPr lang="en-US" dirty="0" err="1" smtClean="0"/>
              <a:t>returneaz</a:t>
            </a:r>
            <a:r>
              <a:rPr lang="ro-RO" dirty="0" smtClean="0"/>
              <a:t>ă vectorul efectelor dintr-o coadă</a:t>
            </a:r>
          </a:p>
          <a:p>
            <a:r>
              <a:rPr lang="ro-RO" dirty="0" err="1" smtClean="0"/>
              <a:t>Effect.Queues</a:t>
            </a:r>
            <a:r>
              <a:rPr lang="ro-RO" dirty="0" smtClean="0"/>
              <a:t> returnează vectorul efectelor din coada globală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Comportamente:</a:t>
            </a:r>
            <a:br>
              <a:rPr lang="ro-RO" dirty="0" smtClean="0"/>
            </a:br>
            <a:r>
              <a:rPr lang="ro-RO" dirty="0" err="1" smtClean="0"/>
              <a:t>Draggable</a:t>
            </a:r>
            <a:r>
              <a:rPr lang="ro-RO" dirty="0" smtClean="0"/>
              <a:t>(element,</a:t>
            </a:r>
            <a:r>
              <a:rPr lang="ro-RO" dirty="0" err="1" smtClean="0"/>
              <a:t>optiuni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Atribuie unui element posibilitatea de a fi tras cu </a:t>
            </a:r>
            <a:r>
              <a:rPr lang="ro-RO" dirty="0" err="1" smtClean="0"/>
              <a:t>mouse-ul</a:t>
            </a:r>
            <a:r>
              <a:rPr lang="ro-RO" dirty="0" smtClean="0"/>
              <a:t>;</a:t>
            </a:r>
          </a:p>
          <a:p>
            <a:r>
              <a:rPr lang="ro-RO" dirty="0" smtClean="0"/>
              <a:t>Opțiuni:</a:t>
            </a:r>
          </a:p>
          <a:p>
            <a:pPr lvl="1"/>
            <a:r>
              <a:rPr lang="ro-RO" dirty="0" err="1" smtClean="0"/>
              <a:t>handle</a:t>
            </a:r>
            <a:r>
              <a:rPr lang="ro-RO" dirty="0" smtClean="0"/>
              <a:t>:</a:t>
            </a:r>
            <a:r>
              <a:rPr lang="ro-RO" dirty="0" err="1" smtClean="0"/>
              <a:t>selectorCSS</a:t>
            </a:r>
            <a:r>
              <a:rPr lang="ro-RO" dirty="0" smtClean="0"/>
              <a:t> (primul </a:t>
            </a:r>
            <a:r>
              <a:rPr lang="ro-RO" dirty="0" err="1" smtClean="0"/>
              <a:t>subelement</a:t>
            </a:r>
            <a:r>
              <a:rPr lang="ro-RO" dirty="0" smtClean="0"/>
              <a:t> ce corespunde selectorului va fi folosit ca </a:t>
            </a:r>
            <a:r>
              <a:rPr lang="en-US" dirty="0" smtClean="0"/>
              <a:t>“m</a:t>
            </a:r>
            <a:r>
              <a:rPr lang="ro-RO" dirty="0" err="1" smtClean="0"/>
              <a:t>âner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trage</a:t>
            </a: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cu mouse-</a:t>
            </a:r>
            <a:r>
              <a:rPr lang="en-US" dirty="0" err="1" smtClean="0"/>
              <a:t>ul</a:t>
            </a:r>
            <a:r>
              <a:rPr lang="en-US" dirty="0" smtClean="0"/>
              <a:t>);</a:t>
            </a:r>
          </a:p>
          <a:p>
            <a:pPr lvl="1"/>
            <a:r>
              <a:rPr lang="ro-RO" dirty="0" smtClean="0"/>
              <a:t>r</a:t>
            </a:r>
            <a:r>
              <a:rPr lang="en-US" dirty="0" err="1" smtClean="0"/>
              <a:t>evert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func</a:t>
            </a:r>
            <a:r>
              <a:rPr lang="ro-RO" dirty="0" smtClean="0"/>
              <a:t>ție (indică dacă elementul tras revine în poziția inițială la final, cu posibilitatea de a apela o funcție </a:t>
            </a:r>
            <a:r>
              <a:rPr lang="ro-RO" dirty="0" err="1" smtClean="0"/>
              <a:t>handler</a:t>
            </a:r>
            <a:r>
              <a:rPr lang="ro-RO" dirty="0" smtClean="0"/>
              <a:t>);</a:t>
            </a:r>
          </a:p>
          <a:p>
            <a:pPr lvl="1"/>
            <a:r>
              <a:rPr lang="ro-RO" dirty="0" err="1" smtClean="0"/>
              <a:t>constraint</a:t>
            </a:r>
            <a:r>
              <a:rPr lang="ro-RO" dirty="0" smtClean="0"/>
              <a:t>: </a:t>
            </a:r>
            <a:r>
              <a:rPr lang="en-US" dirty="0" smtClean="0"/>
              <a:t>“horizontal” </a:t>
            </a:r>
            <a:r>
              <a:rPr lang="en-US" dirty="0" err="1" smtClean="0"/>
              <a:t>sau</a:t>
            </a:r>
            <a:r>
              <a:rPr lang="en-US" dirty="0" smtClean="0"/>
              <a:t> “vertical” (</a:t>
            </a:r>
            <a:r>
              <a:rPr lang="en-US" dirty="0" err="1" smtClean="0"/>
              <a:t>constr</a:t>
            </a:r>
            <a:r>
              <a:rPr lang="ro-RO" dirty="0" err="1" smtClean="0"/>
              <a:t>ânge</a:t>
            </a:r>
            <a:r>
              <a:rPr lang="ro-RO" dirty="0" smtClean="0"/>
              <a:t> direcția pe care se permite drag-ul)</a:t>
            </a:r>
          </a:p>
          <a:p>
            <a:pPr lvl="1"/>
            <a:r>
              <a:rPr lang="ro-RO" dirty="0" err="1" smtClean="0"/>
              <a:t>scroll</a:t>
            </a:r>
            <a:r>
              <a:rPr lang="ro-RO" dirty="0" smtClean="0"/>
              <a:t>: </a:t>
            </a:r>
            <a:r>
              <a:rPr lang="ro-RO" dirty="0" err="1" smtClean="0"/>
              <a:t>window</a:t>
            </a:r>
            <a:r>
              <a:rPr lang="ro-RO" dirty="0" smtClean="0"/>
              <a:t> (dacă se dorește ca pagina să se deruleze când drag-ul ajunge la marginea ferestrei)</a:t>
            </a:r>
          </a:p>
          <a:p>
            <a:pPr lvl="1"/>
            <a:r>
              <a:rPr lang="ro-RO" dirty="0" err="1" smtClean="0"/>
              <a:t>ghosting</a:t>
            </a:r>
            <a:r>
              <a:rPr lang="ro-RO" dirty="0" smtClean="0"/>
              <a:t>: boolean (dacă se dorește ca o copie transparentă să însoțească cursorul în timpul drag-ului, iar elementul vizat să rămână în poziția inițială)</a:t>
            </a:r>
          </a:p>
          <a:p>
            <a:pPr lvl="1"/>
            <a:r>
              <a:rPr lang="ro-RO" dirty="0" smtClean="0"/>
              <a:t>diverse handlere (onStart,onDrag,onEnd ce pot apela funcții la diverse momente ale operației de drag) </a:t>
            </a:r>
            <a:endParaRPr lang="en-US" dirty="0" smtClean="0"/>
          </a:p>
          <a:p>
            <a:r>
              <a:rPr lang="en-US" dirty="0" err="1" smtClean="0"/>
              <a:t>Dezactivare</a:t>
            </a:r>
            <a:r>
              <a:rPr lang="en-US" dirty="0" smtClean="0"/>
              <a:t> </a:t>
            </a:r>
            <a:r>
              <a:rPr lang="en-US" dirty="0" err="1" smtClean="0"/>
              <a:t>comportament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variabila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Draggable</a:t>
            </a:r>
            <a:r>
              <a:rPr lang="en-US" dirty="0" smtClean="0">
                <a:solidFill>
                  <a:srgbClr val="FF0000"/>
                </a:solidFill>
              </a:rPr>
              <a:t>(….)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variabila.destroy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Comportamente:</a:t>
            </a:r>
            <a:br>
              <a:rPr lang="ro-RO" dirty="0" smtClean="0"/>
            </a:br>
            <a:r>
              <a:rPr lang="ro-RO" dirty="0" err="1" smtClean="0"/>
              <a:t>Droppable</a:t>
            </a:r>
            <a:r>
              <a:rPr lang="en-US" dirty="0" err="1" smtClean="0"/>
              <a:t>s.add</a:t>
            </a:r>
            <a:r>
              <a:rPr lang="en-US" dirty="0" smtClean="0"/>
              <a:t>(</a:t>
            </a:r>
            <a:r>
              <a:rPr lang="en-US" dirty="0" err="1" smtClean="0"/>
              <a:t>element,optiuni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ro-RO" dirty="0" smtClean="0"/>
              <a:t>Atribuie unui element posibilitatea de a accepta elemente trase cu </a:t>
            </a:r>
            <a:r>
              <a:rPr lang="ro-RO" dirty="0" err="1" smtClean="0"/>
              <a:t>mouse-ul</a:t>
            </a:r>
            <a:r>
              <a:rPr lang="ro-RO" dirty="0" smtClean="0"/>
              <a:t> (definește </a:t>
            </a:r>
            <a:r>
              <a:rPr lang="en-US" dirty="0" smtClean="0"/>
              <a:t>“zone de </a:t>
            </a:r>
            <a:r>
              <a:rPr lang="en-US" dirty="0" err="1" smtClean="0"/>
              <a:t>aterizare</a:t>
            </a:r>
            <a:r>
              <a:rPr lang="en-US" dirty="0" smtClean="0"/>
              <a:t>” pt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Draggable</a:t>
            </a:r>
            <a:r>
              <a:rPr lang="en-US" dirty="0" smtClean="0"/>
              <a:t>)</a:t>
            </a:r>
            <a:endParaRPr lang="ro-RO" dirty="0" smtClean="0"/>
          </a:p>
          <a:p>
            <a:r>
              <a:rPr lang="ro-RO" dirty="0" smtClean="0"/>
              <a:t>Opțiuni:</a:t>
            </a:r>
          </a:p>
          <a:p>
            <a:pPr lvl="1"/>
            <a:r>
              <a:rPr lang="ro-RO" dirty="0" smtClean="0"/>
              <a:t>accept: </a:t>
            </a:r>
            <a:r>
              <a:rPr lang="en-US" dirty="0" err="1" smtClean="0"/>
              <a:t>stilCSS</a:t>
            </a:r>
            <a:r>
              <a:rPr lang="ro-RO" dirty="0" smtClean="0"/>
              <a:t> (zona de aterizare va accepta doar elemente ce corespund </a:t>
            </a:r>
            <a:r>
              <a:rPr lang="en-US" dirty="0" err="1" smtClean="0"/>
              <a:t>stilului</a:t>
            </a:r>
            <a:r>
              <a:rPr lang="ro-RO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containment: element/</a:t>
            </a:r>
            <a:r>
              <a:rPr lang="en-US" dirty="0" err="1" smtClean="0"/>
              <a:t>elemente</a:t>
            </a:r>
            <a:r>
              <a:rPr lang="en-US" dirty="0" smtClean="0"/>
              <a:t> (</a:t>
            </a:r>
            <a:r>
              <a:rPr lang="en-US" dirty="0" err="1" smtClean="0"/>
              <a:t>zona</a:t>
            </a:r>
            <a:r>
              <a:rPr lang="en-US" dirty="0" smtClean="0"/>
              <a:t> de </a:t>
            </a:r>
            <a:r>
              <a:rPr lang="en-US" dirty="0" err="1" smtClean="0"/>
              <a:t>aterizare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accepta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imbricate </a:t>
            </a:r>
            <a:r>
              <a:rPr lang="ro-RO" dirty="0" smtClean="0"/>
              <a:t>în cele indicate)</a:t>
            </a:r>
          </a:p>
          <a:p>
            <a:pPr lvl="1"/>
            <a:r>
              <a:rPr lang="ro-RO" dirty="0" err="1" smtClean="0"/>
              <a:t>hoverclass</a:t>
            </a:r>
            <a:r>
              <a:rPr lang="ro-RO" dirty="0" smtClean="0"/>
              <a:t>:</a:t>
            </a:r>
            <a:r>
              <a:rPr lang="ro-RO" dirty="0" err="1" smtClean="0"/>
              <a:t>stilCSS</a:t>
            </a:r>
            <a:r>
              <a:rPr lang="ro-RO" dirty="0" smtClean="0"/>
              <a:t> (zona de aterizare va primi stilul indicat, adăugat la stilul existent)</a:t>
            </a:r>
          </a:p>
          <a:p>
            <a:pPr lvl="1"/>
            <a:r>
              <a:rPr lang="en-US" dirty="0" smtClean="0"/>
              <a:t>diverse handler</a:t>
            </a:r>
            <a:r>
              <a:rPr lang="ro-RO" dirty="0" smtClean="0"/>
              <a:t>e</a:t>
            </a:r>
            <a:r>
              <a:rPr lang="en-US" dirty="0" smtClean="0"/>
              <a:t> (</a:t>
            </a:r>
            <a:r>
              <a:rPr lang="en-US" dirty="0" err="1" smtClean="0"/>
              <a:t>onHover,onDrop</a:t>
            </a:r>
            <a:r>
              <a:rPr lang="en-US" dirty="0" smtClean="0"/>
              <a:t> </a:t>
            </a:r>
            <a:r>
              <a:rPr lang="ro-RO" dirty="0" smtClean="0"/>
              <a:t>-</a:t>
            </a:r>
            <a:r>
              <a:rPr lang="en-US" dirty="0" smtClean="0"/>
              <a:t> </a:t>
            </a:r>
            <a:r>
              <a:rPr lang="ro-RO" dirty="0" smtClean="0"/>
              <a:t>pot </a:t>
            </a:r>
            <a:r>
              <a:rPr lang="en-US" dirty="0" err="1" smtClean="0"/>
              <a:t>apel</a:t>
            </a:r>
            <a:r>
              <a:rPr lang="ro-RO" dirty="0" smtClean="0"/>
              <a:t>a funcții de tratare a evenimentelor </a:t>
            </a:r>
            <a:r>
              <a:rPr lang="ro-RO" dirty="0" err="1" smtClean="0"/>
              <a:t>hover</a:t>
            </a:r>
            <a:r>
              <a:rPr lang="ro-RO" dirty="0" smtClean="0"/>
              <a:t> și </a:t>
            </a:r>
            <a:r>
              <a:rPr lang="ro-RO" dirty="0" err="1" smtClean="0"/>
              <a:t>drop</a:t>
            </a:r>
            <a:r>
              <a:rPr lang="ro-RO" dirty="0" smtClean="0"/>
              <a:t>); obs: </a:t>
            </a:r>
            <a:r>
              <a:rPr lang="en-US" dirty="0" err="1" smtClean="0"/>
              <a:t>evenimentele</a:t>
            </a:r>
            <a:r>
              <a:rPr lang="ro-RO" dirty="0" smtClean="0"/>
              <a:t> se declanșează doar dacă zona de aterizare poate accepta (conform opțiunilor) elementul care </a:t>
            </a:r>
            <a:r>
              <a:rPr lang="en-US" dirty="0" smtClean="0"/>
              <a:t>“</a:t>
            </a:r>
            <a:r>
              <a:rPr lang="en-US" dirty="0" err="1" smtClean="0"/>
              <a:t>plute</a:t>
            </a:r>
            <a:r>
              <a:rPr lang="ro-RO" dirty="0" err="1" smtClean="0"/>
              <a:t>ște</a:t>
            </a:r>
            <a:r>
              <a:rPr lang="en-US" dirty="0" smtClean="0"/>
              <a:t>”;</a:t>
            </a:r>
            <a:endParaRPr lang="ro-RO" dirty="0" smtClean="0"/>
          </a:p>
          <a:p>
            <a:r>
              <a:rPr lang="ro-RO" dirty="0" smtClean="0"/>
              <a:t>Dezactivarea caracterului </a:t>
            </a:r>
            <a:r>
              <a:rPr lang="ro-RO" dirty="0" err="1" smtClean="0"/>
              <a:t>Droppable</a:t>
            </a:r>
            <a:r>
              <a:rPr lang="ro-RO" dirty="0" smtClean="0"/>
              <a:t> se face cu </a:t>
            </a:r>
            <a:r>
              <a:rPr lang="ro-RO" dirty="0" err="1" smtClean="0">
                <a:solidFill>
                  <a:srgbClr val="FF0000"/>
                </a:solidFill>
              </a:rPr>
              <a:t>Droppables.remove</a:t>
            </a:r>
            <a:r>
              <a:rPr lang="ro-RO" dirty="0" smtClean="0">
                <a:solidFill>
                  <a:srgbClr val="FF0000"/>
                </a:solidFill>
              </a:rPr>
              <a:t>(element)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2800" dirty="0" smtClean="0"/>
              <a:t>Comportamente</a:t>
            </a:r>
            <a:br>
              <a:rPr lang="ro-RO" sz="2800" dirty="0" smtClean="0"/>
            </a:br>
            <a:r>
              <a:rPr lang="ro-RO" sz="2800" dirty="0" err="1" smtClean="0"/>
              <a:t>Sortable.create</a:t>
            </a:r>
            <a:r>
              <a:rPr lang="ro-RO" sz="2800" dirty="0" smtClean="0"/>
              <a:t>(element,</a:t>
            </a:r>
            <a:r>
              <a:rPr lang="ro-RO" sz="2800" dirty="0" err="1" smtClean="0"/>
              <a:t>optiuni</a:t>
            </a:r>
            <a:r>
              <a:rPr lang="ro-RO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o-RO" sz="1800" dirty="0" smtClean="0"/>
              <a:t>Atribuie unei colecții de elemente </a:t>
            </a:r>
            <a:r>
              <a:rPr lang="ro-RO" sz="1800" b="1" dirty="0" smtClean="0"/>
              <a:t>posibilitatea de a fi reordonată prin operații drag/</a:t>
            </a:r>
            <a:r>
              <a:rPr lang="ro-RO" sz="1800" b="1" dirty="0" err="1" smtClean="0"/>
              <a:t>drop</a:t>
            </a:r>
            <a:r>
              <a:rPr lang="ro-RO" sz="1800" dirty="0" smtClean="0"/>
              <a:t>;</a:t>
            </a:r>
          </a:p>
          <a:p>
            <a:pPr>
              <a:spcBef>
                <a:spcPts val="0"/>
              </a:spcBef>
            </a:pPr>
            <a:r>
              <a:rPr lang="ro-RO" sz="1800" dirty="0" smtClean="0"/>
              <a:t>Elementul vizat din sintaxă trebuie să fie un container al colecției (ex: UL, OL, DIV, dar nu și TABLE!); pentru fiecare element din colecție (de tip bloc: LI, INPUT, DIV etc.), are loc: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1. Conversia în </a:t>
            </a:r>
            <a:r>
              <a:rPr lang="ro-RO" sz="1800" dirty="0" err="1" smtClean="0"/>
              <a:t>Draggable</a:t>
            </a:r>
            <a:endParaRPr lang="ro-RO" sz="1800" dirty="0" smtClean="0"/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2. Includerea în </a:t>
            </a:r>
            <a:r>
              <a:rPr lang="ro-RO" sz="1800" dirty="0" err="1" smtClean="0"/>
              <a:t>Droppables</a:t>
            </a:r>
            <a:r>
              <a:rPr lang="ro-RO" sz="1800" dirty="0" smtClean="0"/>
              <a:t>, ca zonă de aterizare pentru oricare din celelalte elemente-frați din colecție</a:t>
            </a:r>
          </a:p>
          <a:p>
            <a:pPr>
              <a:spcBef>
                <a:spcPts val="0"/>
              </a:spcBef>
            </a:pPr>
            <a:r>
              <a:rPr lang="ro-RO" sz="1800" dirty="0" smtClean="0"/>
              <a:t>Opțiuni: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handles</a:t>
            </a:r>
            <a:r>
              <a:rPr lang="ro-RO" sz="1800" dirty="0" smtClean="0"/>
              <a:t>: </a:t>
            </a:r>
            <a:r>
              <a:rPr lang="ro-RO" sz="1800" dirty="0" err="1" smtClean="0"/>
              <a:t>selectorCSS</a:t>
            </a:r>
            <a:r>
              <a:rPr lang="ro-RO" sz="1800" dirty="0" smtClean="0"/>
              <a:t> (permite definirea de </a:t>
            </a:r>
            <a:r>
              <a:rPr lang="en-US" sz="1800" dirty="0" smtClean="0"/>
              <a:t>“m</a:t>
            </a:r>
            <a:r>
              <a:rPr lang="ro-RO" sz="1800" dirty="0" smtClean="0"/>
              <a:t>â</a:t>
            </a:r>
            <a:r>
              <a:rPr lang="en-US" sz="1800" dirty="0" err="1" smtClean="0"/>
              <a:t>nere</a:t>
            </a:r>
            <a:r>
              <a:rPr lang="en-US" sz="1800" dirty="0" smtClean="0"/>
              <a:t>”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drag)</a:t>
            </a:r>
            <a:endParaRPr lang="ro-RO" sz="1800" dirty="0" smtClean="0"/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tag</a:t>
            </a:r>
            <a:r>
              <a:rPr lang="ro-RO" sz="1800" dirty="0" smtClean="0"/>
              <a:t>: marcator (indică marcatorii ce vor deveni </a:t>
            </a:r>
            <a:r>
              <a:rPr lang="ro-RO" sz="1800" dirty="0" err="1" smtClean="0"/>
              <a:t>Draggable</a:t>
            </a:r>
            <a:r>
              <a:rPr lang="ro-RO" sz="1800" dirty="0" smtClean="0"/>
              <a:t>/</a:t>
            </a:r>
            <a:r>
              <a:rPr lang="ro-RO" sz="1800" dirty="0" err="1" smtClean="0"/>
              <a:t>Droppable</a:t>
            </a:r>
            <a:r>
              <a:rPr lang="ro-RO" sz="1800" dirty="0" smtClean="0"/>
              <a:t>, implicit LI, </a:t>
            </a:r>
            <a:r>
              <a:rPr lang="ro-RO" sz="1800" dirty="0" err="1" smtClean="0"/>
              <a:t>pt</a:t>
            </a:r>
            <a:r>
              <a:rPr lang="ro-RO" sz="1800" dirty="0" smtClean="0"/>
              <a:t> colecții de tip listă)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only</a:t>
            </a:r>
            <a:r>
              <a:rPr lang="ro-RO" sz="1800" dirty="0" smtClean="0"/>
              <a:t>: </a:t>
            </a:r>
            <a:r>
              <a:rPr lang="ro-RO" sz="1800" dirty="0" err="1" smtClean="0"/>
              <a:t>stilCSS</a:t>
            </a:r>
            <a:r>
              <a:rPr lang="ro-RO" sz="1800" dirty="0" smtClean="0"/>
              <a:t> (indică elementele ce vor deveni </a:t>
            </a:r>
            <a:r>
              <a:rPr lang="ro-RO" sz="1800" dirty="0" err="1" smtClean="0"/>
              <a:t>Draggable</a:t>
            </a:r>
            <a:r>
              <a:rPr lang="ro-RO" sz="1800" dirty="0" smtClean="0"/>
              <a:t>/</a:t>
            </a:r>
            <a:r>
              <a:rPr lang="ro-RO" sz="1800" dirty="0" err="1" smtClean="0"/>
              <a:t>Droppable</a:t>
            </a:r>
            <a:r>
              <a:rPr lang="ro-RO" sz="1800" dirty="0" smtClean="0"/>
              <a:t>, prin valoarea atributului CLASS)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containment</a:t>
            </a:r>
            <a:r>
              <a:rPr lang="ro-RO" sz="1800" dirty="0" smtClean="0"/>
              <a:t>: element (permite operații Drag/</a:t>
            </a:r>
            <a:r>
              <a:rPr lang="ro-RO" sz="1800" dirty="0" err="1" smtClean="0"/>
              <a:t>Drop</a:t>
            </a:r>
            <a:r>
              <a:rPr lang="ro-RO" sz="1800" dirty="0" smtClean="0"/>
              <a:t> între elemente </a:t>
            </a:r>
            <a:r>
              <a:rPr lang="ro-RO" sz="1800" dirty="0" err="1" smtClean="0"/>
              <a:t>Sortable</a:t>
            </a:r>
            <a:r>
              <a:rPr lang="ro-RO" sz="1800" dirty="0" smtClean="0"/>
              <a:t> diferite)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overlap</a:t>
            </a:r>
            <a:r>
              <a:rPr lang="ro-RO" sz="1800" dirty="0" smtClean="0"/>
              <a:t>: </a:t>
            </a:r>
            <a:r>
              <a:rPr lang="en-US" sz="1800" dirty="0" smtClean="0"/>
              <a:t>“vertical” </a:t>
            </a:r>
            <a:r>
              <a:rPr lang="en-US" sz="1800" dirty="0" err="1" smtClean="0"/>
              <a:t>sau</a:t>
            </a:r>
            <a:r>
              <a:rPr lang="en-US" sz="1800" dirty="0" smtClean="0"/>
              <a:t> “horizontal” (</a:t>
            </a:r>
            <a:r>
              <a:rPr lang="en-US" sz="1800" dirty="0" err="1" smtClean="0"/>
              <a:t>indic</a:t>
            </a:r>
            <a:r>
              <a:rPr lang="ro-RO" sz="1800" dirty="0" smtClean="0"/>
              <a:t>ă direcția pe care sunt plasate elementele colecției)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hoverclass</a:t>
            </a:r>
            <a:r>
              <a:rPr lang="ro-RO" sz="1800" dirty="0" smtClean="0"/>
              <a:t>: </a:t>
            </a:r>
            <a:r>
              <a:rPr lang="ro-RO" sz="1800" dirty="0" err="1" smtClean="0"/>
              <a:t>stilCSS</a:t>
            </a:r>
            <a:r>
              <a:rPr lang="ro-RO" sz="1800" dirty="0" smtClean="0"/>
              <a:t> (atribuie stilul zonelor de aterizare în timpul plutirii cursorului)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dropOnEmpty</a:t>
            </a:r>
            <a:r>
              <a:rPr lang="ro-RO" sz="1800" dirty="0" smtClean="0"/>
              <a:t>: boolean (dacă colecția devine vidă, de exemplu prin mutarea de elemente între două colecții, aceasta va conține totuși o zonă de aterizare)</a:t>
            </a:r>
          </a:p>
          <a:p>
            <a:pPr lvl="1">
              <a:spcBef>
                <a:spcPts val="0"/>
              </a:spcBef>
            </a:pPr>
            <a:r>
              <a:rPr lang="ro-RO" sz="1800" dirty="0" err="1" smtClean="0"/>
              <a:t>handlere</a:t>
            </a:r>
            <a:r>
              <a:rPr lang="ro-RO" sz="1800" dirty="0" smtClean="0"/>
              <a:t> (</a:t>
            </a:r>
            <a:r>
              <a:rPr lang="ro-RO" sz="1800" dirty="0" err="1" smtClean="0"/>
              <a:t>onChange</a:t>
            </a:r>
            <a:r>
              <a:rPr lang="ro-RO" sz="1800" dirty="0" smtClean="0"/>
              <a:t>,</a:t>
            </a:r>
            <a:r>
              <a:rPr lang="ro-RO" sz="1800" dirty="0" err="1" smtClean="0"/>
              <a:t>onUpdate</a:t>
            </a:r>
            <a:r>
              <a:rPr lang="ro-RO" sz="1800" dirty="0" smtClean="0"/>
              <a:t> – apelează funcții la modificarea ordinii colecției, respectiv la finalizarea operației Drag)</a:t>
            </a:r>
          </a:p>
          <a:p>
            <a:pPr>
              <a:spcBef>
                <a:spcPts val="0"/>
              </a:spcBef>
            </a:pPr>
            <a:r>
              <a:rPr lang="ro-RO" sz="1800" dirty="0" smtClean="0"/>
              <a:t>Dezactivarea se face cu </a:t>
            </a:r>
            <a:r>
              <a:rPr lang="ro-RO" sz="1800" dirty="0" err="1" smtClean="0">
                <a:solidFill>
                  <a:srgbClr val="FF0000"/>
                </a:solidFill>
              </a:rPr>
              <a:t>Sortable.destroy</a:t>
            </a:r>
            <a:r>
              <a:rPr lang="ro-RO" sz="1800" dirty="0" smtClean="0">
                <a:solidFill>
                  <a:srgbClr val="FF0000"/>
                </a:solidFill>
              </a:rPr>
              <a:t>(element)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www.dojotoolkit.org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instrumente</a:t>
            </a:r>
            <a:r>
              <a:rPr lang="en-US" dirty="0" smtClean="0"/>
              <a:t> de </a:t>
            </a:r>
            <a:r>
              <a:rPr lang="en-US" dirty="0" err="1" smtClean="0"/>
              <a:t>nivel</a:t>
            </a:r>
            <a:r>
              <a:rPr lang="en-US" dirty="0" smtClean="0"/>
              <a:t> 1 </a:t>
            </a:r>
            <a:r>
              <a:rPr lang="ro-RO" dirty="0" smtClean="0"/>
              <a:t>și 2</a:t>
            </a:r>
          </a:p>
          <a:p>
            <a:r>
              <a:rPr lang="ro-RO" dirty="0" smtClean="0"/>
              <a:t>Include facilități ce tratează (și maschează) aspectele problematice din AJAX: </a:t>
            </a:r>
            <a:r>
              <a:rPr lang="ro-RO" dirty="0" err="1" smtClean="0"/>
              <a:t>upload</a:t>
            </a:r>
            <a:r>
              <a:rPr lang="ro-RO" dirty="0" smtClean="0"/>
              <a:t>, </a:t>
            </a:r>
            <a:r>
              <a:rPr lang="ro-RO" dirty="0" err="1" smtClean="0"/>
              <a:t>bookmarking</a:t>
            </a:r>
            <a:r>
              <a:rPr lang="ro-RO" dirty="0" smtClean="0"/>
              <a:t>, </a:t>
            </a:r>
            <a:r>
              <a:rPr lang="ro-RO" dirty="0" err="1" smtClean="0"/>
              <a:t>browser</a:t>
            </a:r>
            <a:r>
              <a:rPr lang="ro-RO" dirty="0" smtClean="0"/>
              <a:t> </a:t>
            </a:r>
            <a:r>
              <a:rPr lang="ro-RO" dirty="0" err="1" smtClean="0"/>
              <a:t>history</a:t>
            </a:r>
            <a:endParaRPr lang="ro-RO" dirty="0" smtClean="0"/>
          </a:p>
          <a:p>
            <a:r>
              <a:rPr lang="ro-RO" dirty="0" smtClean="0"/>
              <a:t>Componente:</a:t>
            </a:r>
          </a:p>
          <a:p>
            <a:pPr lvl="1"/>
            <a:r>
              <a:rPr lang="ro-RO" dirty="0" err="1" smtClean="0"/>
              <a:t>Dojo</a:t>
            </a:r>
            <a:r>
              <a:rPr lang="ro-RO" dirty="0" smtClean="0"/>
              <a:t> Core (nivelul 1, comunicarea asincronă)</a:t>
            </a:r>
          </a:p>
          <a:p>
            <a:pPr lvl="1"/>
            <a:r>
              <a:rPr lang="ro-RO" dirty="0" err="1" smtClean="0"/>
              <a:t>Dijit</a:t>
            </a:r>
            <a:r>
              <a:rPr lang="ro-RO" dirty="0" smtClean="0"/>
              <a:t> (nivelul 2, GUI)</a:t>
            </a:r>
          </a:p>
          <a:p>
            <a:pPr lvl="1"/>
            <a:r>
              <a:rPr lang="ro-RO" dirty="0" err="1" smtClean="0"/>
              <a:t>DojoX</a:t>
            </a:r>
            <a:r>
              <a:rPr lang="ro-RO" dirty="0" smtClean="0"/>
              <a:t> (instrumente experimentale și extensibile)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 </a:t>
            </a:r>
            <a:r>
              <a:rPr lang="ro-RO" dirty="0" err="1" smtClean="0"/>
              <a:t>Dojo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400" dirty="0" smtClean="0"/>
              <a:t>Includerea pachetului </a:t>
            </a:r>
            <a:r>
              <a:rPr lang="ro-RO" sz="2400" dirty="0" err="1" smtClean="0"/>
              <a:t>Dojo</a:t>
            </a:r>
            <a:r>
              <a:rPr lang="ro-RO" sz="2400" dirty="0" smtClean="0"/>
              <a:t>:</a:t>
            </a:r>
          </a:p>
          <a:p>
            <a:pPr>
              <a:spcAft>
                <a:spcPts val="0"/>
              </a:spcAft>
              <a:buNone/>
            </a:pP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&lt;script 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type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="text/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javascript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" 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src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="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dojoroot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/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dojo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/</a:t>
            </a:r>
            <a:r>
              <a:rPr lang="ro-RO" sz="2400" spc="100" dirty="0" err="1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dojo.js</a:t>
            </a: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"&gt;</a:t>
            </a:r>
            <a:endParaRPr lang="en-US" sz="2400" spc="100" dirty="0" smtClean="0">
              <a:solidFill>
                <a:srgbClr val="FF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ro-RO" sz="2400" spc="100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&lt;/script&gt;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2. Funcția de procesare a răspunsului se separă clar de restul codului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3. Funcția de tratare a erorilor (eșecul comunicării asincrone) se separă la rândul său</a:t>
            </a:r>
          </a:p>
          <a:p>
            <a:pPr marL="514350" indent="-514350">
              <a:spcAft>
                <a:spcPts val="0"/>
              </a:spcAft>
              <a:buNone/>
            </a:pPr>
            <a:r>
              <a:rPr lang="ro-RO" sz="2400" dirty="0" smtClean="0"/>
              <a:t>4. Ambele funcții primesc obligatoriu 2 argumente:</a:t>
            </a:r>
          </a:p>
          <a:p>
            <a:pPr marL="914400" lvl="1" indent="-514350"/>
            <a:r>
              <a:rPr lang="ro-RO" sz="2000" dirty="0" smtClean="0"/>
              <a:t>răspunsul serverului (date sau mesaj de eroare) </a:t>
            </a:r>
          </a:p>
          <a:p>
            <a:pPr marL="914400" lvl="1" indent="-514350"/>
            <a:r>
              <a:rPr lang="ro-RO" sz="2000" dirty="0" smtClean="0"/>
              <a:t>un </a:t>
            </a:r>
            <a:r>
              <a:rPr lang="ro-RO" sz="2000" dirty="0" err="1" smtClean="0"/>
              <a:t>obiectDojo</a:t>
            </a:r>
            <a:r>
              <a:rPr lang="ro-RO" sz="2000" dirty="0" smtClean="0"/>
              <a:t> (ce încapsulează detaliile schimbului de date și le face accesibile în interiorul funcțiilor)</a:t>
            </a:r>
          </a:p>
          <a:p>
            <a:pPr marL="514350" indent="-514350"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function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err="1" smtClean="0">
                <a:solidFill>
                  <a:srgbClr val="FF0000"/>
                </a:solidFill>
              </a:rPr>
              <a:t>procesareraspuns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ro-RO" dirty="0" err="1" smtClean="0">
                <a:solidFill>
                  <a:srgbClr val="FF0000"/>
                </a:solidFill>
              </a:rPr>
              <a:t>raspuns</a:t>
            </a:r>
            <a:r>
              <a:rPr lang="ro-RO" dirty="0" smtClean="0">
                <a:solidFill>
                  <a:srgbClr val="FF0000"/>
                </a:solidFill>
              </a:rPr>
              <a:t>,</a:t>
            </a:r>
            <a:r>
              <a:rPr lang="ro-RO" b="1" dirty="0" err="1" smtClean="0">
                <a:solidFill>
                  <a:srgbClr val="FF0000"/>
                </a:solidFill>
              </a:rPr>
              <a:t>obiectDojo</a:t>
            </a:r>
            <a:r>
              <a:rPr lang="ro-RO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{…}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procesareeroare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raspuns,</a:t>
            </a:r>
            <a:r>
              <a:rPr lang="en-US" b="1" dirty="0" err="1" smtClean="0">
                <a:solidFill>
                  <a:srgbClr val="FF0000"/>
                </a:solidFill>
              </a:rPr>
              <a:t>obiectDojo</a:t>
            </a:r>
            <a:r>
              <a:rPr lang="en-US" dirty="0" smtClean="0">
                <a:solidFill>
                  <a:srgbClr val="FF0000"/>
                </a:solidFill>
              </a:rPr>
              <a:t>) {…}</a:t>
            </a:r>
          </a:p>
          <a:p>
            <a:pPr marL="514350" indent="-514350">
              <a:spcAft>
                <a:spcPts val="0"/>
              </a:spcAft>
              <a:buNone/>
            </a:pPr>
            <a:endParaRPr lang="ro-RO" dirty="0" smtClean="0"/>
          </a:p>
          <a:p>
            <a:pPr marL="514350" indent="-514350">
              <a:spcAft>
                <a:spcPts val="0"/>
              </a:spcAft>
              <a:buNone/>
            </a:pPr>
            <a:endParaRPr lang="ro-RO" dirty="0" smtClean="0"/>
          </a:p>
          <a:p>
            <a:pPr marL="457200" indent="-457200">
              <a:buFont typeface="+mj-lt"/>
              <a:buAutoNum type="arabicPeriod"/>
            </a:pPr>
            <a:endParaRPr lang="en-US" sz="2000" spc="100" dirty="0">
              <a:latin typeface="Arial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 </a:t>
            </a:r>
            <a:r>
              <a:rPr lang="ro-RO" dirty="0" err="1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 smtClean="0"/>
              <a:t>5. Construirea argumentului funcției </a:t>
            </a:r>
            <a:r>
              <a:rPr lang="ro-RO" dirty="0" err="1" smtClean="0"/>
              <a:t>Dojo</a:t>
            </a:r>
            <a:r>
              <a:rPr lang="ro-RO" dirty="0" smtClean="0"/>
              <a:t> de conectare la server</a:t>
            </a:r>
            <a:r>
              <a:rPr lang="en-US" dirty="0" smtClean="0"/>
              <a:t>, ca </a:t>
            </a:r>
            <a:r>
              <a:rPr lang="en-US" b="1" dirty="0" err="1" smtClean="0"/>
              <a:t>obiect</a:t>
            </a:r>
            <a:r>
              <a:rPr lang="en-US" b="1" dirty="0" smtClean="0"/>
              <a:t> cu </a:t>
            </a:r>
            <a:r>
              <a:rPr lang="en-US" b="1" dirty="0" err="1" smtClean="0"/>
              <a:t>urm</a:t>
            </a:r>
            <a:r>
              <a:rPr lang="ro-RO" b="1" dirty="0" err="1" smtClean="0"/>
              <a:t>ătoarele</a:t>
            </a:r>
            <a:r>
              <a:rPr lang="ro-RO" b="1" dirty="0" smtClean="0"/>
              <a:t> atribute</a:t>
            </a:r>
            <a:r>
              <a:rPr lang="ro-RO" dirty="0" smtClean="0"/>
              <a:t>:</a:t>
            </a:r>
          </a:p>
          <a:p>
            <a:pPr lvl="2"/>
            <a:r>
              <a:rPr lang="ro-RO" dirty="0" smtClean="0"/>
              <a:t>url: calea scriptului server (singurul atribut obligatoriu);</a:t>
            </a:r>
          </a:p>
          <a:p>
            <a:pPr lvl="2"/>
            <a:r>
              <a:rPr lang="ro-RO" dirty="0" err="1" smtClean="0"/>
              <a:t>load</a:t>
            </a:r>
            <a:r>
              <a:rPr lang="ro-RO" dirty="0" smtClean="0"/>
              <a:t>: numele funcției ce procesează răspunsul (</a:t>
            </a:r>
            <a:r>
              <a:rPr lang="ro-RO" b="1" dirty="0" smtClean="0"/>
              <a:t>fără paranteze</a:t>
            </a:r>
            <a:r>
              <a:rPr lang="en-US" b="1" dirty="0" smtClean="0"/>
              <a:t>, f</a:t>
            </a:r>
            <a:r>
              <a:rPr lang="ro-RO" b="1" dirty="0" err="1" smtClean="0"/>
              <a:t>ără</a:t>
            </a:r>
            <a:r>
              <a:rPr lang="ro-RO" b="1" dirty="0" smtClean="0"/>
              <a:t> argumente!!!</a:t>
            </a:r>
            <a:r>
              <a:rPr lang="ro-RO" dirty="0" smtClean="0"/>
              <a:t>);</a:t>
            </a:r>
          </a:p>
          <a:p>
            <a:pPr lvl="2"/>
            <a:r>
              <a:rPr lang="ro-RO" dirty="0" err="1" smtClean="0"/>
              <a:t>error</a:t>
            </a:r>
            <a:r>
              <a:rPr lang="ro-RO" dirty="0" smtClean="0"/>
              <a:t>: numele funcției ce tratează eșecul schimbului de date;</a:t>
            </a:r>
          </a:p>
          <a:p>
            <a:pPr lvl="2"/>
            <a:r>
              <a:rPr lang="ro-RO" dirty="0" err="1" smtClean="0"/>
              <a:t>handleAs</a:t>
            </a:r>
            <a:r>
              <a:rPr lang="ro-RO" dirty="0" smtClean="0"/>
              <a:t>: formatul în care se așteaptă răspunsul (text, XML, JSON, </a:t>
            </a:r>
            <a:r>
              <a:rPr lang="ro-RO" dirty="0" err="1" smtClean="0"/>
              <a:t>JavaScript</a:t>
            </a:r>
            <a:r>
              <a:rPr lang="ro-RO" dirty="0" smtClean="0"/>
              <a:t> generat la server etc.);</a:t>
            </a:r>
          </a:p>
          <a:p>
            <a:pPr lvl="2"/>
            <a:r>
              <a:rPr lang="ro-RO" dirty="0" err="1" smtClean="0"/>
              <a:t>form</a:t>
            </a:r>
            <a:r>
              <a:rPr lang="ro-RO" dirty="0" smtClean="0"/>
              <a:t>: dacă se transferă toate datele unui formular prin POST;</a:t>
            </a:r>
          </a:p>
          <a:p>
            <a:pPr lvl="2"/>
            <a:r>
              <a:rPr lang="ro-RO" dirty="0" smtClean="0"/>
              <a:t>content: datele de trimis (dacă nu se dorește concatenarea la </a:t>
            </a:r>
            <a:r>
              <a:rPr lang="ro-RO" dirty="0" err="1" smtClean="0"/>
              <a:t>url</a:t>
            </a:r>
            <a:r>
              <a:rPr lang="ro-RO" dirty="0" smtClean="0"/>
              <a:t>).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a</a:t>
            </a:r>
            <a:r>
              <a:rPr lang="ro-RO" sz="2200" dirty="0" err="1" smtClean="0">
                <a:solidFill>
                  <a:srgbClr val="FF0000"/>
                </a:solidFill>
              </a:rPr>
              <a:t>rgument</a:t>
            </a:r>
            <a:r>
              <a:rPr lang="ro-RO" sz="2200" dirty="0" smtClean="0">
                <a:solidFill>
                  <a:srgbClr val="FF0000"/>
                </a:solidFill>
              </a:rPr>
              <a:t>=</a:t>
            </a:r>
            <a:r>
              <a:rPr lang="en-US" sz="2200" dirty="0" smtClean="0">
                <a:solidFill>
                  <a:srgbClr val="FF0000"/>
                </a:solidFill>
              </a:rPr>
              <a:t>{</a:t>
            </a:r>
            <a:r>
              <a:rPr lang="en-US" sz="2200" dirty="0" err="1" smtClean="0">
                <a:solidFill>
                  <a:srgbClr val="FF0000"/>
                </a:solidFill>
              </a:rPr>
              <a:t>url</a:t>
            </a:r>
            <a:r>
              <a:rPr lang="en-US" sz="2200" dirty="0" smtClean="0">
                <a:solidFill>
                  <a:srgbClr val="FF0000"/>
                </a:solidFill>
              </a:rPr>
              <a:t>:”</a:t>
            </a:r>
            <a:r>
              <a:rPr lang="en-US" sz="2200" dirty="0" err="1" smtClean="0">
                <a:solidFill>
                  <a:srgbClr val="FF0000"/>
                </a:solidFill>
              </a:rPr>
              <a:t>script.php?var</a:t>
            </a:r>
            <a:r>
              <a:rPr lang="en-US" sz="2200" dirty="0" smtClean="0">
                <a:solidFill>
                  <a:srgbClr val="FF0000"/>
                </a:solidFill>
              </a:rPr>
              <a:t>=</a:t>
            </a:r>
            <a:r>
              <a:rPr lang="en-US" sz="2200" dirty="0" err="1" smtClean="0">
                <a:solidFill>
                  <a:srgbClr val="FF0000"/>
                </a:solidFill>
              </a:rPr>
              <a:t>valoare</a:t>
            </a:r>
            <a:r>
              <a:rPr lang="en-US" sz="2200" dirty="0" smtClean="0">
                <a:solidFill>
                  <a:srgbClr val="FF0000"/>
                </a:solidFill>
              </a:rPr>
              <a:t>”,    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en-US" sz="2200" dirty="0" err="1" smtClean="0">
                <a:solidFill>
                  <a:srgbClr val="FF0000"/>
                </a:solidFill>
              </a:rPr>
              <a:t>handleAs</a:t>
            </a:r>
            <a:r>
              <a:rPr lang="en-US" sz="2200" dirty="0" smtClean="0">
                <a:solidFill>
                  <a:srgbClr val="FF0000"/>
                </a:solidFill>
              </a:rPr>
              <a:t>:”text”,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en-US" sz="2200" dirty="0" err="1" smtClean="0">
                <a:solidFill>
                  <a:srgbClr val="FF0000"/>
                </a:solidFill>
              </a:rPr>
              <a:t>load:procesareraspuns</a:t>
            </a:r>
            <a:r>
              <a:rPr lang="en-US" sz="2200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               </a:t>
            </a:r>
            <a:r>
              <a:rPr lang="en-US" sz="2200" dirty="0" err="1" smtClean="0">
                <a:solidFill>
                  <a:srgbClr val="FF0000"/>
                </a:solidFill>
              </a:rPr>
              <a:t>error:procesareeroare</a:t>
            </a: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ro-RO" sz="22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977" y="5100034"/>
            <a:ext cx="45720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o-RO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argument={</a:t>
            </a:r>
            <a:r>
              <a:rPr lang="en-US" sz="2000" dirty="0" err="1" smtClean="0">
                <a:solidFill>
                  <a:srgbClr val="FF0000"/>
                </a:solidFill>
              </a:rPr>
              <a:t>url</a:t>
            </a:r>
            <a:r>
              <a:rPr lang="en-US" sz="2000" dirty="0" smtClean="0">
                <a:solidFill>
                  <a:srgbClr val="FF0000"/>
                </a:solidFill>
              </a:rPr>
              <a:t>:”script.php”,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      </a:t>
            </a:r>
            <a:r>
              <a:rPr lang="en-US" sz="2000" dirty="0" err="1" smtClean="0">
                <a:solidFill>
                  <a:srgbClr val="FF0000"/>
                </a:solidFill>
              </a:rPr>
              <a:t>handleAs</a:t>
            </a:r>
            <a:r>
              <a:rPr lang="en-US" sz="2000" dirty="0" smtClean="0">
                <a:solidFill>
                  <a:srgbClr val="FF0000"/>
                </a:solidFill>
              </a:rPr>
              <a:t>:”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r>
              <a:rPr lang="en-US" sz="2000" dirty="0" smtClean="0">
                <a:solidFill>
                  <a:srgbClr val="FF0000"/>
                </a:solidFill>
              </a:rPr>
              <a:t>”,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     form:”</a:t>
            </a:r>
            <a:r>
              <a:rPr lang="en-US" sz="2000" dirty="0" err="1" smtClean="0">
                <a:solidFill>
                  <a:srgbClr val="FF0000"/>
                </a:solidFill>
              </a:rPr>
              <a:t>idformular</a:t>
            </a:r>
            <a:r>
              <a:rPr lang="en-US" sz="2000" dirty="0" smtClean="0">
                <a:solidFill>
                  <a:srgbClr val="FF0000"/>
                </a:solidFill>
              </a:rPr>
              <a:t>”,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load:procesareraspuns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      </a:t>
            </a:r>
            <a:r>
              <a:rPr lang="en-US" sz="2000" dirty="0" err="1" smtClean="0">
                <a:solidFill>
                  <a:srgbClr val="FF0000"/>
                </a:solidFill>
              </a:rPr>
              <a:t>error:procesareeroare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 </a:t>
            </a:r>
            <a:r>
              <a:rPr lang="ro-RO" dirty="0" err="1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6. Apelul funcției Dojo</a:t>
            </a:r>
            <a:r>
              <a:rPr lang="en-US" dirty="0" smtClean="0"/>
              <a:t> de </a:t>
            </a:r>
            <a:r>
              <a:rPr lang="en-US" dirty="0" err="1" smtClean="0"/>
              <a:t>conectare</a:t>
            </a:r>
            <a:r>
              <a:rPr lang="ro-RO" dirty="0" smtClean="0"/>
              <a:t>:</a:t>
            </a:r>
          </a:p>
          <a:p>
            <a:pPr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dojo.xhrGet</a:t>
            </a:r>
            <a:r>
              <a:rPr lang="ro-RO" dirty="0" smtClean="0">
                <a:solidFill>
                  <a:srgbClr val="FF0000"/>
                </a:solidFill>
              </a:rPr>
              <a:t>(argument)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dojo.xhrPost</a:t>
            </a:r>
            <a:r>
              <a:rPr lang="en-US" dirty="0" smtClean="0">
                <a:solidFill>
                  <a:srgbClr val="FF0000"/>
                </a:solidFill>
              </a:rPr>
              <a:t>(argument)</a:t>
            </a:r>
            <a:endParaRPr lang="ro-RO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Obs: in interiorul funcțiilor </a:t>
            </a:r>
            <a:r>
              <a:rPr lang="ro-RO" dirty="0" err="1" smtClean="0"/>
              <a:t>procesareraspuns</a:t>
            </a:r>
            <a:r>
              <a:rPr lang="ro-RO" dirty="0" smtClean="0"/>
              <a:t> și </a:t>
            </a:r>
            <a:r>
              <a:rPr lang="ro-RO" dirty="0" err="1" smtClean="0"/>
              <a:t>procesareeroare</a:t>
            </a:r>
            <a:r>
              <a:rPr lang="ro-RO" dirty="0" smtClean="0"/>
              <a:t> se vor putea accesa:</a:t>
            </a:r>
          </a:p>
          <a:p>
            <a:r>
              <a:rPr lang="ro-RO" dirty="0" smtClean="0"/>
              <a:t>toate atributele argumentului</a:t>
            </a:r>
          </a:p>
          <a:p>
            <a:r>
              <a:rPr lang="ro-RO" dirty="0" smtClean="0"/>
              <a:t>obiectul XHR (inclusiv stările de eroare ale sale)</a:t>
            </a:r>
          </a:p>
          <a:p>
            <a:pPr>
              <a:buNone/>
            </a:pPr>
            <a:r>
              <a:rPr lang="ro-RO" dirty="0" smtClean="0"/>
              <a:t>Ex: </a:t>
            </a:r>
            <a:r>
              <a:rPr lang="ro-RO" dirty="0" smtClean="0">
                <a:solidFill>
                  <a:srgbClr val="FF0000"/>
                </a:solidFill>
              </a:rPr>
              <a:t>adresa=</a:t>
            </a:r>
            <a:r>
              <a:rPr lang="ro-RO" dirty="0" err="1" smtClean="0">
                <a:solidFill>
                  <a:srgbClr val="FF0000"/>
                </a:solidFill>
              </a:rPr>
              <a:t>obiectDojo.url</a:t>
            </a:r>
            <a:endParaRPr lang="ro-RO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o-RO" dirty="0" smtClean="0">
                <a:solidFill>
                  <a:srgbClr val="FF0000"/>
                </a:solidFill>
              </a:rPr>
              <a:t>       date=</a:t>
            </a:r>
            <a:r>
              <a:rPr lang="ro-RO" dirty="0" err="1" smtClean="0">
                <a:solidFill>
                  <a:srgbClr val="FF0000"/>
                </a:solidFill>
              </a:rPr>
              <a:t>obiectDojo.xhr.responseText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Comparație XHR pur versus </a:t>
            </a:r>
            <a:r>
              <a:rPr lang="ro-RO" dirty="0" err="1" smtClean="0"/>
              <a:t>Dojo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219200"/>
            <a:ext cx="4724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800" dirty="0" smtClean="0"/>
              <a:t>function procesare</a:t>
            </a:r>
            <a:r>
              <a:rPr lang="en-US" sz="800" dirty="0" err="1" smtClean="0"/>
              <a:t>raspuns</a:t>
            </a:r>
            <a:r>
              <a:rPr lang="ro-RO" sz="800" dirty="0" smtClean="0"/>
              <a:t>(raspuns,obiectDojo)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{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</a:t>
            </a:r>
            <a:r>
              <a:rPr lang="en-US" sz="800" dirty="0" smtClean="0"/>
              <a:t>……………….// </a:t>
            </a:r>
            <a:r>
              <a:rPr lang="en-US" sz="800" dirty="0" err="1" smtClean="0"/>
              <a:t>prelucrarea</a:t>
            </a:r>
            <a:r>
              <a:rPr lang="en-US" sz="800" dirty="0" smtClean="0"/>
              <a:t> </a:t>
            </a:r>
            <a:r>
              <a:rPr lang="en-US" sz="800" dirty="0" err="1" smtClean="0"/>
              <a:t>raspunsului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}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 </a:t>
            </a:r>
            <a:endParaRPr lang="en-US" sz="800" dirty="0" smtClean="0"/>
          </a:p>
          <a:p>
            <a:pPr>
              <a:buNone/>
            </a:pPr>
            <a:r>
              <a:rPr lang="ro-RO" sz="800" dirty="0" err="1" smtClean="0"/>
              <a:t>function</a:t>
            </a:r>
            <a:r>
              <a:rPr lang="ro-RO" sz="800" dirty="0" smtClean="0"/>
              <a:t> </a:t>
            </a:r>
            <a:r>
              <a:rPr lang="ro-RO" sz="800" dirty="0" err="1" smtClean="0"/>
              <a:t>proce</a:t>
            </a:r>
            <a:r>
              <a:rPr lang="en-US" sz="800" dirty="0" err="1" smtClean="0"/>
              <a:t>saree</a:t>
            </a:r>
            <a:r>
              <a:rPr lang="ro-RO" sz="800" dirty="0" err="1" smtClean="0"/>
              <a:t>roare</a:t>
            </a:r>
            <a:r>
              <a:rPr lang="ro-RO" sz="800" dirty="0" smtClean="0"/>
              <a:t>(</a:t>
            </a:r>
            <a:r>
              <a:rPr lang="ro-RO" sz="800" dirty="0" err="1" smtClean="0"/>
              <a:t>raspuns</a:t>
            </a:r>
            <a:r>
              <a:rPr lang="ro-RO" sz="800" dirty="0" smtClean="0"/>
              <a:t>,</a:t>
            </a:r>
            <a:r>
              <a:rPr lang="ro-RO" sz="800" dirty="0" err="1" smtClean="0"/>
              <a:t>obiectDojo</a:t>
            </a:r>
            <a:r>
              <a:rPr lang="ro-RO" sz="800" dirty="0" smtClean="0"/>
              <a:t>)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{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</a:t>
            </a:r>
            <a:r>
              <a:rPr lang="en-US" sz="800" dirty="0" smtClean="0"/>
              <a:t>………………// </a:t>
            </a:r>
            <a:r>
              <a:rPr lang="en-US" sz="800" dirty="0" err="1" smtClean="0"/>
              <a:t>tratare</a:t>
            </a:r>
            <a:r>
              <a:rPr lang="en-US" sz="800" dirty="0" smtClean="0"/>
              <a:t> </a:t>
            </a:r>
            <a:r>
              <a:rPr lang="en-US" sz="800" dirty="0" err="1" smtClean="0"/>
              <a:t>eroare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</a:t>
            </a:r>
            <a:r>
              <a:rPr lang="ro-RO" sz="800" dirty="0" smtClean="0"/>
              <a:t>}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 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function </a:t>
            </a:r>
            <a:r>
              <a:rPr lang="en-US" sz="800" dirty="0" err="1" smtClean="0"/>
              <a:t>schimbde</a:t>
            </a:r>
            <a:r>
              <a:rPr lang="ro-RO" sz="800" dirty="0" smtClean="0"/>
              <a:t>date(</a:t>
            </a:r>
            <a:r>
              <a:rPr lang="en-US" sz="800" dirty="0" err="1" smtClean="0"/>
              <a:t>datetrimise</a:t>
            </a:r>
            <a:r>
              <a:rPr lang="ro-RO" sz="800" dirty="0" smtClean="0"/>
              <a:t>)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</a:t>
            </a:r>
            <a:r>
              <a:rPr lang="ro-RO" sz="800" dirty="0" smtClean="0"/>
              <a:t>{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</a:t>
            </a:r>
            <a:r>
              <a:rPr lang="en-US" sz="800" dirty="0" smtClean="0"/>
              <a:t>argument=</a:t>
            </a:r>
            <a:r>
              <a:rPr lang="ro-RO" sz="800" dirty="0" smtClean="0"/>
              <a:t>{url: "</a:t>
            </a:r>
            <a:r>
              <a:rPr lang="ro-RO" sz="800" dirty="0" err="1" smtClean="0"/>
              <a:t>script.php</a:t>
            </a:r>
            <a:r>
              <a:rPr lang="ro-RO" sz="800" dirty="0" smtClean="0"/>
              <a:t>?</a:t>
            </a:r>
            <a:r>
              <a:rPr lang="en-US" sz="800" dirty="0" err="1" smtClean="0"/>
              <a:t>var</a:t>
            </a:r>
            <a:r>
              <a:rPr lang="ro-RO" sz="800" dirty="0" smtClean="0"/>
              <a:t>="+</a:t>
            </a:r>
            <a:r>
              <a:rPr lang="en-US" sz="800" dirty="0" err="1" smtClean="0"/>
              <a:t>datetrimise</a:t>
            </a:r>
            <a:r>
              <a:rPr lang="ro-RO" sz="800" dirty="0" smtClean="0"/>
              <a:t>,</a:t>
            </a:r>
            <a:endParaRPr lang="en-US" sz="800" dirty="0" smtClean="0"/>
          </a:p>
          <a:p>
            <a:pPr>
              <a:buNone/>
            </a:pPr>
            <a:r>
              <a:rPr lang="ro-RO" sz="800" dirty="0" smtClean="0"/>
              <a:t>		</a:t>
            </a:r>
            <a:r>
              <a:rPr lang="ro-RO" sz="800" dirty="0" err="1" smtClean="0"/>
              <a:t>handleAs</a:t>
            </a:r>
            <a:r>
              <a:rPr lang="ro-RO" sz="800" dirty="0" smtClean="0"/>
              <a:t>:"text“,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	</a:t>
            </a:r>
            <a:r>
              <a:rPr lang="ro-RO" sz="800" dirty="0" err="1" smtClean="0"/>
              <a:t>load</a:t>
            </a:r>
            <a:r>
              <a:rPr lang="ro-RO" sz="800" dirty="0" smtClean="0"/>
              <a:t>: procesare,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	</a:t>
            </a:r>
            <a:r>
              <a:rPr lang="ro-RO" sz="800" dirty="0" err="1" smtClean="0"/>
              <a:t>error</a:t>
            </a:r>
            <a:r>
              <a:rPr lang="ro-RO" sz="800" dirty="0" smtClean="0"/>
              <a:t>: </a:t>
            </a:r>
            <a:r>
              <a:rPr lang="ro-RO" sz="800" dirty="0" err="1" smtClean="0"/>
              <a:t>proceroare</a:t>
            </a:r>
            <a:r>
              <a:rPr lang="ro-RO" sz="800" dirty="0" smtClean="0"/>
              <a:t>}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</a:t>
            </a:r>
            <a:r>
              <a:rPr lang="ro-RO" sz="800" dirty="0" err="1" smtClean="0"/>
              <a:t>dojo.xhrGet</a:t>
            </a:r>
            <a:r>
              <a:rPr lang="ro-RO" sz="800" dirty="0" smtClean="0"/>
              <a:t>(</a:t>
            </a:r>
            <a:r>
              <a:rPr lang="en-US" sz="800" dirty="0" smtClean="0"/>
              <a:t>argument</a:t>
            </a:r>
            <a:r>
              <a:rPr lang="ro-RO" sz="800" dirty="0" smtClean="0"/>
              <a:t>)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</a:t>
            </a:r>
            <a:r>
              <a:rPr lang="ro-RO" sz="800" dirty="0" smtClean="0"/>
              <a:t>}</a:t>
            </a:r>
            <a:endParaRPr lang="en-US" sz="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219200"/>
            <a:ext cx="441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800" dirty="0" err="1" smtClean="0"/>
              <a:t>function</a:t>
            </a:r>
            <a:r>
              <a:rPr lang="ro-RO" sz="800" dirty="0" smtClean="0"/>
              <a:t> </a:t>
            </a:r>
            <a:r>
              <a:rPr lang="ro-RO" sz="800" dirty="0" err="1" smtClean="0"/>
              <a:t>creareXHR</a:t>
            </a:r>
            <a:r>
              <a:rPr lang="ro-RO" sz="800" dirty="0" smtClean="0"/>
              <a:t>()</a:t>
            </a:r>
            <a:endParaRPr lang="en-US" sz="800" dirty="0" smtClean="0"/>
          </a:p>
          <a:p>
            <a:r>
              <a:rPr lang="ro-RO" sz="800" dirty="0" smtClean="0"/>
              <a:t>	{</a:t>
            </a:r>
            <a:endParaRPr lang="en-US" sz="800" dirty="0" smtClean="0"/>
          </a:p>
          <a:p>
            <a:r>
              <a:rPr lang="ro-RO" sz="800" dirty="0" smtClean="0"/>
              <a:t>	</a:t>
            </a:r>
            <a:r>
              <a:rPr lang="ro-RO" sz="800" dirty="0" err="1" smtClean="0"/>
              <a:t>try</a:t>
            </a:r>
            <a:endParaRPr lang="en-US" sz="800" dirty="0" smtClean="0"/>
          </a:p>
          <a:p>
            <a:r>
              <a:rPr lang="ro-RO" sz="800" dirty="0" smtClean="0"/>
              <a:t>	{</a:t>
            </a:r>
            <a:endParaRPr lang="en-US" sz="800" dirty="0" smtClean="0"/>
          </a:p>
          <a:p>
            <a:pPr lvl="2"/>
            <a:r>
              <a:rPr lang="ro-RO" sz="800" dirty="0" smtClean="0"/>
              <a:t>a=</a:t>
            </a:r>
            <a:r>
              <a:rPr lang="ro-RO" sz="800" dirty="0" err="1" smtClean="0"/>
              <a:t>new</a:t>
            </a:r>
            <a:r>
              <a:rPr lang="ro-RO" sz="800" dirty="0" smtClean="0"/>
              <a:t> </a:t>
            </a:r>
            <a:r>
              <a:rPr lang="ro-RO" sz="800" dirty="0" err="1" smtClean="0"/>
              <a:t>ActiveXObject</a:t>
            </a:r>
            <a:r>
              <a:rPr lang="ro-RO" sz="800" dirty="0" smtClean="0"/>
              <a:t>("Msxml2.XMLHTTP")</a:t>
            </a:r>
            <a:endParaRPr lang="en-US" sz="800" dirty="0" smtClean="0"/>
          </a:p>
          <a:p>
            <a:pPr lvl="2"/>
            <a:r>
              <a:rPr lang="ro-RO" sz="800" dirty="0" smtClean="0"/>
              <a:t>}catch (e)</a:t>
            </a:r>
            <a:endParaRPr lang="en-US" sz="800" dirty="0" smtClean="0"/>
          </a:p>
          <a:p>
            <a:pPr lvl="2"/>
            <a:r>
              <a:rPr lang="ro-RO" sz="800" dirty="0" smtClean="0"/>
              <a:t>{</a:t>
            </a:r>
            <a:endParaRPr lang="en-US" sz="800" dirty="0" smtClean="0"/>
          </a:p>
          <a:p>
            <a:pPr lvl="2"/>
            <a:r>
              <a:rPr lang="ro-RO" sz="800" dirty="0" err="1" smtClean="0"/>
              <a:t>try</a:t>
            </a:r>
            <a:endParaRPr lang="en-US" sz="800" dirty="0" smtClean="0"/>
          </a:p>
          <a:p>
            <a:pPr lvl="2"/>
            <a:r>
              <a:rPr lang="ro-RO" sz="800" dirty="0" smtClean="0"/>
              <a:t>{</a:t>
            </a:r>
            <a:endParaRPr lang="en-US" sz="800" dirty="0" smtClean="0"/>
          </a:p>
          <a:p>
            <a:pPr lvl="2"/>
            <a:r>
              <a:rPr lang="ro-RO" sz="800" dirty="0" smtClean="0"/>
              <a:t>a=</a:t>
            </a:r>
            <a:r>
              <a:rPr lang="ro-RO" sz="800" dirty="0" err="1" smtClean="0"/>
              <a:t>new</a:t>
            </a:r>
            <a:r>
              <a:rPr lang="ro-RO" sz="800" dirty="0" smtClean="0"/>
              <a:t> </a:t>
            </a:r>
            <a:r>
              <a:rPr lang="ro-RO" sz="800" dirty="0" err="1" smtClean="0"/>
              <a:t>ActiveXObject</a:t>
            </a:r>
            <a:r>
              <a:rPr lang="ro-RO" sz="800" dirty="0" smtClean="0"/>
              <a:t>("</a:t>
            </a:r>
            <a:r>
              <a:rPr lang="ro-RO" sz="800" dirty="0" err="1" smtClean="0"/>
              <a:t>Microsoft.XMLHTTP</a:t>
            </a:r>
            <a:r>
              <a:rPr lang="ro-RO" sz="800" dirty="0" smtClean="0"/>
              <a:t>")</a:t>
            </a:r>
            <a:endParaRPr lang="en-US" sz="800" dirty="0" smtClean="0"/>
          </a:p>
          <a:p>
            <a:pPr lvl="2"/>
            <a:r>
              <a:rPr lang="ro-RO" sz="800" dirty="0" smtClean="0"/>
              <a:t>}catch (e)</a:t>
            </a:r>
            <a:endParaRPr lang="en-US" sz="800" dirty="0" smtClean="0"/>
          </a:p>
          <a:p>
            <a:pPr lvl="2"/>
            <a:r>
              <a:rPr lang="ro-RO" sz="800" dirty="0" smtClean="0"/>
              <a:t>{a=false}</a:t>
            </a:r>
            <a:endParaRPr lang="en-US" sz="800" dirty="0" smtClean="0"/>
          </a:p>
          <a:p>
            <a:pPr lvl="2"/>
            <a:r>
              <a:rPr lang="ro-RO" sz="800" dirty="0" smtClean="0"/>
              <a:t>}</a:t>
            </a:r>
            <a:endParaRPr lang="en-US" sz="800" dirty="0" smtClean="0"/>
          </a:p>
          <a:p>
            <a:pPr lvl="2"/>
            <a:r>
              <a:rPr lang="ro-RO" sz="800" dirty="0" err="1" smtClean="0"/>
              <a:t>if</a:t>
            </a:r>
            <a:r>
              <a:rPr lang="ro-RO" sz="800" dirty="0" smtClean="0"/>
              <a:t> (!</a:t>
            </a:r>
            <a:r>
              <a:rPr lang="ro-RO" sz="800" dirty="0" err="1" smtClean="0"/>
              <a:t>a&amp;&amp;typeof</a:t>
            </a:r>
            <a:r>
              <a:rPr lang="ro-RO" sz="800" dirty="0" smtClean="0"/>
              <a:t> </a:t>
            </a:r>
            <a:r>
              <a:rPr lang="ro-RO" sz="800" dirty="0" err="1" smtClean="0"/>
              <a:t>XMLHttpRequest</a:t>
            </a:r>
            <a:r>
              <a:rPr lang="ro-RO" sz="800" dirty="0" smtClean="0"/>
              <a:t>!='</a:t>
            </a:r>
            <a:r>
              <a:rPr lang="ro-RO" sz="800" dirty="0" err="1" smtClean="0"/>
              <a:t>undefined</a:t>
            </a:r>
            <a:r>
              <a:rPr lang="ro-RO" sz="800" dirty="0" smtClean="0"/>
              <a:t>')</a:t>
            </a:r>
            <a:endParaRPr lang="en-US" sz="800" dirty="0" smtClean="0"/>
          </a:p>
          <a:p>
            <a:pPr lvl="2"/>
            <a:r>
              <a:rPr lang="ro-RO" sz="800" dirty="0" smtClean="0"/>
              <a:t>	{a=</a:t>
            </a:r>
            <a:r>
              <a:rPr lang="ro-RO" sz="800" dirty="0" err="1" smtClean="0"/>
              <a:t>new</a:t>
            </a:r>
            <a:r>
              <a:rPr lang="ro-RO" sz="800" dirty="0" smtClean="0"/>
              <a:t> </a:t>
            </a:r>
            <a:r>
              <a:rPr lang="ro-RO" sz="800" dirty="0" err="1" smtClean="0"/>
              <a:t>XMLHttpRequest</a:t>
            </a:r>
            <a:r>
              <a:rPr lang="ro-RO" sz="800" dirty="0" smtClean="0"/>
              <a:t>()}</a:t>
            </a:r>
            <a:endParaRPr lang="en-US" sz="800" dirty="0" smtClean="0"/>
          </a:p>
          <a:p>
            <a:pPr lvl="2"/>
            <a:r>
              <a:rPr lang="ro-RO" sz="800" dirty="0" smtClean="0"/>
              <a:t>	</a:t>
            </a:r>
            <a:r>
              <a:rPr lang="ro-RO" sz="800" dirty="0" err="1" smtClean="0"/>
              <a:t>return</a:t>
            </a:r>
            <a:r>
              <a:rPr lang="ro-RO" sz="800" dirty="0" smtClean="0"/>
              <a:t> a;</a:t>
            </a:r>
            <a:endParaRPr lang="en-US" sz="800" dirty="0" smtClean="0"/>
          </a:p>
          <a:p>
            <a:pPr lvl="2"/>
            <a:r>
              <a:rPr lang="ro-RO" sz="800" dirty="0" smtClean="0"/>
              <a:t>	}</a:t>
            </a:r>
            <a:endParaRPr lang="en-US" sz="800" dirty="0" smtClean="0"/>
          </a:p>
          <a:p>
            <a:r>
              <a:rPr lang="ro-RO" sz="800" dirty="0" smtClean="0"/>
              <a:t> </a:t>
            </a:r>
            <a:endParaRPr lang="en-US" sz="800" dirty="0" smtClean="0"/>
          </a:p>
          <a:p>
            <a:r>
              <a:rPr lang="ro-RO" sz="800" dirty="0" err="1" smtClean="0"/>
              <a:t>function</a:t>
            </a:r>
            <a:r>
              <a:rPr lang="ro-RO" sz="800" dirty="0" smtClean="0"/>
              <a:t> </a:t>
            </a:r>
            <a:r>
              <a:rPr lang="ro-RO" sz="800" dirty="0" err="1" smtClean="0"/>
              <a:t>procesareraspuns</a:t>
            </a:r>
            <a:r>
              <a:rPr lang="ro-RO" sz="800" dirty="0" smtClean="0"/>
              <a:t>()</a:t>
            </a:r>
            <a:endParaRPr lang="en-US" sz="800" dirty="0" smtClean="0"/>
          </a:p>
          <a:p>
            <a:pPr lvl="2"/>
            <a:r>
              <a:rPr lang="ro-RO" sz="800" dirty="0" smtClean="0"/>
              <a:t>{</a:t>
            </a:r>
            <a:endParaRPr lang="en-US" sz="800" dirty="0" smtClean="0"/>
          </a:p>
          <a:p>
            <a:pPr lvl="2"/>
            <a:r>
              <a:rPr lang="ro-RO" sz="800" dirty="0" err="1" smtClean="0"/>
              <a:t>if</a:t>
            </a:r>
            <a:r>
              <a:rPr lang="ro-RO" sz="800" dirty="0" smtClean="0"/>
              <a:t> (</a:t>
            </a:r>
            <a:r>
              <a:rPr lang="ro-RO" sz="800" dirty="0" err="1" smtClean="0"/>
              <a:t>xhr.readyState</a:t>
            </a:r>
            <a:r>
              <a:rPr lang="ro-RO" sz="800" dirty="0" smtClean="0"/>
              <a:t> == 4)</a:t>
            </a:r>
            <a:endParaRPr lang="en-US" sz="800" dirty="0" smtClean="0"/>
          </a:p>
          <a:p>
            <a:pPr lvl="2"/>
            <a:r>
              <a:rPr lang="ro-RO" sz="800" dirty="0" smtClean="0"/>
              <a:t>{</a:t>
            </a:r>
            <a:endParaRPr lang="en-US" sz="800" dirty="0" smtClean="0"/>
          </a:p>
          <a:p>
            <a:pPr lvl="2"/>
            <a:r>
              <a:rPr lang="ro-RO" sz="800" dirty="0" err="1" smtClean="0"/>
              <a:t>if</a:t>
            </a:r>
            <a:r>
              <a:rPr lang="ro-RO" sz="800" dirty="0" smtClean="0"/>
              <a:t> (</a:t>
            </a:r>
            <a:r>
              <a:rPr lang="ro-RO" sz="800" dirty="0" err="1" smtClean="0"/>
              <a:t>xhr.status</a:t>
            </a:r>
            <a:r>
              <a:rPr lang="ro-RO" sz="800" dirty="0" smtClean="0"/>
              <a:t> == 200)</a:t>
            </a:r>
            <a:endParaRPr lang="en-US" sz="800" dirty="0" smtClean="0"/>
          </a:p>
          <a:p>
            <a:pPr lvl="2"/>
            <a:r>
              <a:rPr lang="ro-RO" sz="800" dirty="0" smtClean="0"/>
              <a:t>{</a:t>
            </a:r>
            <a:endParaRPr lang="en-US" sz="800" dirty="0" smtClean="0"/>
          </a:p>
          <a:p>
            <a:pPr lvl="2"/>
            <a:r>
              <a:rPr lang="ro-RO" sz="800" dirty="0" smtClean="0"/>
              <a:t>var date=</a:t>
            </a:r>
            <a:r>
              <a:rPr lang="ro-RO" sz="800" dirty="0" err="1" smtClean="0"/>
              <a:t>xhr.responseText</a:t>
            </a:r>
            <a:endParaRPr lang="en-US" sz="800" dirty="0" smtClean="0"/>
          </a:p>
          <a:p>
            <a:pPr lvl="2"/>
            <a:r>
              <a:rPr lang="ro-RO" sz="800" dirty="0" smtClean="0"/>
              <a:t>……………………………..</a:t>
            </a:r>
            <a:r>
              <a:rPr lang="en-US" sz="800" dirty="0" smtClean="0"/>
              <a:t>// </a:t>
            </a:r>
            <a:r>
              <a:rPr lang="en-US" sz="800" dirty="0" err="1" smtClean="0"/>
              <a:t>prelucrarea</a:t>
            </a:r>
            <a:r>
              <a:rPr lang="en-US" sz="800" dirty="0" smtClean="0"/>
              <a:t> </a:t>
            </a:r>
            <a:r>
              <a:rPr lang="en-US" sz="800" dirty="0" err="1" smtClean="0"/>
              <a:t>raspunsului</a:t>
            </a:r>
            <a:endParaRPr lang="ro-RO" sz="800" dirty="0" smtClean="0"/>
          </a:p>
          <a:p>
            <a:pPr lvl="2"/>
            <a:r>
              <a:rPr lang="ro-RO" sz="800" dirty="0" err="1" smtClean="0"/>
              <a:t>else</a:t>
            </a:r>
            <a:r>
              <a:rPr lang="ro-RO" sz="800" dirty="0" smtClean="0"/>
              <a:t> </a:t>
            </a:r>
            <a:r>
              <a:rPr lang="ro-RO" sz="800" dirty="0" err="1" smtClean="0"/>
              <a:t>procesareeroare</a:t>
            </a:r>
            <a:r>
              <a:rPr lang="ro-RO" sz="800" dirty="0" smtClean="0"/>
              <a:t>()</a:t>
            </a:r>
            <a:endParaRPr lang="en-US" sz="800" dirty="0" smtClean="0"/>
          </a:p>
          <a:p>
            <a:pPr lvl="2"/>
            <a:r>
              <a:rPr lang="ro-RO" sz="800" dirty="0" smtClean="0"/>
              <a:t>	}</a:t>
            </a:r>
            <a:endParaRPr lang="en-US" sz="800" dirty="0" smtClean="0"/>
          </a:p>
          <a:p>
            <a:pPr lvl="2"/>
            <a:r>
              <a:rPr lang="ro-RO" sz="800" dirty="0" smtClean="0"/>
              <a:t>	}</a:t>
            </a:r>
            <a:endParaRPr lang="en-US" sz="800" dirty="0" smtClean="0"/>
          </a:p>
          <a:p>
            <a:r>
              <a:rPr lang="en-US" sz="800" dirty="0" err="1" smtClean="0"/>
              <a:t>f</a:t>
            </a:r>
            <a:r>
              <a:rPr lang="ro-RO" sz="800" dirty="0" err="1" smtClean="0"/>
              <a:t>unction</a:t>
            </a:r>
            <a:r>
              <a:rPr lang="ro-RO" sz="800" dirty="0" smtClean="0"/>
              <a:t> </a:t>
            </a:r>
            <a:r>
              <a:rPr lang="ro-RO" sz="800" dirty="0" err="1" smtClean="0"/>
              <a:t>procesareeroare</a:t>
            </a:r>
            <a:r>
              <a:rPr lang="ro-RO" sz="800" dirty="0" smtClean="0"/>
              <a:t>()</a:t>
            </a:r>
          </a:p>
          <a:p>
            <a:r>
              <a:rPr lang="ro-RO" sz="800" dirty="0" smtClean="0"/>
              <a:t>	</a:t>
            </a:r>
            <a:r>
              <a:rPr lang="en-US" sz="800" dirty="0" smtClean="0"/>
              <a:t>{</a:t>
            </a:r>
          </a:p>
          <a:p>
            <a:r>
              <a:rPr lang="en-US" sz="800" dirty="0" smtClean="0"/>
              <a:t>	………………………………// </a:t>
            </a:r>
            <a:r>
              <a:rPr lang="en-US" sz="800" dirty="0" err="1" smtClean="0"/>
              <a:t>tratare</a:t>
            </a:r>
            <a:r>
              <a:rPr lang="en-US" sz="800" dirty="0" smtClean="0"/>
              <a:t> </a:t>
            </a:r>
            <a:r>
              <a:rPr lang="en-US" sz="800" dirty="0" err="1" smtClean="0"/>
              <a:t>eroare</a:t>
            </a:r>
            <a:endParaRPr lang="en-US" sz="800" dirty="0" smtClean="0"/>
          </a:p>
          <a:p>
            <a:r>
              <a:rPr lang="en-US" sz="800" dirty="0" smtClean="0"/>
              <a:t>	}</a:t>
            </a:r>
            <a:endParaRPr lang="ro-RO" sz="800" dirty="0" smtClean="0"/>
          </a:p>
          <a:p>
            <a:r>
              <a:rPr lang="ro-RO" sz="800" dirty="0" smtClean="0"/>
              <a:t> </a:t>
            </a:r>
            <a:endParaRPr lang="en-US" sz="800" dirty="0" smtClean="0"/>
          </a:p>
          <a:p>
            <a:r>
              <a:rPr lang="ro-RO" sz="800" dirty="0" smtClean="0"/>
              <a:t>function schimb</a:t>
            </a:r>
            <a:r>
              <a:rPr lang="en-US" sz="800" dirty="0" smtClean="0"/>
              <a:t>de</a:t>
            </a:r>
            <a:r>
              <a:rPr lang="ro-RO" sz="800" dirty="0" smtClean="0"/>
              <a:t>date(datetrimise)</a:t>
            </a:r>
            <a:endParaRPr lang="en-US" sz="800" dirty="0" smtClean="0"/>
          </a:p>
          <a:p>
            <a:r>
              <a:rPr lang="ro-RO" sz="800" dirty="0" smtClean="0"/>
              <a:t>	{</a:t>
            </a:r>
            <a:endParaRPr lang="en-US" sz="800" dirty="0" smtClean="0"/>
          </a:p>
          <a:p>
            <a:r>
              <a:rPr lang="ro-RO" sz="800" dirty="0" smtClean="0"/>
              <a:t>	</a:t>
            </a:r>
            <a:r>
              <a:rPr lang="ro-RO" sz="800" dirty="0" err="1" smtClean="0"/>
              <a:t>xhr</a:t>
            </a:r>
            <a:r>
              <a:rPr lang="ro-RO" sz="800" dirty="0" smtClean="0"/>
              <a:t>=</a:t>
            </a:r>
            <a:r>
              <a:rPr lang="ro-RO" sz="800" dirty="0" err="1" smtClean="0"/>
              <a:t>creareXHR</a:t>
            </a:r>
            <a:r>
              <a:rPr lang="ro-RO" sz="800" dirty="0" smtClean="0"/>
              <a:t>()</a:t>
            </a:r>
            <a:endParaRPr lang="en-US" sz="800" dirty="0" smtClean="0"/>
          </a:p>
          <a:p>
            <a:r>
              <a:rPr lang="ro-RO" sz="800" dirty="0" smtClean="0"/>
              <a:t>	</a:t>
            </a:r>
            <a:r>
              <a:rPr lang="ro-RO" sz="800" dirty="0" err="1" smtClean="0"/>
              <a:t>xhr.onreadystatechange</a:t>
            </a:r>
            <a:r>
              <a:rPr lang="ro-RO" sz="800" dirty="0" smtClean="0"/>
              <a:t>=</a:t>
            </a:r>
            <a:r>
              <a:rPr lang="ro-RO" sz="800" dirty="0" err="1" smtClean="0"/>
              <a:t>procesareraspuns</a:t>
            </a:r>
            <a:endParaRPr lang="en-US" sz="800" dirty="0" smtClean="0"/>
          </a:p>
          <a:p>
            <a:r>
              <a:rPr lang="ro-RO" sz="800" dirty="0" smtClean="0"/>
              <a:t>	</a:t>
            </a:r>
            <a:r>
              <a:rPr lang="ro-RO" sz="800" dirty="0" err="1" smtClean="0"/>
              <a:t>xhr.open</a:t>
            </a:r>
            <a:r>
              <a:rPr lang="ro-RO" sz="800" dirty="0" smtClean="0"/>
              <a:t>("GET","</a:t>
            </a:r>
            <a:r>
              <a:rPr lang="ro-RO" sz="800" dirty="0" err="1" smtClean="0"/>
              <a:t>script.php</a:t>
            </a:r>
            <a:r>
              <a:rPr lang="ro-RO" sz="800" dirty="0" smtClean="0"/>
              <a:t>?var="+</a:t>
            </a:r>
            <a:r>
              <a:rPr lang="ro-RO" sz="800" dirty="0" err="1" smtClean="0"/>
              <a:t>datetrimise</a:t>
            </a:r>
            <a:r>
              <a:rPr lang="ro-RO" sz="800" dirty="0" smtClean="0"/>
              <a:t>)</a:t>
            </a:r>
            <a:endParaRPr lang="en-US" sz="800" dirty="0" smtClean="0"/>
          </a:p>
          <a:p>
            <a:r>
              <a:rPr lang="ro-RO" sz="800" dirty="0" smtClean="0"/>
              <a:t>	</a:t>
            </a:r>
            <a:r>
              <a:rPr lang="ro-RO" sz="800" dirty="0" err="1" smtClean="0"/>
              <a:t>xhr.send</a:t>
            </a:r>
            <a:r>
              <a:rPr lang="ro-RO" sz="800" dirty="0" smtClean="0"/>
              <a:t>(</a:t>
            </a:r>
            <a:r>
              <a:rPr lang="ro-RO" sz="800" dirty="0" err="1" smtClean="0"/>
              <a:t>null</a:t>
            </a:r>
            <a:r>
              <a:rPr lang="ro-RO" sz="800" dirty="0" smtClean="0"/>
              <a:t>)</a:t>
            </a:r>
            <a:endParaRPr lang="en-US" sz="800" dirty="0" smtClean="0"/>
          </a:p>
          <a:p>
            <a:r>
              <a:rPr lang="ro-RO" sz="800" dirty="0" smtClean="0"/>
              <a:t>	}</a:t>
            </a:r>
            <a:endParaRPr lang="en-US" sz="800" dirty="0" smtClean="0"/>
          </a:p>
          <a:p>
            <a:r>
              <a:rPr lang="ro-RO" sz="800" dirty="0" smtClean="0"/>
              <a:t> 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4785</Words>
  <Application>Microsoft Office PowerPoint</Application>
  <PresentationFormat>On-screen Show (4:3)</PresentationFormat>
  <Paragraphs>595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Evolutia AJAX</vt:lpstr>
      <vt:lpstr>Clasificarea frameworkurilor</vt:lpstr>
      <vt:lpstr>Clasificarea frameworkurilor</vt:lpstr>
      <vt:lpstr>Biblioteca Dojo</vt:lpstr>
      <vt:lpstr>Utilizare Dojo:</vt:lpstr>
      <vt:lpstr>Utilizare Dojo</vt:lpstr>
      <vt:lpstr>Utilizare Dojo</vt:lpstr>
      <vt:lpstr>Comparație XHR pur versus Dojo:</vt:lpstr>
      <vt:lpstr>Remote scripting cu Dojo:</vt:lpstr>
      <vt:lpstr>Alte avantaje Dojo</vt:lpstr>
      <vt:lpstr>Biblioteca Prototype</vt:lpstr>
      <vt:lpstr>Utilizare Prototype:</vt:lpstr>
      <vt:lpstr>Utilizare Prototype</vt:lpstr>
      <vt:lpstr>Utilizare Prototype</vt:lpstr>
      <vt:lpstr>Alte evenimente Prototype, în ordinea declanșării lor:</vt:lpstr>
      <vt:lpstr>Comparație Dojo versus Prototype:</vt:lpstr>
      <vt:lpstr>Ajax.Updater</vt:lpstr>
      <vt:lpstr>Ajax.PeriodicalUpdater</vt:lpstr>
      <vt:lpstr>Biblioteca Scriptaculous</vt:lpstr>
      <vt:lpstr>Facilități Prototype exploatate de Scriptaculous</vt:lpstr>
      <vt:lpstr>Iterator=funcție care a. preia ca argument o funcție definită de utilizator (de obicei, dar nu obligatoriu) și e apelată de o colecție de date (vector, matrice) b. maschează parcurgerea colecției de date c. execută funcția-argument pentru fiecare element din colecția de date</vt:lpstr>
      <vt:lpstr>Alți iteratori</vt:lpstr>
      <vt:lpstr>Iteratori ale căror argumente nu sunt funcții definite de utilizator</vt:lpstr>
      <vt:lpstr>Clasa Element</vt:lpstr>
      <vt:lpstr>Inserarea de conținut nou</vt:lpstr>
      <vt:lpstr>Clasa Form</vt:lpstr>
      <vt:lpstr>Clasa Form.Element</vt:lpstr>
      <vt:lpstr>Mecanismul observer</vt:lpstr>
      <vt:lpstr>Efecte Scriptaculous</vt:lpstr>
      <vt:lpstr>Categorii de efecte</vt:lpstr>
      <vt:lpstr>Sintaxa efectelor</vt:lpstr>
      <vt:lpstr>De ce stare curentă&lt;&gt;stare inițială și stare țintită&lt;&gt;stare finală?</vt:lpstr>
      <vt:lpstr>Atributele obiectului-argument</vt:lpstr>
      <vt:lpstr>Handlerele animațiilor</vt:lpstr>
      <vt:lpstr>Transparentizarea Effect.Opacity(element,optiuni)</vt:lpstr>
      <vt:lpstr>Morfismul de stil Effect.Morph(element,optiuni)</vt:lpstr>
      <vt:lpstr>Dimensionarea Effect.Scale(element,procentaj,optiuni)</vt:lpstr>
      <vt:lpstr>Deplasarea Effect.Move(element,optiuni)</vt:lpstr>
      <vt:lpstr>Evidențierea Effect.Highlight(element,optiuni)</vt:lpstr>
      <vt:lpstr>Efecte multiple - paralelizarea</vt:lpstr>
      <vt:lpstr>Efecte multiple - succesive</vt:lpstr>
      <vt:lpstr>Efecte multiple - succesive</vt:lpstr>
      <vt:lpstr>Comportamente: Draggable(element,optiuni)</vt:lpstr>
      <vt:lpstr>Comportamente: Droppables.add(element,optiuni)</vt:lpstr>
      <vt:lpstr>Comportamente Sortable.create(element,optiuni)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</dc:creator>
  <cp:lastModifiedBy>2</cp:lastModifiedBy>
  <cp:revision>1</cp:revision>
  <dcterms:created xsi:type="dcterms:W3CDTF">2010-03-16T14:15:05Z</dcterms:created>
  <dcterms:modified xsi:type="dcterms:W3CDTF">2010-03-16T14:17:02Z</dcterms:modified>
</cp:coreProperties>
</file>