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6"/>
  </p:notesMasterIdLst>
  <p:sldIdLst>
    <p:sldId id="256" r:id="rId2"/>
    <p:sldId id="257" r:id="rId3"/>
    <p:sldId id="258" r:id="rId4"/>
    <p:sldId id="264" r:id="rId5"/>
    <p:sldId id="265" r:id="rId6"/>
    <p:sldId id="266" r:id="rId7"/>
    <p:sldId id="268" r:id="rId8"/>
    <p:sldId id="259" r:id="rId9"/>
    <p:sldId id="260" r:id="rId10"/>
    <p:sldId id="261" r:id="rId11"/>
    <p:sldId id="279" r:id="rId12"/>
    <p:sldId id="269" r:id="rId13"/>
    <p:sldId id="263" r:id="rId14"/>
    <p:sldId id="275" r:id="rId15"/>
    <p:sldId id="276" r:id="rId16"/>
    <p:sldId id="280" r:id="rId17"/>
    <p:sldId id="277" r:id="rId18"/>
    <p:sldId id="278" r:id="rId19"/>
    <p:sldId id="270" r:id="rId20"/>
    <p:sldId id="271" r:id="rId21"/>
    <p:sldId id="272" r:id="rId22"/>
    <p:sldId id="273"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711"/>
    <p:restoredTop sz="96047"/>
  </p:normalViewPr>
  <p:slideViewPr>
    <p:cSldViewPr snapToGrid="0" snapToObjects="1">
      <p:cViewPr varScale="1">
        <p:scale>
          <a:sx n="102" d="100"/>
          <a:sy n="102" d="100"/>
        </p:scale>
        <p:origin x="200"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85C52-55C6-5147-B206-B98CBC72B84A}" type="doc">
      <dgm:prSet loTypeId="urn:microsoft.com/office/officeart/2005/8/layout/hChevron3" loCatId="" qsTypeId="urn:microsoft.com/office/officeart/2005/8/quickstyle/simple4" qsCatId="simple" csTypeId="urn:microsoft.com/office/officeart/2005/8/colors/accent1_2" csCatId="accent1" phldr="1"/>
      <dgm:spPr/>
    </dgm:pt>
    <dgm:pt modelId="{1FDEA344-228F-5E49-919A-ACDBB5576235}">
      <dgm:prSet phldrT="[Text]"/>
      <dgm:spPr/>
      <dgm:t>
        <a:bodyPr/>
        <a:lstStyle/>
        <a:p>
          <a:r>
            <a:rPr lang="en-US" dirty="0" smtClean="0"/>
            <a:t>ORM</a:t>
          </a:r>
          <a:endParaRPr lang="en-US" dirty="0"/>
        </a:p>
      </dgm:t>
    </dgm:pt>
    <dgm:pt modelId="{A10760E7-FA00-D745-86FD-753E99F1C0D8}" type="parTrans" cxnId="{0F5FCF35-1602-6C45-B190-797852002595}">
      <dgm:prSet/>
      <dgm:spPr/>
      <dgm:t>
        <a:bodyPr/>
        <a:lstStyle/>
        <a:p>
          <a:endParaRPr lang="en-US"/>
        </a:p>
      </dgm:t>
    </dgm:pt>
    <dgm:pt modelId="{F59834F9-7090-D54A-AC21-3D7E339F16AA}" type="sibTrans" cxnId="{0F5FCF35-1602-6C45-B190-797852002595}">
      <dgm:prSet/>
      <dgm:spPr/>
      <dgm:t>
        <a:bodyPr/>
        <a:lstStyle/>
        <a:p>
          <a:endParaRPr lang="en-US"/>
        </a:p>
      </dgm:t>
    </dgm:pt>
    <dgm:pt modelId="{27D8426B-07B9-E14A-AB33-B767CDBAC9CB}">
      <dgm:prSet phldrT="[Text]"/>
      <dgm:spPr/>
      <dgm:t>
        <a:bodyPr/>
        <a:lstStyle/>
        <a:p>
          <a:r>
            <a:rPr lang="en-US" dirty="0" smtClean="0"/>
            <a:t>API</a:t>
          </a:r>
          <a:endParaRPr lang="en-US" dirty="0"/>
        </a:p>
      </dgm:t>
    </dgm:pt>
    <dgm:pt modelId="{2A475902-C38D-5643-BCA4-8ADF0EBE82F5}" type="parTrans" cxnId="{33EC6ECD-F045-4741-B0D4-DA86A0D0B6CE}">
      <dgm:prSet/>
      <dgm:spPr/>
      <dgm:t>
        <a:bodyPr/>
        <a:lstStyle/>
        <a:p>
          <a:endParaRPr lang="en-US"/>
        </a:p>
      </dgm:t>
    </dgm:pt>
    <dgm:pt modelId="{FCAF8C1F-6258-764F-BE89-5F6B2C9BD980}" type="sibTrans" cxnId="{33EC6ECD-F045-4741-B0D4-DA86A0D0B6CE}">
      <dgm:prSet/>
      <dgm:spPr/>
      <dgm:t>
        <a:bodyPr/>
        <a:lstStyle/>
        <a:p>
          <a:endParaRPr lang="en-US"/>
        </a:p>
      </dgm:t>
    </dgm:pt>
    <dgm:pt modelId="{085BE97E-E58A-B34F-9B8E-178F6A0B6B53}">
      <dgm:prSet phldrT="[Text]"/>
      <dgm:spPr/>
      <dgm:t>
        <a:bodyPr/>
        <a:lstStyle/>
        <a:p>
          <a:r>
            <a:rPr lang="en-US" dirty="0" smtClean="0"/>
            <a:t>Component fetch</a:t>
          </a:r>
        </a:p>
      </dgm:t>
    </dgm:pt>
    <dgm:pt modelId="{9FC47EE4-9B75-A14B-8304-01E573438883}" type="parTrans" cxnId="{049911B3-A33F-2140-859D-F3F486CCD274}">
      <dgm:prSet/>
      <dgm:spPr/>
      <dgm:t>
        <a:bodyPr/>
        <a:lstStyle/>
        <a:p>
          <a:endParaRPr lang="en-US"/>
        </a:p>
      </dgm:t>
    </dgm:pt>
    <dgm:pt modelId="{FE270392-4B1D-B549-AFEE-50511402F0D4}" type="sibTrans" cxnId="{049911B3-A33F-2140-859D-F3F486CCD274}">
      <dgm:prSet/>
      <dgm:spPr/>
      <dgm:t>
        <a:bodyPr/>
        <a:lstStyle/>
        <a:p>
          <a:endParaRPr lang="en-US"/>
        </a:p>
      </dgm:t>
    </dgm:pt>
    <dgm:pt modelId="{39035B08-090B-C848-B88B-B3562854838D}">
      <dgm:prSet/>
      <dgm:spPr/>
      <dgm:t>
        <a:bodyPr/>
        <a:lstStyle/>
        <a:p>
          <a:r>
            <a:rPr lang="en-US" dirty="0" smtClean="0"/>
            <a:t>Component UI</a:t>
          </a:r>
          <a:endParaRPr lang="en-US" dirty="0"/>
        </a:p>
      </dgm:t>
    </dgm:pt>
    <dgm:pt modelId="{21C13103-41E5-C04B-A289-30E7DEE91D60}" type="parTrans" cxnId="{159BA60D-7974-F442-B90B-CB70D55864B1}">
      <dgm:prSet/>
      <dgm:spPr/>
      <dgm:t>
        <a:bodyPr/>
        <a:lstStyle/>
        <a:p>
          <a:endParaRPr lang="en-US"/>
        </a:p>
      </dgm:t>
    </dgm:pt>
    <dgm:pt modelId="{D7A4C612-6B26-3D4D-B3EB-544C65CC29D2}" type="sibTrans" cxnId="{159BA60D-7974-F442-B90B-CB70D55864B1}">
      <dgm:prSet/>
      <dgm:spPr/>
      <dgm:t>
        <a:bodyPr/>
        <a:lstStyle/>
        <a:p>
          <a:endParaRPr lang="en-US"/>
        </a:p>
      </dgm:t>
    </dgm:pt>
    <dgm:pt modelId="{0DF12DFB-7D1E-4745-B9D9-6242B8A9A2B1}" type="pres">
      <dgm:prSet presAssocID="{96885C52-55C6-5147-B206-B98CBC72B84A}" presName="Name0" presStyleCnt="0">
        <dgm:presLayoutVars>
          <dgm:dir/>
          <dgm:resizeHandles val="exact"/>
        </dgm:presLayoutVars>
      </dgm:prSet>
      <dgm:spPr/>
    </dgm:pt>
    <dgm:pt modelId="{A0F2C065-2E1B-234F-8E56-699E9A90F1F2}" type="pres">
      <dgm:prSet presAssocID="{1FDEA344-228F-5E49-919A-ACDBB5576235}" presName="parTxOnly" presStyleLbl="node1" presStyleIdx="0" presStyleCnt="4">
        <dgm:presLayoutVars>
          <dgm:bulletEnabled val="1"/>
        </dgm:presLayoutVars>
      </dgm:prSet>
      <dgm:spPr/>
      <dgm:t>
        <a:bodyPr/>
        <a:lstStyle/>
        <a:p>
          <a:endParaRPr lang="en-US"/>
        </a:p>
      </dgm:t>
    </dgm:pt>
    <dgm:pt modelId="{540A2E7E-5C93-3448-97DF-7F8C7B108796}" type="pres">
      <dgm:prSet presAssocID="{F59834F9-7090-D54A-AC21-3D7E339F16AA}" presName="parSpace" presStyleCnt="0"/>
      <dgm:spPr/>
    </dgm:pt>
    <dgm:pt modelId="{8A5D4254-9DA7-5640-95A2-4406135767C1}" type="pres">
      <dgm:prSet presAssocID="{27D8426B-07B9-E14A-AB33-B767CDBAC9CB}" presName="parTxOnly" presStyleLbl="node1" presStyleIdx="1" presStyleCnt="4">
        <dgm:presLayoutVars>
          <dgm:bulletEnabled val="1"/>
        </dgm:presLayoutVars>
      </dgm:prSet>
      <dgm:spPr/>
      <dgm:t>
        <a:bodyPr/>
        <a:lstStyle/>
        <a:p>
          <a:endParaRPr lang="en-US"/>
        </a:p>
      </dgm:t>
    </dgm:pt>
    <dgm:pt modelId="{EDCC5DCC-0236-794A-8597-EC2CF67E99FC}" type="pres">
      <dgm:prSet presAssocID="{FCAF8C1F-6258-764F-BE89-5F6B2C9BD980}" presName="parSpace" presStyleCnt="0"/>
      <dgm:spPr/>
    </dgm:pt>
    <dgm:pt modelId="{7099D279-C52A-0D45-B21F-9CE479825FF0}" type="pres">
      <dgm:prSet presAssocID="{085BE97E-E58A-B34F-9B8E-178F6A0B6B53}" presName="parTxOnly" presStyleLbl="node1" presStyleIdx="2" presStyleCnt="4">
        <dgm:presLayoutVars>
          <dgm:bulletEnabled val="1"/>
        </dgm:presLayoutVars>
      </dgm:prSet>
      <dgm:spPr/>
      <dgm:t>
        <a:bodyPr/>
        <a:lstStyle/>
        <a:p>
          <a:endParaRPr lang="en-IN"/>
        </a:p>
      </dgm:t>
    </dgm:pt>
    <dgm:pt modelId="{D63C2423-E52B-CA4C-BC44-838E78D77D27}" type="pres">
      <dgm:prSet presAssocID="{FE270392-4B1D-B549-AFEE-50511402F0D4}" presName="parSpace" presStyleCnt="0"/>
      <dgm:spPr/>
    </dgm:pt>
    <dgm:pt modelId="{1CF0D249-5AFF-6445-A6E5-EFBC99863631}" type="pres">
      <dgm:prSet presAssocID="{39035B08-090B-C848-B88B-B3562854838D}" presName="parTxOnly" presStyleLbl="node1" presStyleIdx="3" presStyleCnt="4">
        <dgm:presLayoutVars>
          <dgm:bulletEnabled val="1"/>
        </dgm:presLayoutVars>
      </dgm:prSet>
      <dgm:spPr/>
      <dgm:t>
        <a:bodyPr/>
        <a:lstStyle/>
        <a:p>
          <a:endParaRPr lang="en-IN"/>
        </a:p>
      </dgm:t>
    </dgm:pt>
  </dgm:ptLst>
  <dgm:cxnLst>
    <dgm:cxn modelId="{CFE654BF-11D7-CC40-B188-A70FAB71F3B9}" type="presOf" srcId="{39035B08-090B-C848-B88B-B3562854838D}" destId="{1CF0D249-5AFF-6445-A6E5-EFBC99863631}" srcOrd="0" destOrd="0" presId="urn:microsoft.com/office/officeart/2005/8/layout/hChevron3"/>
    <dgm:cxn modelId="{FC0E29D8-0509-3248-B971-B3B03A83F79A}" type="presOf" srcId="{27D8426B-07B9-E14A-AB33-B767CDBAC9CB}" destId="{8A5D4254-9DA7-5640-95A2-4406135767C1}" srcOrd="0" destOrd="0" presId="urn:microsoft.com/office/officeart/2005/8/layout/hChevron3"/>
    <dgm:cxn modelId="{4BCC0CC4-363B-7345-BD83-9D88ACE09E79}" type="presOf" srcId="{1FDEA344-228F-5E49-919A-ACDBB5576235}" destId="{A0F2C065-2E1B-234F-8E56-699E9A90F1F2}" srcOrd="0" destOrd="0" presId="urn:microsoft.com/office/officeart/2005/8/layout/hChevron3"/>
    <dgm:cxn modelId="{0F5FCF35-1602-6C45-B190-797852002595}" srcId="{96885C52-55C6-5147-B206-B98CBC72B84A}" destId="{1FDEA344-228F-5E49-919A-ACDBB5576235}" srcOrd="0" destOrd="0" parTransId="{A10760E7-FA00-D745-86FD-753E99F1C0D8}" sibTransId="{F59834F9-7090-D54A-AC21-3D7E339F16AA}"/>
    <dgm:cxn modelId="{776E1819-32C0-9E4B-B886-BBAB9448733C}" type="presOf" srcId="{96885C52-55C6-5147-B206-B98CBC72B84A}" destId="{0DF12DFB-7D1E-4745-B9D9-6242B8A9A2B1}" srcOrd="0" destOrd="0" presId="urn:microsoft.com/office/officeart/2005/8/layout/hChevron3"/>
    <dgm:cxn modelId="{33EC6ECD-F045-4741-B0D4-DA86A0D0B6CE}" srcId="{96885C52-55C6-5147-B206-B98CBC72B84A}" destId="{27D8426B-07B9-E14A-AB33-B767CDBAC9CB}" srcOrd="1" destOrd="0" parTransId="{2A475902-C38D-5643-BCA4-8ADF0EBE82F5}" sibTransId="{FCAF8C1F-6258-764F-BE89-5F6B2C9BD980}"/>
    <dgm:cxn modelId="{049911B3-A33F-2140-859D-F3F486CCD274}" srcId="{96885C52-55C6-5147-B206-B98CBC72B84A}" destId="{085BE97E-E58A-B34F-9B8E-178F6A0B6B53}" srcOrd="2" destOrd="0" parTransId="{9FC47EE4-9B75-A14B-8304-01E573438883}" sibTransId="{FE270392-4B1D-B549-AFEE-50511402F0D4}"/>
    <dgm:cxn modelId="{159BA60D-7974-F442-B90B-CB70D55864B1}" srcId="{96885C52-55C6-5147-B206-B98CBC72B84A}" destId="{39035B08-090B-C848-B88B-B3562854838D}" srcOrd="3" destOrd="0" parTransId="{21C13103-41E5-C04B-A289-30E7DEE91D60}" sibTransId="{D7A4C612-6B26-3D4D-B3EB-544C65CC29D2}"/>
    <dgm:cxn modelId="{2B0DDC1E-D344-604F-B2DC-66807292DCE3}" type="presOf" srcId="{085BE97E-E58A-B34F-9B8E-178F6A0B6B53}" destId="{7099D279-C52A-0D45-B21F-9CE479825FF0}" srcOrd="0" destOrd="0" presId="urn:microsoft.com/office/officeart/2005/8/layout/hChevron3"/>
    <dgm:cxn modelId="{58831AE9-3E70-1B4B-992C-E8738571B406}" type="presParOf" srcId="{0DF12DFB-7D1E-4745-B9D9-6242B8A9A2B1}" destId="{A0F2C065-2E1B-234F-8E56-699E9A90F1F2}" srcOrd="0" destOrd="0" presId="urn:microsoft.com/office/officeart/2005/8/layout/hChevron3"/>
    <dgm:cxn modelId="{824040E6-2593-DF4B-8D14-43C2810D51BC}" type="presParOf" srcId="{0DF12DFB-7D1E-4745-B9D9-6242B8A9A2B1}" destId="{540A2E7E-5C93-3448-97DF-7F8C7B108796}" srcOrd="1" destOrd="0" presId="urn:microsoft.com/office/officeart/2005/8/layout/hChevron3"/>
    <dgm:cxn modelId="{9424FC27-D8E5-1243-BD86-40B1DB28C143}" type="presParOf" srcId="{0DF12DFB-7D1E-4745-B9D9-6242B8A9A2B1}" destId="{8A5D4254-9DA7-5640-95A2-4406135767C1}" srcOrd="2" destOrd="0" presId="urn:microsoft.com/office/officeart/2005/8/layout/hChevron3"/>
    <dgm:cxn modelId="{7FD6A806-6720-1140-AA90-77A133E32A7D}" type="presParOf" srcId="{0DF12DFB-7D1E-4745-B9D9-6242B8A9A2B1}" destId="{EDCC5DCC-0236-794A-8597-EC2CF67E99FC}" srcOrd="3" destOrd="0" presId="urn:microsoft.com/office/officeart/2005/8/layout/hChevron3"/>
    <dgm:cxn modelId="{36A04FD8-F3E8-704F-A55C-904568EABE4B}" type="presParOf" srcId="{0DF12DFB-7D1E-4745-B9D9-6242B8A9A2B1}" destId="{7099D279-C52A-0D45-B21F-9CE479825FF0}" srcOrd="4" destOrd="0" presId="urn:microsoft.com/office/officeart/2005/8/layout/hChevron3"/>
    <dgm:cxn modelId="{969CAF9A-52B4-844E-A732-DA939531F9E7}" type="presParOf" srcId="{0DF12DFB-7D1E-4745-B9D9-6242B8A9A2B1}" destId="{D63C2423-E52B-CA4C-BC44-838E78D77D27}" srcOrd="5" destOrd="0" presId="urn:microsoft.com/office/officeart/2005/8/layout/hChevron3"/>
    <dgm:cxn modelId="{83017BC7-45D2-1545-BD52-18BD65A3A205}" type="presParOf" srcId="{0DF12DFB-7D1E-4745-B9D9-6242B8A9A2B1}" destId="{1CF0D249-5AFF-6445-A6E5-EFBC9986363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2C065-2E1B-234F-8E56-699E9A90F1F2}">
      <dsp:nvSpPr>
        <dsp:cNvPr id="0" name=""/>
        <dsp:cNvSpPr/>
      </dsp:nvSpPr>
      <dsp:spPr>
        <a:xfrm>
          <a:off x="1735" y="317013"/>
          <a:ext cx="1740831" cy="696332"/>
        </a:xfrm>
        <a:prstGeom prst="homePlat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ORM</a:t>
          </a:r>
          <a:endParaRPr lang="en-US" sz="1500" kern="1200" dirty="0"/>
        </a:p>
      </dsp:txBody>
      <dsp:txXfrm>
        <a:off x="1735" y="317013"/>
        <a:ext cx="1566748" cy="696332"/>
      </dsp:txXfrm>
    </dsp:sp>
    <dsp:sp modelId="{8A5D4254-9DA7-5640-95A2-4406135767C1}">
      <dsp:nvSpPr>
        <dsp:cNvPr id="0" name=""/>
        <dsp:cNvSpPr/>
      </dsp:nvSpPr>
      <dsp:spPr>
        <a:xfrm>
          <a:off x="1394400" y="317013"/>
          <a:ext cx="1740831" cy="6963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API</a:t>
          </a:r>
          <a:endParaRPr lang="en-US" sz="1500" kern="1200" dirty="0"/>
        </a:p>
      </dsp:txBody>
      <dsp:txXfrm>
        <a:off x="1742566" y="317013"/>
        <a:ext cx="1044499" cy="696332"/>
      </dsp:txXfrm>
    </dsp:sp>
    <dsp:sp modelId="{7099D279-C52A-0D45-B21F-9CE479825FF0}">
      <dsp:nvSpPr>
        <dsp:cNvPr id="0" name=""/>
        <dsp:cNvSpPr/>
      </dsp:nvSpPr>
      <dsp:spPr>
        <a:xfrm>
          <a:off x="2787065" y="317013"/>
          <a:ext cx="1740831" cy="6963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Component fetch</a:t>
          </a:r>
        </a:p>
      </dsp:txBody>
      <dsp:txXfrm>
        <a:off x="3135231" y="317013"/>
        <a:ext cx="1044499" cy="696332"/>
      </dsp:txXfrm>
    </dsp:sp>
    <dsp:sp modelId="{1CF0D249-5AFF-6445-A6E5-EFBC99863631}">
      <dsp:nvSpPr>
        <dsp:cNvPr id="0" name=""/>
        <dsp:cNvSpPr/>
      </dsp:nvSpPr>
      <dsp:spPr>
        <a:xfrm>
          <a:off x="4179730" y="317013"/>
          <a:ext cx="1740831" cy="696332"/>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Component UI</a:t>
          </a:r>
          <a:endParaRPr lang="en-US" sz="1500" kern="1200" dirty="0"/>
        </a:p>
      </dsp:txBody>
      <dsp:txXfrm>
        <a:off x="4527896" y="317013"/>
        <a:ext cx="1044499" cy="69633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7C30A-D4C0-464A-9F09-9851CA008E2B}" type="datetimeFigureOut">
              <a:rPr lang="en-US" smtClean="0"/>
              <a:t>5/26/16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12936-87B4-9345-95C4-C3D57A23609B}" type="slidenum">
              <a:rPr lang="en-US" smtClean="0"/>
              <a:t>‹#›</a:t>
            </a:fld>
            <a:endParaRPr lang="en-US"/>
          </a:p>
        </p:txBody>
      </p:sp>
    </p:spTree>
    <p:extLst>
      <p:ext uri="{BB962C8B-B14F-4D97-AF65-F5344CB8AC3E}">
        <p14:creationId xmlns:p14="http://schemas.microsoft.com/office/powerpoint/2010/main" val="203866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112936-87B4-9345-95C4-C3D57A23609B}" type="slidenum">
              <a:rPr lang="en-US" smtClean="0"/>
              <a:t>1</a:t>
            </a:fld>
            <a:endParaRPr lang="en-US"/>
          </a:p>
        </p:txBody>
      </p:sp>
    </p:spTree>
    <p:extLst>
      <p:ext uri="{BB962C8B-B14F-4D97-AF65-F5344CB8AC3E}">
        <p14:creationId xmlns:p14="http://schemas.microsoft.com/office/powerpoint/2010/main" val="112956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5/26/16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411483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90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627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070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5/26/16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602819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15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45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31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189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5/26/16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615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5/26/16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9754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5/26/16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32222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l.acm.org/citation.cfm?id=131005" TargetMode="External"/><Relationship Id="rId3" Type="http://schemas.openxmlformats.org/officeDocument/2006/relationships/hyperlink" Target="http://dl.acm.org/citation.cfm?id=248980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23.xml.rels><?xml version="1.0" encoding="UTF-8" standalone="yes"?>
<Relationships xmlns="http://schemas.openxmlformats.org/package/2006/relationships"><Relationship Id="rId11" Type="http://schemas.openxmlformats.org/officeDocument/2006/relationships/hyperlink" Target="http://www.mongodb.org/" TargetMode="External"/><Relationship Id="rId12" Type="http://schemas.openxmlformats.org/officeDocument/2006/relationships/hyperlink" Target="http://nodejs.org/" TargetMode="External"/><Relationship Id="rId1" Type="http://schemas.openxmlformats.org/officeDocument/2006/relationships/slideLayout" Target="../slideLayouts/slideLayout2.xml"/><Relationship Id="rId2" Type="http://schemas.openxmlformats.org/officeDocument/2006/relationships/hyperlink" Target="http://facebook.github.io/react" TargetMode="External"/><Relationship Id="rId3" Type="http://schemas.openxmlformats.org/officeDocument/2006/relationships/hyperlink" Target="http://facebook.github.io/react-native/" TargetMode="External"/><Relationship Id="rId4" Type="http://schemas.openxmlformats.org/officeDocument/2006/relationships/hyperlink" Target="https://nodejs.org/en/" TargetMode="External"/><Relationship Id="rId5" Type="http://schemas.openxmlformats.org/officeDocument/2006/relationships/hyperlink" Target="https://developers.google.com/v8/" TargetMode="External"/><Relationship Id="rId6" Type="http://schemas.openxmlformats.org/officeDocument/2006/relationships/hyperlink" Target="https://www.mongodb.com/" TargetMode="External"/><Relationship Id="rId7" Type="http://schemas.openxmlformats.org/officeDocument/2006/relationships/hyperlink" Target="http://www.postgresql.org/" TargetMode="External"/><Relationship Id="rId8" Type="http://schemas.openxmlformats.org/officeDocument/2006/relationships/hyperlink" Target="https://en.wikipedia.org/wiki/Object-relational_mapping" TargetMode="External"/><Relationship Id="rId9" Type="http://schemas.openxmlformats.org/officeDocument/2006/relationships/hyperlink" Target="http://knexjs.org/" TargetMode="External"/><Relationship Id="rId10" Type="http://schemas.openxmlformats.org/officeDocument/2006/relationships/hyperlink" Target="http://mongoosej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3853" y="995896"/>
            <a:ext cx="7197726" cy="2421464"/>
          </a:xfrm>
        </p:spPr>
        <p:txBody>
          <a:bodyPr/>
          <a:lstStyle/>
          <a:p>
            <a:r>
              <a:rPr lang="en-US" b="1" dirty="0" err="1" smtClean="0"/>
              <a:t>mVP</a:t>
            </a:r>
            <a:r>
              <a:rPr lang="en-US" b="1" dirty="0" smtClean="0"/>
              <a:t> Generator</a:t>
            </a:r>
            <a:endParaRPr lang="en-US" b="1" dirty="0"/>
          </a:p>
        </p:txBody>
      </p:sp>
      <p:sp>
        <p:nvSpPr>
          <p:cNvPr id="3" name="Subtitle 2"/>
          <p:cNvSpPr>
            <a:spLocks noGrp="1"/>
          </p:cNvSpPr>
          <p:nvPr>
            <p:ph type="subTitle" idx="1"/>
          </p:nvPr>
        </p:nvSpPr>
        <p:spPr/>
        <p:txBody>
          <a:bodyPr>
            <a:normAutofit fontScale="25000" lnSpcReduction="20000"/>
          </a:bodyPr>
          <a:lstStyle/>
          <a:p>
            <a:r>
              <a:rPr lang="en-US" sz="7200" b="1" dirty="0" smtClean="0"/>
              <a:t>Under the guidance of </a:t>
            </a:r>
            <a:r>
              <a:rPr lang="en-US" sz="7200" b="1" u="sng" dirty="0" err="1"/>
              <a:t>A</a:t>
            </a:r>
            <a:r>
              <a:rPr lang="en-US" sz="7200" b="1" u="sng" dirty="0" err="1" smtClean="0"/>
              <a:t>sst</a:t>
            </a:r>
            <a:r>
              <a:rPr lang="en-US" sz="7200" b="1" u="sng" dirty="0" smtClean="0"/>
              <a:t> Prof. </a:t>
            </a:r>
            <a:r>
              <a:rPr lang="en-US" sz="7200" b="1" u="sng" dirty="0" err="1" smtClean="0"/>
              <a:t>Sushama</a:t>
            </a:r>
            <a:r>
              <a:rPr lang="en-US" sz="7200" b="1" u="sng" dirty="0" smtClean="0"/>
              <a:t> </a:t>
            </a:r>
            <a:r>
              <a:rPr lang="en-US" sz="7200" b="1" u="sng" dirty="0" err="1"/>
              <a:t>N</a:t>
            </a:r>
            <a:r>
              <a:rPr lang="en-US" sz="7200" b="1" u="sng" dirty="0" err="1" smtClean="0"/>
              <a:t>agpal</a:t>
            </a:r>
            <a:endParaRPr lang="en-US" sz="7200" b="1" u="sng" dirty="0" smtClean="0"/>
          </a:p>
          <a:p>
            <a:endParaRPr lang="en-US" sz="7200" b="1" dirty="0" smtClean="0"/>
          </a:p>
          <a:p>
            <a:r>
              <a:rPr lang="en-US" sz="7200" b="1" dirty="0" err="1" smtClean="0"/>
              <a:t>Akanshi</a:t>
            </a:r>
            <a:r>
              <a:rPr lang="en-US" sz="7200" b="1" dirty="0" smtClean="0"/>
              <a:t> Gupta          </a:t>
            </a:r>
            <a:r>
              <a:rPr lang="en-US" sz="7200" i="1" dirty="0" smtClean="0"/>
              <a:t>(216/Co/12)</a:t>
            </a:r>
          </a:p>
          <a:p>
            <a:r>
              <a:rPr lang="en-US" sz="7200" b="1" dirty="0" err="1" smtClean="0"/>
              <a:t>Chitrasoma</a:t>
            </a:r>
            <a:r>
              <a:rPr lang="en-US" sz="7200" b="1" dirty="0" smtClean="0"/>
              <a:t> Singh     </a:t>
            </a:r>
            <a:r>
              <a:rPr lang="en-US" sz="7200" i="1" dirty="0" smtClean="0"/>
              <a:t>(254/CO/12)</a:t>
            </a:r>
          </a:p>
          <a:p>
            <a:r>
              <a:rPr lang="en-US" sz="7200" b="1" dirty="0" err="1" smtClean="0"/>
              <a:t>Divjot</a:t>
            </a:r>
            <a:r>
              <a:rPr lang="en-US" sz="7200" b="1" dirty="0" smtClean="0"/>
              <a:t> Singh               </a:t>
            </a:r>
            <a:r>
              <a:rPr lang="en-US" sz="7200" i="1" dirty="0" smtClean="0"/>
              <a:t>(262/CO/12)</a:t>
            </a:r>
            <a:endParaRPr lang="en-US" sz="7200" i="1"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dirty="0" smtClean="0"/>
              <a:t>The generator cuts down the development process to merely seconds. The end-user will supply an options file describing the entity and other aspects of the project, and the generator would work its way out to compile entire service including Server, Database Configuration, Website &amp; Mobile Applications. The more modular the generator is, the more customization options can be provided. </a:t>
            </a:r>
          </a:p>
          <a:p>
            <a:r>
              <a:rPr lang="en-US" dirty="0" smtClean="0"/>
              <a:t>A person with an idea but lack of computer engineering skills can use the utility to immediately to analyze his/her idea directly looking at the prototype.</a:t>
            </a:r>
          </a:p>
          <a:p>
            <a:r>
              <a:rPr lang="en-US" dirty="0" smtClean="0"/>
              <a:t>Modular approach of the generator allows contributors to supply plugins that can extend the functionality, without changing the core generator. This allows the generator to remain future proof.</a:t>
            </a:r>
            <a:endParaRPr lang="en-US" dirty="0"/>
          </a:p>
        </p:txBody>
      </p:sp>
    </p:spTree>
    <p:extLst>
      <p:ext uri="{BB962C8B-B14F-4D97-AF65-F5344CB8AC3E}">
        <p14:creationId xmlns:p14="http://schemas.microsoft.com/office/powerpoint/2010/main" val="1192707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esearch</a:t>
            </a:r>
            <a:endParaRPr lang="en-US" dirty="0"/>
          </a:p>
        </p:txBody>
      </p:sp>
      <p:sp>
        <p:nvSpPr>
          <p:cNvPr id="3" name="Content Placeholder 2"/>
          <p:cNvSpPr>
            <a:spLocks noGrp="1"/>
          </p:cNvSpPr>
          <p:nvPr>
            <p:ph idx="1"/>
          </p:nvPr>
        </p:nvSpPr>
        <p:spPr>
          <a:xfrm>
            <a:off x="1371600" y="2547181"/>
            <a:ext cx="9445625" cy="3649133"/>
          </a:xfrm>
        </p:spPr>
        <p:txBody>
          <a:bodyPr>
            <a:noAutofit/>
          </a:bodyPr>
          <a:lstStyle/>
          <a:p>
            <a:r>
              <a:rPr lang="en-US" sz="1600" dirty="0" smtClean="0"/>
              <a:t>As per the ACM citation </a:t>
            </a:r>
            <a:r>
              <a:rPr lang="en-US" sz="1600" b="1" dirty="0" smtClean="0">
                <a:hlinkClick r:id="rId2"/>
              </a:rPr>
              <a:t>Component-oriented software development</a:t>
            </a:r>
            <a:r>
              <a:rPr lang="en-US" sz="1600" b="1" dirty="0" smtClean="0"/>
              <a:t>, we discovered how this specific pattern helps in creating scalable and flexible software.</a:t>
            </a:r>
          </a:p>
          <a:p>
            <a:r>
              <a:rPr lang="en-US" sz="1600" b="1" dirty="0" smtClean="0"/>
              <a:t>Our project needs to be pluggable and written in such a way that any component of it can be replaced by user or by the project owner to enhance the features of the generator.</a:t>
            </a:r>
          </a:p>
          <a:p>
            <a:r>
              <a:rPr lang="en-US" sz="1600" b="1" dirty="0">
                <a:hlinkClick r:id="rId3"/>
              </a:rPr>
              <a:t>An evaluation of reactive programming and promises for structuring collaborative web </a:t>
            </a:r>
            <a:r>
              <a:rPr lang="en-US" sz="1600" b="1" dirty="0" smtClean="0">
                <a:hlinkClick r:id="rId3"/>
              </a:rPr>
              <a:t>applications</a:t>
            </a:r>
            <a:r>
              <a:rPr lang="en-US" sz="1600" b="1" dirty="0"/>
              <a:t> </a:t>
            </a:r>
            <a:r>
              <a:rPr lang="en-US" sz="1600" b="1" dirty="0" smtClean="0"/>
              <a:t>shows how Reactive development and use of asynchronous programming is a better way of development in web applications as they provide highly responsive websites and better User Experience.</a:t>
            </a:r>
          </a:p>
          <a:p>
            <a:endParaRPr lang="en-US" sz="1600" b="1" dirty="0"/>
          </a:p>
          <a:p>
            <a:endParaRPr lang="en-US" sz="1600" dirty="0" smtClean="0"/>
          </a:p>
        </p:txBody>
      </p:sp>
    </p:spTree>
    <p:extLst>
      <p:ext uri="{BB962C8B-B14F-4D97-AF65-F5344CB8AC3E}">
        <p14:creationId xmlns:p14="http://schemas.microsoft.com/office/powerpoint/2010/main" val="86086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We are following principles while creating the generator:</a:t>
            </a:r>
          </a:p>
          <a:p>
            <a:r>
              <a:rPr lang="en-US" dirty="0" smtClean="0"/>
              <a:t>We follow Component Driven Development which allows us</a:t>
            </a:r>
            <a:r>
              <a:rPr lang="en-US" dirty="0"/>
              <a:t> </a:t>
            </a:r>
            <a:r>
              <a:rPr lang="en-US" dirty="0" smtClean="0"/>
              <a:t>to replace functionality with minimum code change. For example, if server is implemented in </a:t>
            </a:r>
            <a:r>
              <a:rPr lang="en-US" dirty="0" err="1" smtClean="0"/>
              <a:t>NodeJS</a:t>
            </a:r>
            <a:r>
              <a:rPr lang="en-US" dirty="0" smtClean="0"/>
              <a:t>, then it shouldn’t be difficult to create a Python server as a drop-in replacement as a component. Or say if </a:t>
            </a:r>
            <a:r>
              <a:rPr lang="en-US" dirty="0" err="1" smtClean="0"/>
              <a:t>Postgresql</a:t>
            </a:r>
            <a:r>
              <a:rPr lang="en-US" dirty="0" smtClean="0"/>
              <a:t> is used for database, then it shouldn’t be hard to write a layer that could instead communicate with MySQL. The reduced dependencies and a common protocol for communication between components allows to create highly modular generator.</a:t>
            </a:r>
          </a:p>
          <a:p>
            <a:r>
              <a:rPr lang="en-US" dirty="0" smtClean="0"/>
              <a:t>We rely more on static replacement of modules than dynamic replacement. What we mean by static replacement is that, if end-user needs certain feature, instead of making changes in code, we would want to use a different module altogether. The latter is much more scalable than making changes in the code.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612595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a:xfrm>
            <a:off x="1247587" y="1383946"/>
            <a:ext cx="10131425" cy="751445"/>
          </a:xfrm>
        </p:spPr>
        <p:txBody>
          <a:bodyPr/>
          <a:lstStyle/>
          <a:p>
            <a:pPr marL="0" indent="0">
              <a:buNone/>
            </a:pPr>
            <a:r>
              <a:rPr lang="en-US" dirty="0" smtClean="0"/>
              <a:t>We now discuss what architecture such an application usually follows.</a:t>
            </a:r>
          </a:p>
          <a:p>
            <a:endParaRPr lang="en-US" dirty="0"/>
          </a:p>
        </p:txBody>
      </p:sp>
      <p:sp>
        <p:nvSpPr>
          <p:cNvPr id="4" name="Rectangle 3"/>
          <p:cNvSpPr/>
          <p:nvPr/>
        </p:nvSpPr>
        <p:spPr>
          <a:xfrm>
            <a:off x="3132146" y="2084156"/>
            <a:ext cx="4452536" cy="108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SERVER</a:t>
            </a:r>
            <a:endParaRPr lang="en-US" dirty="0"/>
          </a:p>
        </p:txBody>
      </p:sp>
      <p:sp>
        <p:nvSpPr>
          <p:cNvPr id="5" name="Can 4"/>
          <p:cNvSpPr/>
          <p:nvPr/>
        </p:nvSpPr>
        <p:spPr>
          <a:xfrm>
            <a:off x="10394561" y="1653088"/>
            <a:ext cx="1127343" cy="175364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t>
            </a:r>
            <a:endParaRPr lang="en-US" dirty="0"/>
          </a:p>
        </p:txBody>
      </p:sp>
      <p:sp>
        <p:nvSpPr>
          <p:cNvPr id="15" name="Up-Down Arrow 14"/>
          <p:cNvSpPr/>
          <p:nvPr/>
        </p:nvSpPr>
        <p:spPr>
          <a:xfrm>
            <a:off x="6147046" y="3290840"/>
            <a:ext cx="332509" cy="85243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Down Arrow 18"/>
          <p:cNvSpPr/>
          <p:nvPr/>
        </p:nvSpPr>
        <p:spPr>
          <a:xfrm>
            <a:off x="7338951" y="3274333"/>
            <a:ext cx="332509" cy="156501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a:off x="7671460" y="2448197"/>
            <a:ext cx="2636322" cy="3546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567523" y="1819730"/>
            <a:ext cx="2547877" cy="646331"/>
          </a:xfrm>
          <a:prstGeom prst="rect">
            <a:avLst/>
          </a:prstGeom>
          <a:noFill/>
        </p:spPr>
        <p:txBody>
          <a:bodyPr wrap="none" rtlCol="0">
            <a:spAutoFit/>
          </a:bodyPr>
          <a:lstStyle/>
          <a:p>
            <a:pPr algn="ctr"/>
            <a:r>
              <a:rPr lang="en-US" dirty="0" smtClean="0"/>
              <a:t>DB Communication Layer</a:t>
            </a:r>
            <a:br>
              <a:rPr lang="en-US" dirty="0" smtClean="0"/>
            </a:br>
            <a:r>
              <a:rPr lang="en-US" dirty="0" smtClean="0"/>
              <a:t>E.g. ORMs</a:t>
            </a:r>
            <a:endParaRPr lang="en-US" dirty="0"/>
          </a:p>
        </p:txBody>
      </p:sp>
      <p:sp>
        <p:nvSpPr>
          <p:cNvPr id="21" name="Action Button: Document 20">
            <a:hlinkClick r:id="" action="ppaction://noaction" highlightClick="1"/>
          </p:cNvPr>
          <p:cNvSpPr/>
          <p:nvPr/>
        </p:nvSpPr>
        <p:spPr>
          <a:xfrm>
            <a:off x="10394561" y="5153893"/>
            <a:ext cx="1284721" cy="1092530"/>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br>
              <a:rPr lang="en-US" dirty="0" smtClean="0"/>
            </a:br>
            <a:r>
              <a:rPr lang="en-US" dirty="0" smtClean="0"/>
              <a:t>Binary</a:t>
            </a:r>
            <a:endParaRPr lang="en-US" dirty="0"/>
          </a:p>
        </p:txBody>
      </p:sp>
      <p:sp>
        <p:nvSpPr>
          <p:cNvPr id="25" name="Action Button: Document 24">
            <a:hlinkClick r:id="" action="ppaction://noaction" highlightClick="1"/>
          </p:cNvPr>
          <p:cNvSpPr/>
          <p:nvPr/>
        </p:nvSpPr>
        <p:spPr>
          <a:xfrm>
            <a:off x="3132146" y="2084156"/>
            <a:ext cx="1446628" cy="1086608"/>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Website</a:t>
            </a:r>
            <a:br>
              <a:rPr lang="en-US" sz="1600" dirty="0" smtClean="0"/>
            </a:br>
            <a:r>
              <a:rPr lang="en-US" sz="1600" dirty="0" smtClean="0"/>
              <a:t>Assets</a:t>
            </a:r>
            <a:br>
              <a:rPr lang="en-US" sz="1600" dirty="0" smtClean="0"/>
            </a:br>
            <a:r>
              <a:rPr lang="en-US" sz="1600" dirty="0" smtClean="0"/>
              <a:t>(HTML/JS/CSS)</a:t>
            </a:r>
            <a:endParaRPr lang="en-US" sz="1600" dirty="0"/>
          </a:p>
        </p:txBody>
      </p:sp>
      <p:sp>
        <p:nvSpPr>
          <p:cNvPr id="26" name="TextBox 25"/>
          <p:cNvSpPr txBox="1"/>
          <p:nvPr/>
        </p:nvSpPr>
        <p:spPr>
          <a:xfrm>
            <a:off x="6409886" y="3609704"/>
            <a:ext cx="998735" cy="369332"/>
          </a:xfrm>
          <a:prstGeom prst="rect">
            <a:avLst/>
          </a:prstGeom>
          <a:noFill/>
        </p:spPr>
        <p:txBody>
          <a:bodyPr wrap="none" rtlCol="0">
            <a:spAutoFit/>
          </a:bodyPr>
          <a:lstStyle/>
          <a:p>
            <a:r>
              <a:rPr lang="en-US" dirty="0" smtClean="0"/>
              <a:t>REST API</a:t>
            </a:r>
            <a:endParaRPr lang="en-US" dirty="0"/>
          </a:p>
        </p:txBody>
      </p:sp>
      <p:sp>
        <p:nvSpPr>
          <p:cNvPr id="23" name="Curved Right Arrow 22"/>
          <p:cNvSpPr/>
          <p:nvPr/>
        </p:nvSpPr>
        <p:spPr>
          <a:xfrm>
            <a:off x="1776087" y="2802803"/>
            <a:ext cx="1331486" cy="3120863"/>
          </a:xfrm>
          <a:prstGeom prst="curvedRightArrow">
            <a:avLst>
              <a:gd name="adj1" fmla="val 14662"/>
              <a:gd name="adj2" fmla="val 64529"/>
              <a:gd name="adj3" fmla="val 258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6147046" y="2084156"/>
            <a:ext cx="1437635" cy="1086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APIs</a:t>
            </a:r>
            <a:endParaRPr lang="en-US" dirty="0"/>
          </a:p>
        </p:txBody>
      </p:sp>
      <p:sp>
        <p:nvSpPr>
          <p:cNvPr id="28" name="TextBox 27"/>
          <p:cNvSpPr txBox="1"/>
          <p:nvPr/>
        </p:nvSpPr>
        <p:spPr>
          <a:xfrm>
            <a:off x="1872344" y="3979036"/>
            <a:ext cx="674993" cy="369332"/>
          </a:xfrm>
          <a:prstGeom prst="rect">
            <a:avLst/>
          </a:prstGeom>
          <a:noFill/>
        </p:spPr>
        <p:txBody>
          <a:bodyPr wrap="none" rtlCol="0">
            <a:spAutoFit/>
          </a:bodyPr>
          <a:lstStyle/>
          <a:p>
            <a:r>
              <a:rPr lang="en-US" smtClean="0"/>
              <a:t>HTTP</a:t>
            </a:r>
            <a:endParaRPr lang="en-US"/>
          </a:p>
        </p:txBody>
      </p:sp>
      <p:sp>
        <p:nvSpPr>
          <p:cNvPr id="29" name="Left Arrow 28"/>
          <p:cNvSpPr/>
          <p:nvPr/>
        </p:nvSpPr>
        <p:spPr>
          <a:xfrm>
            <a:off x="8024981" y="5335629"/>
            <a:ext cx="2282801" cy="7290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STORE</a:t>
            </a:r>
            <a:endParaRPr lang="en-US" dirty="0"/>
          </a:p>
        </p:txBody>
      </p:sp>
      <p:sp>
        <p:nvSpPr>
          <p:cNvPr id="18" name="Rectangle 17"/>
          <p:cNvSpPr/>
          <p:nvPr/>
        </p:nvSpPr>
        <p:spPr>
          <a:xfrm>
            <a:off x="7222742" y="2079122"/>
            <a:ext cx="361940" cy="1086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ORM</a:t>
            </a:r>
            <a:endParaRPr lang="en-US" dirty="0"/>
          </a:p>
        </p:txBody>
      </p:sp>
      <p:pic>
        <p:nvPicPr>
          <p:cNvPr id="22" name="Picture 4" descr="se links below to sav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238" y="4278816"/>
            <a:ext cx="4714078" cy="2579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858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60" y="549594"/>
            <a:ext cx="10131425" cy="1456267"/>
          </a:xfrm>
        </p:spPr>
        <p:txBody>
          <a:bodyPr/>
          <a:lstStyle/>
          <a:p>
            <a:r>
              <a:rPr lang="en-US" dirty="0" smtClean="0"/>
              <a:t>Architecture: Database ERM</a:t>
            </a:r>
            <a:endParaRPr lang="en-US" dirty="0"/>
          </a:p>
        </p:txBody>
      </p:sp>
      <p:sp>
        <p:nvSpPr>
          <p:cNvPr id="5" name="Rectangle 4"/>
          <p:cNvSpPr/>
          <p:nvPr/>
        </p:nvSpPr>
        <p:spPr>
          <a:xfrm>
            <a:off x="3390535" y="2300534"/>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p>
        </p:txBody>
      </p:sp>
      <p:sp>
        <p:nvSpPr>
          <p:cNvPr id="6" name="Rectangle 5"/>
          <p:cNvSpPr/>
          <p:nvPr/>
        </p:nvSpPr>
        <p:spPr>
          <a:xfrm>
            <a:off x="9623969" y="4629129"/>
            <a:ext cx="1903957"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Entity</a:t>
            </a:r>
            <a:endParaRPr lang="en-US" dirty="0"/>
          </a:p>
        </p:txBody>
      </p:sp>
      <p:sp>
        <p:nvSpPr>
          <p:cNvPr id="7" name="Rectangle 6"/>
          <p:cNvSpPr/>
          <p:nvPr/>
        </p:nvSpPr>
        <p:spPr>
          <a:xfrm>
            <a:off x="3398630" y="3750738"/>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Owner</a:t>
            </a:r>
          </a:p>
        </p:txBody>
      </p:sp>
      <p:sp>
        <p:nvSpPr>
          <p:cNvPr id="9" name="Rectangle 8"/>
          <p:cNvSpPr/>
          <p:nvPr/>
        </p:nvSpPr>
        <p:spPr>
          <a:xfrm>
            <a:off x="290187" y="3745281"/>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p>
        </p:txBody>
      </p:sp>
      <p:sp>
        <p:nvSpPr>
          <p:cNvPr id="10" name="Triangle 9"/>
          <p:cNvSpPr/>
          <p:nvPr/>
        </p:nvSpPr>
        <p:spPr>
          <a:xfrm rot="5400000">
            <a:off x="2174310" y="3745281"/>
            <a:ext cx="839244" cy="5761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305833" y="3848713"/>
            <a:ext cx="479618" cy="369332"/>
          </a:xfrm>
          <a:prstGeom prst="rect">
            <a:avLst/>
          </a:prstGeom>
          <a:noFill/>
        </p:spPr>
        <p:txBody>
          <a:bodyPr wrap="none" rtlCol="0">
            <a:spAutoFit/>
          </a:bodyPr>
          <a:lstStyle/>
          <a:p>
            <a:r>
              <a:rPr lang="en-US" dirty="0" smtClean="0"/>
              <a:t>ISA</a:t>
            </a:r>
            <a:endParaRPr lang="en-US" dirty="0"/>
          </a:p>
        </p:txBody>
      </p:sp>
      <p:sp>
        <p:nvSpPr>
          <p:cNvPr id="12" name="Diamond 11"/>
          <p:cNvSpPr/>
          <p:nvPr/>
        </p:nvSpPr>
        <p:spPr>
          <a:xfrm>
            <a:off x="5556997" y="1524351"/>
            <a:ext cx="1789846" cy="356145"/>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ysClr val="windowText" lastClr="000000"/>
                </a:solidFill>
              </a:rPr>
              <a:t>1:n</a:t>
            </a:r>
            <a:r>
              <a:rPr lang="en-US" sz="1200" dirty="0" smtClean="0">
                <a:solidFill>
                  <a:sysClr val="windowText" lastClr="000000"/>
                </a:solidFill>
              </a:rPr>
              <a:t> Writes</a:t>
            </a:r>
            <a:endParaRPr lang="en-US" sz="1200" dirty="0">
              <a:solidFill>
                <a:sysClr val="windowText" lastClr="000000"/>
              </a:solidFill>
            </a:endParaRPr>
          </a:p>
        </p:txBody>
      </p:sp>
      <p:sp>
        <p:nvSpPr>
          <p:cNvPr id="15" name="Diamond 14"/>
          <p:cNvSpPr/>
          <p:nvPr/>
        </p:nvSpPr>
        <p:spPr>
          <a:xfrm>
            <a:off x="5768884" y="4153050"/>
            <a:ext cx="1484020"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050" i="1" dirty="0" smtClean="0">
                <a:solidFill>
                  <a:sysClr val="windowText" lastClr="000000"/>
                </a:solidFill>
              </a:rPr>
              <a:t/>
            </a:r>
            <a:br>
              <a:rPr lang="en-US" sz="1050" i="1" dirty="0" smtClean="0">
                <a:solidFill>
                  <a:sysClr val="windowText" lastClr="000000"/>
                </a:solidFill>
              </a:rPr>
            </a:br>
            <a:r>
              <a:rPr lang="en-US" sz="1200" dirty="0" smtClean="0">
                <a:solidFill>
                  <a:sysClr val="windowText" lastClr="000000"/>
                </a:solidFill>
              </a:rPr>
              <a:t>Rates</a:t>
            </a:r>
            <a:endParaRPr lang="en-US" sz="1200" dirty="0">
              <a:solidFill>
                <a:sysClr val="windowText" lastClr="000000"/>
              </a:solidFill>
            </a:endParaRPr>
          </a:p>
        </p:txBody>
      </p:sp>
      <p:sp>
        <p:nvSpPr>
          <p:cNvPr id="16" name="Diamond 15"/>
          <p:cNvSpPr/>
          <p:nvPr/>
        </p:nvSpPr>
        <p:spPr>
          <a:xfrm>
            <a:off x="5556996" y="2768205"/>
            <a:ext cx="1864570" cy="383530"/>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r>
              <a:rPr lang="en-US" sz="1200" dirty="0" smtClean="0">
                <a:solidFill>
                  <a:sysClr val="windowText" lastClr="000000"/>
                </a:solidFill>
              </a:rPr>
              <a:t> Replies</a:t>
            </a:r>
            <a:endParaRPr lang="en-US" sz="1200" dirty="0">
              <a:solidFill>
                <a:sysClr val="windowText" lastClr="000000"/>
              </a:solidFill>
            </a:endParaRPr>
          </a:p>
        </p:txBody>
      </p:sp>
      <p:cxnSp>
        <p:nvCxnSpPr>
          <p:cNvPr id="21" name="Straight Connector 20"/>
          <p:cNvCxnSpPr>
            <a:stCxn id="5" idx="3"/>
            <a:endCxn id="12" idx="1"/>
          </p:cNvCxnSpPr>
          <p:nvPr/>
        </p:nvCxnSpPr>
        <p:spPr>
          <a:xfrm flipV="1">
            <a:off x="5018919" y="1702424"/>
            <a:ext cx="538078" cy="886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7" idx="3"/>
            <a:endCxn id="236" idx="1"/>
          </p:cNvCxnSpPr>
          <p:nvPr/>
        </p:nvCxnSpPr>
        <p:spPr>
          <a:xfrm flipV="1">
            <a:off x="9085891" y="2283716"/>
            <a:ext cx="538077" cy="5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3"/>
            <a:endCxn id="15" idx="1"/>
          </p:cNvCxnSpPr>
          <p:nvPr/>
        </p:nvCxnSpPr>
        <p:spPr>
          <a:xfrm>
            <a:off x="5018919" y="2588633"/>
            <a:ext cx="749965" cy="1827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3"/>
            <a:endCxn id="6" idx="1"/>
          </p:cNvCxnSpPr>
          <p:nvPr/>
        </p:nvCxnSpPr>
        <p:spPr>
          <a:xfrm>
            <a:off x="7252904" y="4416097"/>
            <a:ext cx="2371065" cy="501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3"/>
            <a:endCxn id="16" idx="1"/>
          </p:cNvCxnSpPr>
          <p:nvPr/>
        </p:nvCxnSpPr>
        <p:spPr>
          <a:xfrm flipV="1">
            <a:off x="5027014" y="2959970"/>
            <a:ext cx="529982" cy="107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6" idx="3"/>
            <a:endCxn id="117" idx="1"/>
          </p:cNvCxnSpPr>
          <p:nvPr/>
        </p:nvCxnSpPr>
        <p:spPr>
          <a:xfrm flipV="1">
            <a:off x="7421566" y="2289715"/>
            <a:ext cx="256453" cy="6702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5556996" y="2352327"/>
            <a:ext cx="1789844" cy="355977"/>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200" dirty="0" smtClean="0">
                <a:solidFill>
                  <a:sysClr val="windowText" lastClr="000000"/>
                </a:solidFill>
              </a:rPr>
              <a:t> Likes</a:t>
            </a:r>
            <a:endParaRPr lang="en-US" sz="1200" dirty="0">
              <a:solidFill>
                <a:sysClr val="windowText" lastClr="000000"/>
              </a:solidFill>
            </a:endParaRPr>
          </a:p>
        </p:txBody>
      </p:sp>
      <p:cxnSp>
        <p:nvCxnSpPr>
          <p:cNvPr id="58" name="Straight Connector 57"/>
          <p:cNvCxnSpPr>
            <a:stCxn id="7" idx="3"/>
            <a:endCxn id="56" idx="1"/>
          </p:cNvCxnSpPr>
          <p:nvPr/>
        </p:nvCxnSpPr>
        <p:spPr>
          <a:xfrm flipV="1">
            <a:off x="5027014" y="2530316"/>
            <a:ext cx="529982" cy="1508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6" idx="3"/>
            <a:endCxn id="117" idx="1"/>
          </p:cNvCxnSpPr>
          <p:nvPr/>
        </p:nvCxnSpPr>
        <p:spPr>
          <a:xfrm flipV="1">
            <a:off x="7346840" y="2289715"/>
            <a:ext cx="331179" cy="240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0" idx="0"/>
            <a:endCxn id="5" idx="1"/>
          </p:cNvCxnSpPr>
          <p:nvPr/>
        </p:nvCxnSpPr>
        <p:spPr>
          <a:xfrm flipV="1">
            <a:off x="2882031" y="2588633"/>
            <a:ext cx="508504" cy="1444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0" idx="0"/>
            <a:endCxn id="7" idx="1"/>
          </p:cNvCxnSpPr>
          <p:nvPr/>
        </p:nvCxnSpPr>
        <p:spPr>
          <a:xfrm>
            <a:off x="2882031" y="4033380"/>
            <a:ext cx="516599" cy="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 idx="3"/>
            <a:endCxn id="10" idx="3"/>
          </p:cNvCxnSpPr>
          <p:nvPr/>
        </p:nvCxnSpPr>
        <p:spPr>
          <a:xfrm>
            <a:off x="1918571" y="4033380"/>
            <a:ext cx="387262"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Diamond 119"/>
          <p:cNvSpPr/>
          <p:nvPr/>
        </p:nvSpPr>
        <p:spPr>
          <a:xfrm>
            <a:off x="5748473" y="4943714"/>
            <a:ext cx="1512771"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1:1</a:t>
            </a:r>
          </a:p>
          <a:p>
            <a:pPr algn="ctr"/>
            <a:r>
              <a:rPr lang="en-US" sz="1200" dirty="0" smtClean="0">
                <a:solidFill>
                  <a:sysClr val="windowText" lastClr="000000"/>
                </a:solidFill>
              </a:rPr>
              <a:t>Updates</a:t>
            </a:r>
            <a:endParaRPr lang="en-US" sz="1200" dirty="0">
              <a:solidFill>
                <a:sysClr val="windowText" lastClr="000000"/>
              </a:solidFill>
            </a:endParaRPr>
          </a:p>
        </p:txBody>
      </p:sp>
      <p:cxnSp>
        <p:nvCxnSpPr>
          <p:cNvPr id="122" name="Straight Connector 121"/>
          <p:cNvCxnSpPr>
            <a:stCxn id="120" idx="1"/>
            <a:endCxn id="7" idx="3"/>
          </p:cNvCxnSpPr>
          <p:nvPr/>
        </p:nvCxnSpPr>
        <p:spPr>
          <a:xfrm flipH="1" flipV="1">
            <a:off x="5027014" y="4038837"/>
            <a:ext cx="721459" cy="1167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6" idx="1"/>
            <a:endCxn id="120" idx="3"/>
          </p:cNvCxnSpPr>
          <p:nvPr/>
        </p:nvCxnSpPr>
        <p:spPr>
          <a:xfrm flipH="1">
            <a:off x="7261244" y="4917228"/>
            <a:ext cx="2362725" cy="289533"/>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98630" y="6078822"/>
            <a:ext cx="1628384" cy="576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p>
        </p:txBody>
      </p:sp>
      <p:cxnSp>
        <p:nvCxnSpPr>
          <p:cNvPr id="17" name="Straight Connector 16"/>
          <p:cNvCxnSpPr>
            <a:stCxn id="10" idx="0"/>
            <a:endCxn id="31" idx="1"/>
          </p:cNvCxnSpPr>
          <p:nvPr/>
        </p:nvCxnSpPr>
        <p:spPr>
          <a:xfrm>
            <a:off x="2882031" y="4033380"/>
            <a:ext cx="516599" cy="2333541"/>
          </a:xfrm>
          <a:prstGeom prst="line">
            <a:avLst/>
          </a:prstGeom>
        </p:spPr>
        <p:style>
          <a:lnRef idx="1">
            <a:schemeClr val="accent1"/>
          </a:lnRef>
          <a:fillRef idx="0">
            <a:schemeClr val="accent1"/>
          </a:fillRef>
          <a:effectRef idx="0">
            <a:schemeClr val="accent1"/>
          </a:effectRef>
          <a:fontRef idx="minor">
            <a:schemeClr val="tx1"/>
          </a:fontRef>
        </p:style>
      </p:cxnSp>
      <p:sp>
        <p:nvSpPr>
          <p:cNvPr id="40" name="Diamond 39"/>
          <p:cNvSpPr/>
          <p:nvPr/>
        </p:nvSpPr>
        <p:spPr>
          <a:xfrm>
            <a:off x="5770654" y="3507286"/>
            <a:ext cx="1482250"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err="1" smtClean="0">
                <a:solidFill>
                  <a:sysClr val="windowText" lastClr="000000"/>
                </a:solidFill>
              </a:rPr>
              <a:t>m:n</a:t>
            </a:r>
            <a:r>
              <a:rPr lang="en-US" sz="900" i="1" dirty="0" smtClean="0">
                <a:solidFill>
                  <a:sysClr val="windowText" lastClr="000000"/>
                </a:solidFill>
              </a:rPr>
              <a:t> </a:t>
            </a:r>
            <a:r>
              <a:rPr lang="en-US" sz="900" dirty="0" smtClean="0">
                <a:solidFill>
                  <a:sysClr val="windowText" lastClr="000000"/>
                </a:solidFill>
              </a:rPr>
              <a:t>Bookmarks</a:t>
            </a:r>
            <a:endParaRPr lang="en-US" sz="900" dirty="0">
              <a:solidFill>
                <a:sysClr val="windowText" lastClr="000000"/>
              </a:solidFill>
            </a:endParaRPr>
          </a:p>
        </p:txBody>
      </p:sp>
      <p:cxnSp>
        <p:nvCxnSpPr>
          <p:cNvPr id="41" name="Straight Connector 40"/>
          <p:cNvCxnSpPr>
            <a:stCxn id="5" idx="3"/>
            <a:endCxn id="40" idx="1"/>
          </p:cNvCxnSpPr>
          <p:nvPr/>
        </p:nvCxnSpPr>
        <p:spPr>
          <a:xfrm>
            <a:off x="5018919" y="2588633"/>
            <a:ext cx="751735" cy="118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3"/>
            <a:endCxn id="6" idx="1"/>
          </p:cNvCxnSpPr>
          <p:nvPr/>
        </p:nvCxnSpPr>
        <p:spPr>
          <a:xfrm>
            <a:off x="7252904" y="3770333"/>
            <a:ext cx="2371065" cy="1146895"/>
          </a:xfrm>
          <a:prstGeom prst="line">
            <a:avLst/>
          </a:prstGeom>
        </p:spPr>
        <p:style>
          <a:lnRef idx="1">
            <a:schemeClr val="accent1"/>
          </a:lnRef>
          <a:fillRef idx="0">
            <a:schemeClr val="accent1"/>
          </a:fillRef>
          <a:effectRef idx="0">
            <a:schemeClr val="accent1"/>
          </a:effectRef>
          <a:fontRef idx="minor">
            <a:schemeClr val="tx1"/>
          </a:fontRef>
        </p:style>
      </p:cxnSp>
      <p:sp>
        <p:nvSpPr>
          <p:cNvPr id="77" name="Diamond 76"/>
          <p:cNvSpPr/>
          <p:nvPr/>
        </p:nvSpPr>
        <p:spPr>
          <a:xfrm>
            <a:off x="5748473" y="6121178"/>
            <a:ext cx="1512771" cy="491486"/>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p>
          <a:p>
            <a:pPr algn="ctr"/>
            <a:r>
              <a:rPr lang="en-US" sz="1200" dirty="0" smtClean="0">
                <a:solidFill>
                  <a:sysClr val="windowText" lastClr="000000"/>
                </a:solidFill>
              </a:rPr>
              <a:t>Manages</a:t>
            </a:r>
            <a:endParaRPr lang="en-US" sz="1200" dirty="0">
              <a:solidFill>
                <a:sysClr val="windowText" lastClr="000000"/>
              </a:solidFill>
            </a:endParaRPr>
          </a:p>
        </p:txBody>
      </p:sp>
      <p:cxnSp>
        <p:nvCxnSpPr>
          <p:cNvPr id="83" name="Straight Connector 82"/>
          <p:cNvCxnSpPr>
            <a:stCxn id="6" idx="1"/>
            <a:endCxn id="77" idx="3"/>
          </p:cNvCxnSpPr>
          <p:nvPr/>
        </p:nvCxnSpPr>
        <p:spPr>
          <a:xfrm flipH="1">
            <a:off x="7261244" y="4917228"/>
            <a:ext cx="2362725" cy="1449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7" idx="1"/>
            <a:endCxn id="31" idx="3"/>
          </p:cNvCxnSpPr>
          <p:nvPr/>
        </p:nvCxnSpPr>
        <p:spPr>
          <a:xfrm flipH="1">
            <a:off x="5027014" y="6366921"/>
            <a:ext cx="7214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6" idx="2"/>
            <a:endCxn id="31" idx="0"/>
          </p:cNvCxnSpPr>
          <p:nvPr/>
        </p:nvCxnSpPr>
        <p:spPr>
          <a:xfrm>
            <a:off x="4212822" y="5469993"/>
            <a:ext cx="0" cy="608829"/>
          </a:xfrm>
          <a:prstGeom prst="line">
            <a:avLst/>
          </a:prstGeom>
        </p:spPr>
        <p:style>
          <a:lnRef idx="1">
            <a:schemeClr val="accent1"/>
          </a:lnRef>
          <a:fillRef idx="0">
            <a:schemeClr val="accent1"/>
          </a:fillRef>
          <a:effectRef idx="0">
            <a:schemeClr val="accent1"/>
          </a:effectRef>
          <a:fontRef idx="minor">
            <a:schemeClr val="tx1"/>
          </a:fontRef>
        </p:style>
      </p:cxnSp>
      <p:sp>
        <p:nvSpPr>
          <p:cNvPr id="96" name="Diamond 95"/>
          <p:cNvSpPr/>
          <p:nvPr/>
        </p:nvSpPr>
        <p:spPr>
          <a:xfrm>
            <a:off x="3390535" y="4943900"/>
            <a:ext cx="1644574"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1:n</a:t>
            </a:r>
            <a:br>
              <a:rPr lang="en-US" sz="1050" i="1" dirty="0" smtClean="0">
                <a:solidFill>
                  <a:sysClr val="windowText" lastClr="000000"/>
                </a:solidFill>
              </a:rPr>
            </a:br>
            <a:r>
              <a:rPr lang="en-US" sz="1200" dirty="0" smtClean="0">
                <a:solidFill>
                  <a:sysClr val="windowText" lastClr="000000"/>
                </a:solidFill>
              </a:rPr>
              <a:t>Manages</a:t>
            </a:r>
            <a:endParaRPr lang="en-US" sz="1200" dirty="0">
              <a:solidFill>
                <a:sysClr val="windowText" lastClr="000000"/>
              </a:solidFill>
            </a:endParaRPr>
          </a:p>
        </p:txBody>
      </p:sp>
      <p:cxnSp>
        <p:nvCxnSpPr>
          <p:cNvPr id="98" name="Straight Connector 97"/>
          <p:cNvCxnSpPr>
            <a:stCxn id="7" idx="2"/>
            <a:endCxn id="96" idx="0"/>
          </p:cNvCxnSpPr>
          <p:nvPr/>
        </p:nvCxnSpPr>
        <p:spPr>
          <a:xfrm>
            <a:off x="4212822" y="4326936"/>
            <a:ext cx="0" cy="616964"/>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7678019" y="2049115"/>
            <a:ext cx="1407872" cy="4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Reviews</a:t>
            </a:r>
            <a:endParaRPr lang="en-US" dirty="0"/>
          </a:p>
        </p:txBody>
      </p:sp>
      <p:cxnSp>
        <p:nvCxnSpPr>
          <p:cNvPr id="128" name="Straight Connector 127"/>
          <p:cNvCxnSpPr>
            <a:stCxn id="12" idx="3"/>
            <a:endCxn id="117" idx="1"/>
          </p:cNvCxnSpPr>
          <p:nvPr/>
        </p:nvCxnSpPr>
        <p:spPr>
          <a:xfrm>
            <a:off x="7346843" y="1702424"/>
            <a:ext cx="331176" cy="587291"/>
          </a:xfrm>
          <a:prstGeom prst="line">
            <a:avLst/>
          </a:prstGeom>
        </p:spPr>
        <p:style>
          <a:lnRef idx="1">
            <a:schemeClr val="accent1"/>
          </a:lnRef>
          <a:fillRef idx="0">
            <a:schemeClr val="accent1"/>
          </a:fillRef>
          <a:effectRef idx="0">
            <a:schemeClr val="accent1"/>
          </a:effectRef>
          <a:fontRef idx="minor">
            <a:schemeClr val="tx1"/>
          </a:fontRef>
        </p:style>
      </p:cxnSp>
      <p:sp>
        <p:nvSpPr>
          <p:cNvPr id="131" name="Diamond 130"/>
          <p:cNvSpPr/>
          <p:nvPr/>
        </p:nvSpPr>
        <p:spPr>
          <a:xfrm>
            <a:off x="5556996" y="1945886"/>
            <a:ext cx="1789845" cy="372582"/>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err="1">
                <a:solidFill>
                  <a:sysClr val="windowText" lastClr="000000"/>
                </a:solidFill>
              </a:rPr>
              <a:t>m</a:t>
            </a:r>
            <a:r>
              <a:rPr lang="en-US" sz="1050" i="1" dirty="0" err="1" smtClean="0">
                <a:solidFill>
                  <a:sysClr val="windowText" lastClr="000000"/>
                </a:solidFill>
              </a:rPr>
              <a:t>:n</a:t>
            </a:r>
            <a:r>
              <a:rPr lang="en-US" sz="1200" dirty="0" smtClean="0">
                <a:solidFill>
                  <a:sysClr val="windowText" lastClr="000000"/>
                </a:solidFill>
              </a:rPr>
              <a:t> Likes</a:t>
            </a:r>
            <a:endParaRPr lang="en-US" sz="1200" dirty="0">
              <a:solidFill>
                <a:sysClr val="windowText" lastClr="000000"/>
              </a:solidFill>
            </a:endParaRPr>
          </a:p>
        </p:txBody>
      </p:sp>
      <p:cxnSp>
        <p:nvCxnSpPr>
          <p:cNvPr id="132" name="Straight Connector 131"/>
          <p:cNvCxnSpPr>
            <a:stCxn id="131" idx="3"/>
            <a:endCxn id="117" idx="1"/>
          </p:cNvCxnSpPr>
          <p:nvPr/>
        </p:nvCxnSpPr>
        <p:spPr>
          <a:xfrm>
            <a:off x="7346841" y="2132177"/>
            <a:ext cx="331178" cy="15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5" idx="3"/>
            <a:endCxn id="131" idx="1"/>
          </p:cNvCxnSpPr>
          <p:nvPr/>
        </p:nvCxnSpPr>
        <p:spPr>
          <a:xfrm flipV="1">
            <a:off x="5018919" y="2132177"/>
            <a:ext cx="538077" cy="456456"/>
          </a:xfrm>
          <a:prstGeom prst="line">
            <a:avLst/>
          </a:prstGeom>
        </p:spPr>
        <p:style>
          <a:lnRef idx="1">
            <a:schemeClr val="accent1"/>
          </a:lnRef>
          <a:fillRef idx="0">
            <a:schemeClr val="accent1"/>
          </a:fillRef>
          <a:effectRef idx="0">
            <a:schemeClr val="accent1"/>
          </a:effectRef>
          <a:fontRef idx="minor">
            <a:schemeClr val="tx1"/>
          </a:fontRef>
        </p:style>
      </p:cxnSp>
      <p:sp>
        <p:nvSpPr>
          <p:cNvPr id="236" name="Diamond 235"/>
          <p:cNvSpPr/>
          <p:nvPr/>
        </p:nvSpPr>
        <p:spPr>
          <a:xfrm>
            <a:off x="9623968" y="2020669"/>
            <a:ext cx="951979" cy="526093"/>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1" dirty="0" smtClean="0">
                <a:solidFill>
                  <a:sysClr val="windowText" lastClr="000000"/>
                </a:solidFill>
              </a:rPr>
              <a:t>n:1</a:t>
            </a:r>
            <a:br>
              <a:rPr lang="en-US" sz="1050" i="1" dirty="0" smtClean="0">
                <a:solidFill>
                  <a:sysClr val="windowText" lastClr="000000"/>
                </a:solidFill>
              </a:rPr>
            </a:br>
            <a:r>
              <a:rPr lang="en-US" sz="1200" dirty="0" smtClean="0">
                <a:solidFill>
                  <a:sysClr val="windowText" lastClr="000000"/>
                </a:solidFill>
              </a:rPr>
              <a:t>Has</a:t>
            </a:r>
            <a:endParaRPr lang="en-US" sz="1200" dirty="0">
              <a:solidFill>
                <a:sysClr val="windowText" lastClr="000000"/>
              </a:solidFill>
            </a:endParaRPr>
          </a:p>
        </p:txBody>
      </p:sp>
      <p:cxnSp>
        <p:nvCxnSpPr>
          <p:cNvPr id="237" name="Straight Connector 236"/>
          <p:cNvCxnSpPr>
            <a:stCxn id="236" idx="3"/>
            <a:endCxn id="6" idx="0"/>
          </p:cNvCxnSpPr>
          <p:nvPr/>
        </p:nvCxnSpPr>
        <p:spPr>
          <a:xfrm>
            <a:off x="10575947" y="2283716"/>
            <a:ext cx="1" cy="2345413"/>
          </a:xfrm>
          <a:prstGeom prst="line">
            <a:avLst/>
          </a:prstGeom>
        </p:spPr>
        <p:style>
          <a:lnRef idx="1">
            <a:schemeClr val="accent1"/>
          </a:lnRef>
          <a:fillRef idx="0">
            <a:schemeClr val="accent1"/>
          </a:fillRef>
          <a:effectRef idx="0">
            <a:schemeClr val="accent1"/>
          </a:effectRef>
          <a:fontRef idx="minor">
            <a:schemeClr val="tx1"/>
          </a:fontRef>
        </p:style>
      </p:cxnSp>
      <p:sp>
        <p:nvSpPr>
          <p:cNvPr id="356" name="TextBox 355"/>
          <p:cNvSpPr txBox="1"/>
          <p:nvPr/>
        </p:nvSpPr>
        <p:spPr>
          <a:xfrm>
            <a:off x="8075435" y="6157677"/>
            <a:ext cx="4127135" cy="646331"/>
          </a:xfrm>
          <a:prstGeom prst="rect">
            <a:avLst/>
          </a:prstGeom>
          <a:noFill/>
        </p:spPr>
        <p:txBody>
          <a:bodyPr wrap="square" rtlCol="0">
            <a:spAutoFit/>
          </a:bodyPr>
          <a:lstStyle/>
          <a:p>
            <a:r>
              <a:rPr lang="en-US" i="1" dirty="0" smtClean="0"/>
              <a:t>*Management involves creating, updating and deleting.</a:t>
            </a:r>
            <a:endParaRPr lang="en-US" i="1" dirty="0"/>
          </a:p>
        </p:txBody>
      </p:sp>
    </p:spTree>
    <p:extLst>
      <p:ext uri="{BB962C8B-B14F-4D97-AF65-F5344CB8AC3E}">
        <p14:creationId xmlns:p14="http://schemas.microsoft.com/office/powerpoint/2010/main" val="576146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API</a:t>
            </a:r>
            <a:endParaRPr lang="en-US" dirty="0"/>
          </a:p>
        </p:txBody>
      </p:sp>
      <p:sp>
        <p:nvSpPr>
          <p:cNvPr id="3" name="Content Placeholder 2"/>
          <p:cNvSpPr>
            <a:spLocks noGrp="1"/>
          </p:cNvSpPr>
          <p:nvPr>
            <p:ph idx="1"/>
          </p:nvPr>
        </p:nvSpPr>
        <p:spPr>
          <a:xfrm>
            <a:off x="1371600" y="2171700"/>
            <a:ext cx="10131425" cy="3649133"/>
          </a:xfrm>
        </p:spPr>
        <p:txBody>
          <a:bodyPr>
            <a:noAutofit/>
          </a:bodyPr>
          <a:lstStyle/>
          <a:p>
            <a:pPr marL="0" indent="0">
              <a:buNone/>
            </a:pPr>
            <a:r>
              <a:rPr lang="en-US" sz="1600" dirty="0" smtClean="0"/>
              <a:t>Once the Schema is created, an Object Relation Mapper (ORM) can be used to perform CRUD (create retrieve update and delete) operations on the entities. </a:t>
            </a:r>
            <a:r>
              <a:rPr lang="en-US" sz="1600" dirty="0"/>
              <a:t>The APIs will depend on the options, however there is a general pattern in them </a:t>
            </a:r>
            <a:r>
              <a:rPr lang="en-US" sz="1600" dirty="0" smtClean="0"/>
              <a:t>too. For example we can implement following API routes irrespective of the options chosen by the end-user:</a:t>
            </a:r>
          </a:p>
          <a:p>
            <a:pPr marL="0" indent="0">
              <a:buNone/>
            </a:pPr>
            <a:r>
              <a:rPr lang="en-US" sz="1600" b="1" dirty="0" smtClean="0"/>
              <a:t>GET entity/:</a:t>
            </a:r>
            <a:r>
              <a:rPr lang="en-US" sz="1600" b="1" dirty="0" err="1" smtClean="0"/>
              <a:t>entityID</a:t>
            </a:r>
            <a:r>
              <a:rPr lang="en-US" sz="1600" dirty="0" smtClean="0"/>
              <a:t>		</a:t>
            </a:r>
            <a:r>
              <a:rPr lang="en-US" sz="1600" b="1" dirty="0" smtClean="0"/>
              <a:t>POST comment/:</a:t>
            </a:r>
            <a:r>
              <a:rPr lang="en-US" sz="1600" b="1" dirty="0" err="1" smtClean="0"/>
              <a:t>entityID</a:t>
            </a:r>
            <a:r>
              <a:rPr lang="en-US" sz="1600" dirty="0"/>
              <a:t>	</a:t>
            </a:r>
            <a:r>
              <a:rPr lang="en-US" sz="1600" dirty="0" smtClean="0"/>
              <a:t>	</a:t>
            </a:r>
            <a:r>
              <a:rPr lang="en-US" sz="1600" b="1" dirty="0" smtClean="0"/>
              <a:t>POST like/:</a:t>
            </a:r>
            <a:r>
              <a:rPr lang="en-US" sz="1600" b="1" dirty="0" err="1" smtClean="0"/>
              <a:t>commentID</a:t>
            </a:r>
            <a:r>
              <a:rPr lang="en-US" sz="1600" dirty="0" smtClean="0"/>
              <a:t>	</a:t>
            </a:r>
            <a:r>
              <a:rPr lang="en-US" sz="1600" b="1" dirty="0" smtClean="0"/>
              <a:t>PUT </a:t>
            </a:r>
            <a:r>
              <a:rPr lang="en-US" sz="1600" b="1" dirty="0" err="1" smtClean="0"/>
              <a:t>user_profile</a:t>
            </a:r>
            <a:r>
              <a:rPr lang="en-US" sz="1600" b="1" dirty="0" smtClean="0"/>
              <a:t>/:</a:t>
            </a:r>
            <a:r>
              <a:rPr lang="en-US" sz="1600" b="1" dirty="0" err="1" smtClean="0"/>
              <a:t>userID</a:t>
            </a:r>
            <a:endParaRPr lang="en-US" sz="1600" dirty="0" smtClean="0"/>
          </a:p>
          <a:p>
            <a:pPr marL="342900" indent="-342900">
              <a:buFont typeface="+mj-lt"/>
              <a:buAutoNum type="arabicPeriod"/>
            </a:pPr>
            <a:r>
              <a:rPr lang="en-US" sz="1600" dirty="0" smtClean="0"/>
              <a:t>CRUD on User</a:t>
            </a:r>
          </a:p>
          <a:p>
            <a:pPr marL="342900" indent="-342900">
              <a:buFont typeface="+mj-lt"/>
              <a:buAutoNum type="arabicPeriod"/>
            </a:pPr>
            <a:r>
              <a:rPr lang="en-US" sz="1600" dirty="0" smtClean="0"/>
              <a:t>CRUD on Comments/Reviews/Ratings/Likes and other user activity.</a:t>
            </a:r>
          </a:p>
          <a:p>
            <a:pPr marL="342900" indent="-342900">
              <a:buFont typeface="+mj-lt"/>
              <a:buAutoNum type="arabicPeriod"/>
            </a:pPr>
            <a:r>
              <a:rPr lang="en-US" sz="1600" dirty="0" smtClean="0"/>
              <a:t>CRUD on Entity will need to respect the chosen attributes by the user. Here we will have to employ proper code generation techniques.</a:t>
            </a:r>
          </a:p>
          <a:p>
            <a:pPr marL="0" indent="0">
              <a:buNone/>
            </a:pPr>
            <a:r>
              <a:rPr lang="en-US" sz="1600" dirty="0" smtClean="0"/>
              <a:t>Once the API is created, the Application and Website will have to consume it too. This is where we would require proper generation techniques.</a:t>
            </a:r>
          </a:p>
          <a:p>
            <a:pPr marL="0" indent="0">
              <a:buNone/>
            </a:pPr>
            <a:endParaRPr lang="en-US" sz="1600" dirty="0"/>
          </a:p>
          <a:p>
            <a:pPr marL="0" indent="0" algn="ctr">
              <a:buNone/>
            </a:pPr>
            <a:r>
              <a:rPr lang="en-US" sz="2400" u="sng" dirty="0" smtClean="0"/>
              <a:t>This is the most challenging part for the entire project.</a:t>
            </a:r>
          </a:p>
          <a:p>
            <a:pPr marL="0" indent="0">
              <a:buNone/>
            </a:pPr>
            <a:endParaRPr lang="en-US" sz="1600" dirty="0" smtClean="0"/>
          </a:p>
          <a:p>
            <a:pPr marL="342900" indent="-342900">
              <a:buFont typeface="+mj-lt"/>
              <a:buAutoNum type="arabicPeriod"/>
            </a:pPr>
            <a:endParaRPr lang="en-US" sz="1600" dirty="0" smtClean="0"/>
          </a:p>
          <a:p>
            <a:pPr marL="342900" indent="-342900">
              <a:buFont typeface="+mj-lt"/>
              <a:buAutoNum type="arabicPeriod"/>
            </a:pPr>
            <a:endParaRPr lang="en-US" sz="1600" dirty="0" smtClean="0"/>
          </a:p>
        </p:txBody>
      </p:sp>
    </p:spTree>
    <p:extLst>
      <p:ext uri="{BB962C8B-B14F-4D97-AF65-F5344CB8AC3E}">
        <p14:creationId xmlns:p14="http://schemas.microsoft.com/office/powerpoint/2010/main" val="1158983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API (continued</a:t>
            </a:r>
            <a:r>
              <a:rPr lang="is-IS" dirty="0" smtClean="0"/>
              <a:t>…)</a:t>
            </a:r>
            <a:endParaRPr lang="en-US" dirty="0"/>
          </a:p>
        </p:txBody>
      </p:sp>
      <p:sp>
        <p:nvSpPr>
          <p:cNvPr id="3" name="Content Placeholder 2"/>
          <p:cNvSpPr>
            <a:spLocks noGrp="1"/>
          </p:cNvSpPr>
          <p:nvPr>
            <p:ph idx="1"/>
          </p:nvPr>
        </p:nvSpPr>
        <p:spPr>
          <a:xfrm>
            <a:off x="1371600" y="1747216"/>
            <a:ext cx="9529088" cy="3649133"/>
          </a:xfrm>
        </p:spPr>
        <p:txBody>
          <a:bodyPr>
            <a:noAutofit/>
          </a:bodyPr>
          <a:lstStyle/>
          <a:p>
            <a:pPr marL="0" indent="0">
              <a:buNone/>
            </a:pPr>
            <a:r>
              <a:rPr lang="en-US" sz="1600" dirty="0" smtClean="0"/>
              <a:t>Since end-user can have different specifications for choice of database and the attributes of the entity, we will have to rely on an ORM that can abstract out details of the entity and allow us to cater all the need.</a:t>
            </a:r>
          </a:p>
          <a:p>
            <a:pPr marL="0" indent="0">
              <a:buNone/>
            </a:pPr>
            <a:r>
              <a:rPr lang="en-US" sz="1600" dirty="0" smtClean="0"/>
              <a:t>The way we plan to implement this is to have a layered modular approach</a:t>
            </a:r>
            <a:r>
              <a:rPr lang="en-US" sz="1600" dirty="0"/>
              <a:t> </a:t>
            </a:r>
            <a:r>
              <a:rPr lang="en-US" sz="1600" dirty="0" smtClean="0"/>
              <a:t>as follows: </a:t>
            </a:r>
          </a:p>
          <a:p>
            <a:pPr marL="0" indent="0">
              <a:buNone/>
            </a:pPr>
            <a:endParaRPr lang="en-US" sz="1600" dirty="0" smtClean="0"/>
          </a:p>
          <a:p>
            <a:pPr marL="0" indent="0">
              <a:buNone/>
            </a:pPr>
            <a:endParaRPr lang="en-US" sz="1600" dirty="0" smtClean="0"/>
          </a:p>
          <a:p>
            <a:pPr marL="0" indent="0">
              <a:buNone/>
            </a:pPr>
            <a:endParaRPr lang="en-US" sz="1600" dirty="0"/>
          </a:p>
          <a:p>
            <a:pPr marL="0" indent="0">
              <a:buNone/>
            </a:pPr>
            <a:r>
              <a:rPr lang="en-US" sz="1600" dirty="0" smtClean="0"/>
              <a:t>If say a customer wants to use </a:t>
            </a:r>
            <a:r>
              <a:rPr lang="en-US" sz="1600" dirty="0" err="1" smtClean="0"/>
              <a:t>Postgresql</a:t>
            </a:r>
            <a:r>
              <a:rPr lang="en-US" sz="1600" dirty="0" smtClean="0"/>
              <a:t> instead of MySQL, we can rely on libraries like </a:t>
            </a:r>
            <a:r>
              <a:rPr lang="en-US" sz="1600" dirty="0" err="1" smtClean="0"/>
              <a:t>knex</a:t>
            </a:r>
            <a:r>
              <a:rPr lang="en-US" sz="1600" dirty="0" smtClean="0"/>
              <a:t> that support both of them. Catering this need would simply require change in ORM module while API uses </a:t>
            </a:r>
            <a:r>
              <a:rPr lang="en-US" sz="1600" dirty="0" err="1" smtClean="0"/>
              <a:t>knex’s</a:t>
            </a:r>
            <a:r>
              <a:rPr lang="en-US" sz="1600" dirty="0" smtClean="0"/>
              <a:t> API to query database.</a:t>
            </a:r>
          </a:p>
          <a:p>
            <a:pPr marL="0" indent="0">
              <a:buNone/>
            </a:pPr>
            <a:r>
              <a:rPr lang="en-US" sz="1600" dirty="0" smtClean="0"/>
              <a:t>Now say if a customer wants an altogether different database, for example </a:t>
            </a:r>
            <a:r>
              <a:rPr lang="en-US" sz="1600" dirty="0" err="1" smtClean="0"/>
              <a:t>MongoDB</a:t>
            </a:r>
            <a:r>
              <a:rPr lang="en-US" sz="1600" dirty="0" smtClean="0"/>
              <a:t>. In this case, we will have to rely on ORM that supports </a:t>
            </a:r>
            <a:r>
              <a:rPr lang="en-US" sz="1600" dirty="0" err="1" smtClean="0"/>
              <a:t>MongoDB</a:t>
            </a:r>
            <a:r>
              <a:rPr lang="en-US" sz="1600" dirty="0" smtClean="0"/>
              <a:t>, like Mongoose. Since the API of Mongoose is very different than </a:t>
            </a:r>
            <a:r>
              <a:rPr lang="en-US" sz="1600" dirty="0" err="1" smtClean="0"/>
              <a:t>knex</a:t>
            </a:r>
            <a:r>
              <a:rPr lang="en-US" sz="1600" dirty="0" smtClean="0"/>
              <a:t>, both ORM and API modules will have to be updated.</a:t>
            </a:r>
          </a:p>
          <a:p>
            <a:pPr marL="0" indent="0">
              <a:buNone/>
            </a:pPr>
            <a:r>
              <a:rPr lang="en-US" sz="1600" dirty="0" smtClean="0"/>
              <a:t>Similarly, the more choice and customization we provide, more modules will have to be updated. However, we can plug them from any source, or the end-user can write their own to leverage our generator’s other features, which becomes way better than to build everything from scratch for the end-user.</a:t>
            </a:r>
          </a:p>
          <a:p>
            <a:pPr marL="0" indent="0">
              <a:buNone/>
            </a:pPr>
            <a:endParaRPr lang="en-US" sz="1600" dirty="0" smtClean="0"/>
          </a:p>
        </p:txBody>
      </p:sp>
      <p:graphicFrame>
        <p:nvGraphicFramePr>
          <p:cNvPr id="4" name="Diagram 3"/>
          <p:cNvGraphicFramePr/>
          <p:nvPr>
            <p:extLst>
              <p:ext uri="{D42A27DB-BD31-4B8C-83A1-F6EECF244321}">
                <p14:modId xmlns:p14="http://schemas.microsoft.com/office/powerpoint/2010/main" val="1875335928"/>
              </p:ext>
            </p:extLst>
          </p:nvPr>
        </p:nvGraphicFramePr>
        <p:xfrm>
          <a:off x="2873828" y="2556980"/>
          <a:ext cx="5922297" cy="1330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873828" y="3601002"/>
            <a:ext cx="2906712" cy="21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7" name="Rectangle 6"/>
          <p:cNvSpPr/>
          <p:nvPr/>
        </p:nvSpPr>
        <p:spPr>
          <a:xfrm>
            <a:off x="5834976" y="3601001"/>
            <a:ext cx="2906712" cy="21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Tree>
    <p:extLst>
      <p:ext uri="{BB962C8B-B14F-4D97-AF65-F5344CB8AC3E}">
        <p14:creationId xmlns:p14="http://schemas.microsoft.com/office/powerpoint/2010/main" val="1455252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WEBSITE &amp; APP ASSETS</a:t>
            </a:r>
            <a:endParaRPr lang="en-US" dirty="0"/>
          </a:p>
        </p:txBody>
      </p:sp>
      <p:sp>
        <p:nvSpPr>
          <p:cNvPr id="3" name="Content Placeholder 2"/>
          <p:cNvSpPr>
            <a:spLocks noGrp="1"/>
          </p:cNvSpPr>
          <p:nvPr>
            <p:ph idx="1"/>
          </p:nvPr>
        </p:nvSpPr>
        <p:spPr/>
        <p:txBody>
          <a:bodyPr/>
          <a:lstStyle/>
          <a:p>
            <a:r>
              <a:rPr lang="en-US" dirty="0" smtClean="0"/>
              <a:t>We rely on a JavaScript library called </a:t>
            </a:r>
            <a:r>
              <a:rPr lang="en-US" dirty="0" err="1" smtClean="0"/>
              <a:t>ReactJS</a:t>
            </a:r>
            <a:r>
              <a:rPr lang="en-US" dirty="0" smtClean="0"/>
              <a:t> that uses components to create user interfaces. This helps in developing following modular approach. Further, same components can be used both by mobile application (react-native library is used for the same) and the website, which helps in more code re-usage.</a:t>
            </a:r>
          </a:p>
          <a:p>
            <a:r>
              <a:rPr lang="en-US" dirty="0" smtClean="0"/>
              <a:t>Since the components can be simply replaced by any other component that performs the same function but with different layout/style/approach, we can allow user to choose from a variety of component replacements and truly customize entire application, layout by layout. </a:t>
            </a:r>
          </a:p>
          <a:p>
            <a:r>
              <a:rPr lang="en-US" dirty="0" smtClean="0"/>
              <a:t>The component approach also allows contributors to write pluggable components that can extend the functionality of the app. This might require minor code changes (5-10 lines of code), but acts as highly powerful feature.</a:t>
            </a:r>
          </a:p>
          <a:p>
            <a:endParaRPr lang="en-US" dirty="0"/>
          </a:p>
        </p:txBody>
      </p:sp>
    </p:spTree>
    <p:extLst>
      <p:ext uri="{BB962C8B-B14F-4D97-AF65-F5344CB8AC3E}">
        <p14:creationId xmlns:p14="http://schemas.microsoft.com/office/powerpoint/2010/main" val="1865095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Generator</a:t>
            </a:r>
            <a:endParaRPr lang="en-US" b="1" dirty="0"/>
          </a:p>
        </p:txBody>
      </p:sp>
      <p:sp>
        <p:nvSpPr>
          <p:cNvPr id="4" name="Oval 3"/>
          <p:cNvSpPr/>
          <p:nvPr/>
        </p:nvSpPr>
        <p:spPr>
          <a:xfrm>
            <a:off x="3408705" y="2800596"/>
            <a:ext cx="1941534" cy="1816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MVP GENERATOR</a:t>
            </a:r>
            <a:endParaRPr lang="en-US"/>
          </a:p>
        </p:txBody>
      </p:sp>
      <p:sp>
        <p:nvSpPr>
          <p:cNvPr id="5" name="Rectangle 4"/>
          <p:cNvSpPr/>
          <p:nvPr/>
        </p:nvSpPr>
        <p:spPr>
          <a:xfrm>
            <a:off x="8165899" y="3645522"/>
            <a:ext cx="1791222" cy="475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End-User</a:t>
            </a:r>
            <a:endParaRPr lang="en-US"/>
          </a:p>
        </p:txBody>
      </p:sp>
      <p:cxnSp>
        <p:nvCxnSpPr>
          <p:cNvPr id="7" name="Curved Connector 6"/>
          <p:cNvCxnSpPr>
            <a:stCxn id="5" idx="0"/>
            <a:endCxn id="4" idx="0"/>
          </p:cNvCxnSpPr>
          <p:nvPr/>
        </p:nvCxnSpPr>
        <p:spPr>
          <a:xfrm rot="16200000" flipV="1">
            <a:off x="6298028" y="882040"/>
            <a:ext cx="844926" cy="4682038"/>
          </a:xfrm>
          <a:prstGeom prst="curvedConnector3">
            <a:avLst>
              <a:gd name="adj1" fmla="val 127056"/>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29797" y="2231108"/>
            <a:ext cx="890693" cy="369332"/>
          </a:xfrm>
          <a:prstGeom prst="rect">
            <a:avLst/>
          </a:prstGeom>
          <a:noFill/>
        </p:spPr>
        <p:txBody>
          <a:bodyPr wrap="none" rtlCol="0">
            <a:spAutoFit/>
          </a:bodyPr>
          <a:lstStyle/>
          <a:p>
            <a:r>
              <a:rPr lang="en-US" dirty="0" smtClean="0"/>
              <a:t>options</a:t>
            </a:r>
            <a:endParaRPr lang="en-US" dirty="0"/>
          </a:p>
        </p:txBody>
      </p:sp>
      <p:cxnSp>
        <p:nvCxnSpPr>
          <p:cNvPr id="13" name="Curved Connector 12"/>
          <p:cNvCxnSpPr>
            <a:stCxn id="4" idx="4"/>
            <a:endCxn id="5" idx="2"/>
          </p:cNvCxnSpPr>
          <p:nvPr/>
        </p:nvCxnSpPr>
        <p:spPr>
          <a:xfrm rot="5400000" flipH="1" flipV="1">
            <a:off x="6472811" y="2028172"/>
            <a:ext cx="495359" cy="4682038"/>
          </a:xfrm>
          <a:prstGeom prst="curvedConnector3">
            <a:avLst>
              <a:gd name="adj1" fmla="val -4614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07301" y="4897913"/>
            <a:ext cx="1829988" cy="369332"/>
          </a:xfrm>
          <a:prstGeom prst="rect">
            <a:avLst/>
          </a:prstGeom>
          <a:noFill/>
        </p:spPr>
        <p:txBody>
          <a:bodyPr wrap="none" rtlCol="0">
            <a:spAutoFit/>
          </a:bodyPr>
          <a:lstStyle/>
          <a:p>
            <a:r>
              <a:rPr lang="en-US" smtClean="0"/>
              <a:t>Entire application</a:t>
            </a:r>
            <a:endParaRPr lang="en-US"/>
          </a:p>
        </p:txBody>
      </p:sp>
    </p:spTree>
    <p:extLst>
      <p:ext uri="{BB962C8B-B14F-4D97-AF65-F5344CB8AC3E}">
        <p14:creationId xmlns:p14="http://schemas.microsoft.com/office/powerpoint/2010/main" val="926987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Phases</a:t>
            </a:r>
            <a:endParaRPr lang="en-US" b="1" dirty="0"/>
          </a:p>
        </p:txBody>
      </p:sp>
      <p:sp>
        <p:nvSpPr>
          <p:cNvPr id="3" name="Content Placeholder 2"/>
          <p:cNvSpPr>
            <a:spLocks noGrp="1"/>
          </p:cNvSpPr>
          <p:nvPr>
            <p:ph idx="1"/>
          </p:nvPr>
        </p:nvSpPr>
        <p:spPr/>
        <p:txBody>
          <a:bodyPr/>
          <a:lstStyle/>
          <a:p>
            <a:pPr marL="0" indent="0">
              <a:buNone/>
            </a:pPr>
            <a:r>
              <a:rPr lang="en-US" dirty="0" smtClean="0"/>
              <a:t>The development process is split in two phases with several stages in them.</a:t>
            </a:r>
          </a:p>
          <a:p>
            <a:pPr marL="342900" indent="-342900">
              <a:buFont typeface="+mj-lt"/>
              <a:buAutoNum type="arabicPeriod"/>
            </a:pPr>
            <a:r>
              <a:rPr lang="en-US" dirty="0" smtClean="0"/>
              <a:t>App: Develop a skeleton app that can serve the purpose for a generic application. Once it is developed, generator can use code from it and provide it to the end-user with minor changes based on options provided by end-user.</a:t>
            </a:r>
          </a:p>
          <a:p>
            <a:pPr marL="342900" indent="-342900">
              <a:buFont typeface="+mj-lt"/>
              <a:buAutoNum type="arabicPeriod"/>
            </a:pPr>
            <a:r>
              <a:rPr lang="en-US" dirty="0" smtClean="0"/>
              <a:t>Generator: This phase will parse the options and make necessary changes to the App created in Phase 1 (if any) to meet the needs of the end-user. For each use-case, we will create extra components and slowly support a wide variety of features in a modular way.</a:t>
            </a:r>
          </a:p>
        </p:txBody>
      </p:sp>
    </p:spTree>
    <p:extLst>
      <p:ext uri="{BB962C8B-B14F-4D97-AF65-F5344CB8AC3E}">
        <p14:creationId xmlns:p14="http://schemas.microsoft.com/office/powerpoint/2010/main" val="682048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09600"/>
            <a:ext cx="10131425" cy="5640888"/>
          </a:xfrm>
        </p:spPr>
        <p:txBody>
          <a:bodyPr>
            <a:normAutofit/>
          </a:bodyPr>
          <a:lstStyle/>
          <a:p>
            <a:pPr marL="0" indent="0" algn="ctr">
              <a:buNone/>
            </a:pPr>
            <a:r>
              <a:rPr lang="en-US" sz="4000" dirty="0" smtClean="0"/>
              <a:t>A common pattern is observed in modern applications made by Indian Startups.</a:t>
            </a:r>
          </a:p>
          <a:p>
            <a:pPr marL="0" indent="0" algn="ctr">
              <a:buNone/>
            </a:pPr>
            <a:endParaRPr lang="en-US" sz="3200" dirty="0"/>
          </a:p>
          <a:p>
            <a:pPr marL="0" indent="0" algn="ctr">
              <a:buNone/>
            </a:pPr>
            <a:r>
              <a:rPr lang="en-US" sz="2800" dirty="0" smtClean="0"/>
              <a:t>They seem to be search entities of an entity that is discussed &amp; reviewed by users of the application.</a:t>
            </a:r>
          </a:p>
          <a:p>
            <a:pPr algn="ctr"/>
            <a:endParaRPr lang="en-US" dirty="0" smtClean="0"/>
          </a:p>
          <a:p>
            <a:pPr marL="0" indent="0" algn="ctr">
              <a:buNone/>
            </a:pPr>
            <a:r>
              <a:rPr lang="en-US" dirty="0" smtClean="0"/>
              <a:t>We plan to automate the process of development of these in a modular and component based approach.</a:t>
            </a:r>
            <a:endParaRPr lang="en-US" dirty="0"/>
          </a:p>
        </p:txBody>
      </p:sp>
    </p:spTree>
    <p:extLst>
      <p:ext uri="{BB962C8B-B14F-4D97-AF65-F5344CB8AC3E}">
        <p14:creationId xmlns:p14="http://schemas.microsoft.com/office/powerpoint/2010/main" val="117275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1 (App): stages</a:t>
            </a:r>
            <a:endParaRPr lang="en-US" b="1" dirty="0"/>
          </a:p>
        </p:txBody>
      </p:sp>
      <p:sp>
        <p:nvSpPr>
          <p:cNvPr id="3" name="Content Placeholder 2"/>
          <p:cNvSpPr>
            <a:spLocks noGrp="1"/>
          </p:cNvSpPr>
          <p:nvPr>
            <p:ph idx="1"/>
          </p:nvPr>
        </p:nvSpPr>
        <p:spPr/>
        <p:txBody>
          <a:bodyPr>
            <a:normAutofit fontScale="85000" lnSpcReduction="10000"/>
          </a:bodyPr>
          <a:lstStyle/>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r>
              <a:rPr lang="en-US" dirty="0"/>
              <a:t>Use a configuration file that has metadata like name of application, name of entity etc. This file will allow generator to simply update the configuration file and modify entire application</a:t>
            </a:r>
            <a:r>
              <a:rPr lang="en-US" dirty="0" smtClean="0"/>
              <a:t>.</a:t>
            </a:r>
          </a:p>
          <a:p>
            <a:pPr marL="342900" indent="-342900">
              <a:buFont typeface="+mj-lt"/>
              <a:buAutoNum type="arabicPeriod"/>
            </a:pPr>
            <a:r>
              <a:rPr lang="en-US" dirty="0" smtClean="0"/>
              <a:t>Develop </a:t>
            </a:r>
            <a:r>
              <a:rPr lang="en-US" dirty="0"/>
              <a:t>a static server that provides dummy data for the </a:t>
            </a:r>
            <a:r>
              <a:rPr lang="en-US" dirty="0" smtClean="0"/>
              <a:t>website.</a:t>
            </a:r>
          </a:p>
          <a:p>
            <a:pPr marL="342900" indent="-342900">
              <a:buFont typeface="+mj-lt"/>
              <a:buAutoNum type="arabicPeriod"/>
            </a:pPr>
            <a:r>
              <a:rPr lang="en-US" dirty="0" smtClean="0"/>
              <a:t>Create </a:t>
            </a:r>
            <a:r>
              <a:rPr lang="en-US" dirty="0"/>
              <a:t>website using React </a:t>
            </a:r>
            <a:r>
              <a:rPr lang="en-US" dirty="0" smtClean="0"/>
              <a:t>Components.</a:t>
            </a:r>
          </a:p>
          <a:p>
            <a:pPr marL="342900" indent="-342900">
              <a:buFont typeface="+mj-lt"/>
              <a:buAutoNum type="arabicPeriod"/>
            </a:pPr>
            <a:r>
              <a:rPr lang="en-US" dirty="0" smtClean="0"/>
              <a:t>Create </a:t>
            </a:r>
            <a:r>
              <a:rPr lang="en-US" dirty="0"/>
              <a:t>iOS and Android apps using </a:t>
            </a:r>
            <a:r>
              <a:rPr lang="en-US" dirty="0" smtClean="0"/>
              <a:t>React-Native. Reuse as many components as we can from stage 2.</a:t>
            </a:r>
          </a:p>
          <a:p>
            <a:pPr marL="342900" indent="-342900">
              <a:buFont typeface="+mj-lt"/>
              <a:buAutoNum type="arabicPeriod"/>
            </a:pPr>
            <a:r>
              <a:rPr lang="en-US" dirty="0" smtClean="0"/>
              <a:t>Create authentication </a:t>
            </a:r>
            <a:r>
              <a:rPr lang="en-US" dirty="0"/>
              <a:t>system (both with and without </a:t>
            </a:r>
            <a:r>
              <a:rPr lang="en-US" dirty="0" smtClean="0"/>
              <a:t>sessions) and a real database.</a:t>
            </a:r>
          </a:p>
          <a:p>
            <a:pPr marL="342900" indent="-342900">
              <a:buFont typeface="+mj-lt"/>
              <a:buAutoNum type="arabicPeriod"/>
            </a:pPr>
            <a:r>
              <a:rPr lang="en-US" dirty="0" smtClean="0"/>
              <a:t>Create </a:t>
            </a:r>
            <a:r>
              <a:rPr lang="en-US" dirty="0"/>
              <a:t>different visual styles </a:t>
            </a:r>
            <a:r>
              <a:rPr lang="en-US" dirty="0" smtClean="0"/>
              <a:t>and templates for customization</a:t>
            </a:r>
            <a:r>
              <a:rPr lang="en-US" dirty="0"/>
              <a:t> </a:t>
            </a:r>
            <a:r>
              <a:rPr lang="en-US" dirty="0" smtClean="0"/>
              <a:t>options until </a:t>
            </a:r>
            <a:r>
              <a:rPr lang="en-US" dirty="0"/>
              <a:t>we can create apps that were mentioned in case study.</a:t>
            </a:r>
          </a:p>
        </p:txBody>
      </p:sp>
    </p:spTree>
    <p:extLst>
      <p:ext uri="{BB962C8B-B14F-4D97-AF65-F5344CB8AC3E}">
        <p14:creationId xmlns:p14="http://schemas.microsoft.com/office/powerpoint/2010/main" val="60308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2 (Generator): Stages</a:t>
            </a:r>
            <a:endParaRPr lang="en-US" b="1" dirty="0"/>
          </a:p>
        </p:txBody>
      </p:sp>
      <p:sp>
        <p:nvSpPr>
          <p:cNvPr id="3" name="Content Placeholder 2"/>
          <p:cNvSpPr>
            <a:spLocks noGrp="1"/>
          </p:cNvSpPr>
          <p:nvPr>
            <p:ph idx="1"/>
          </p:nvPr>
        </p:nvSpPr>
        <p:spPr/>
        <p:txBody>
          <a:bodyPr>
            <a:normAutofit lnSpcReduction="10000"/>
          </a:bodyPr>
          <a:lstStyle/>
          <a:p>
            <a:pPr marL="342900" indent="-342900">
              <a:buFont typeface="+mj-lt"/>
              <a:buAutoNum type="arabicPeriod"/>
            </a:pPr>
            <a:endParaRPr lang="en-US" dirty="0" smtClean="0"/>
          </a:p>
          <a:p>
            <a:pPr marL="342900" indent="-342900">
              <a:buFont typeface="+mj-lt"/>
              <a:buAutoNum type="arabicPeriod"/>
            </a:pPr>
            <a:r>
              <a:rPr lang="en-US" dirty="0" smtClean="0"/>
              <a:t>Create a basic generator that simply takes the options and performs static transformations like name of application, name of entity, theme choices, component replacements.</a:t>
            </a:r>
          </a:p>
          <a:p>
            <a:pPr marL="342900" indent="-342900">
              <a:buFont typeface="+mj-lt"/>
              <a:buAutoNum type="arabicPeriod"/>
            </a:pPr>
            <a:r>
              <a:rPr lang="en-US" dirty="0" smtClean="0"/>
              <a:t>Create </a:t>
            </a:r>
            <a:r>
              <a:rPr lang="en-US" dirty="0"/>
              <a:t>an engine to generate schema migrations using </a:t>
            </a:r>
            <a:r>
              <a:rPr lang="en-US" dirty="0" err="1"/>
              <a:t>knex</a:t>
            </a:r>
            <a:r>
              <a:rPr lang="en-US" dirty="0"/>
              <a:t> based on the given </a:t>
            </a:r>
            <a:r>
              <a:rPr lang="en-US" dirty="0" smtClean="0"/>
              <a:t>options.</a:t>
            </a:r>
          </a:p>
          <a:p>
            <a:pPr marL="342900" indent="-342900">
              <a:buFont typeface="+mj-lt"/>
              <a:buAutoNum type="arabicPeriod"/>
            </a:pPr>
            <a:r>
              <a:rPr lang="en-US" dirty="0" smtClean="0"/>
              <a:t>Use above schema to transform CRUD APIs.</a:t>
            </a:r>
          </a:p>
          <a:p>
            <a:pPr marL="342900" indent="-342900">
              <a:buFont typeface="+mj-lt"/>
              <a:buAutoNum type="arabicPeriod"/>
            </a:pPr>
            <a:r>
              <a:rPr lang="en-US" dirty="0" smtClean="0"/>
              <a:t>Modify user interface components to consume above APIs.</a:t>
            </a:r>
          </a:p>
          <a:p>
            <a:pPr marL="342900" indent="-342900">
              <a:buFont typeface="+mj-lt"/>
              <a:buAutoNum type="arabicPeriod"/>
            </a:pPr>
            <a:r>
              <a:rPr lang="en-US" dirty="0" smtClean="0"/>
              <a:t>Add new modules that can implement a given feature until we can create apps that were mentioned in case study.</a:t>
            </a:r>
          </a:p>
        </p:txBody>
      </p:sp>
    </p:spTree>
    <p:extLst>
      <p:ext uri="{BB962C8B-B14F-4D97-AF65-F5344CB8AC3E}">
        <p14:creationId xmlns:p14="http://schemas.microsoft.com/office/powerpoint/2010/main" val="232103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status</a:t>
            </a:r>
            <a:endParaRPr lang="en-US" b="1" dirty="0"/>
          </a:p>
        </p:txBody>
      </p:sp>
      <p:sp>
        <p:nvSpPr>
          <p:cNvPr id="3" name="Content Placeholder 2"/>
          <p:cNvSpPr>
            <a:spLocks noGrp="1"/>
          </p:cNvSpPr>
          <p:nvPr>
            <p:ph idx="1"/>
          </p:nvPr>
        </p:nvSpPr>
        <p:spPr>
          <a:xfrm>
            <a:off x="1371600" y="2547181"/>
            <a:ext cx="9445625" cy="3649133"/>
          </a:xfrm>
        </p:spPr>
        <p:txBody>
          <a:bodyPr>
            <a:noAutofit/>
          </a:bodyPr>
          <a:lstStyle/>
          <a:p>
            <a:r>
              <a:rPr lang="en-US" sz="1600" dirty="0" smtClean="0"/>
              <a:t>After learning the technologies like </a:t>
            </a:r>
            <a:r>
              <a:rPr lang="en-US" sz="1600" dirty="0" err="1" smtClean="0"/>
              <a:t>NodeJS</a:t>
            </a:r>
            <a:r>
              <a:rPr lang="en-US" sz="1600" dirty="0" smtClean="0"/>
              <a:t>, </a:t>
            </a:r>
            <a:r>
              <a:rPr lang="en-US" sz="1600" dirty="0" err="1" smtClean="0"/>
              <a:t>ReactJS</a:t>
            </a:r>
            <a:r>
              <a:rPr lang="en-US" sz="1600" dirty="0" smtClean="0"/>
              <a:t>, </a:t>
            </a:r>
            <a:r>
              <a:rPr lang="en-US" sz="1600" dirty="0" err="1" smtClean="0"/>
              <a:t>ReactNative</a:t>
            </a:r>
            <a:r>
              <a:rPr lang="en-US" sz="1600" dirty="0" smtClean="0"/>
              <a:t> in the month of January, we started with the development in late January.</a:t>
            </a:r>
          </a:p>
          <a:p>
            <a:r>
              <a:rPr lang="en-US" sz="1600" dirty="0" smtClean="0"/>
              <a:t>So far we have achieved ~40% of the goals of the phase 1, i.e. nearly completed stage 1-3 out of 6 of phase 1.</a:t>
            </a:r>
          </a:p>
          <a:p>
            <a:r>
              <a:rPr lang="en-US" sz="1600" dirty="0" smtClean="0"/>
              <a:t>Side by side, work on generator has been started and right now we are working on the stage 1 of phase 2.</a:t>
            </a:r>
          </a:p>
          <a:p>
            <a:r>
              <a:rPr lang="en-US" sz="1600" dirty="0" smtClean="0"/>
              <a:t>We are using </a:t>
            </a:r>
            <a:r>
              <a:rPr lang="en-US" sz="1600" dirty="0" err="1" smtClean="0"/>
              <a:t>GitHub</a:t>
            </a:r>
            <a:r>
              <a:rPr lang="en-US" sz="1600" dirty="0" smtClean="0"/>
              <a:t> for version controlling and working together remotely.</a:t>
            </a:r>
          </a:p>
          <a:p>
            <a:endParaRPr lang="en-US" sz="1600" dirty="0" smtClean="0"/>
          </a:p>
          <a:p>
            <a:endParaRPr lang="en-US" sz="1600" dirty="0" smtClean="0"/>
          </a:p>
          <a:p>
            <a:endParaRPr lang="en-US" sz="1600" dirty="0"/>
          </a:p>
          <a:p>
            <a:pPr marL="0" indent="0">
              <a:buNone/>
            </a:pPr>
            <a:endParaRPr lang="en-US" sz="1600" dirty="0"/>
          </a:p>
          <a:p>
            <a:r>
              <a:rPr lang="en-US" sz="1600" dirty="0" smtClean="0"/>
              <a:t>Seeing the progress, we believe that by end of March we will have a basic generator ready that can mimic </a:t>
            </a:r>
            <a:r>
              <a:rPr lang="en-US" sz="1600" dirty="0" err="1" smtClean="0"/>
              <a:t>Zomato</a:t>
            </a:r>
            <a:r>
              <a:rPr lang="en-US" sz="1600" dirty="0"/>
              <a:t> </a:t>
            </a:r>
            <a:r>
              <a:rPr lang="en-US" sz="1600" dirty="0" smtClean="0"/>
              <a:t>in functionality and partially in aesthetics.</a:t>
            </a:r>
          </a:p>
          <a:p>
            <a:endParaRPr lang="en-US" sz="1600" dirty="0" smtClean="0"/>
          </a:p>
        </p:txBody>
      </p:sp>
      <p:pic>
        <p:nvPicPr>
          <p:cNvPr id="6" name="Picture 5"/>
          <p:cNvPicPr>
            <a:picLocks noChangeAspect="1"/>
          </p:cNvPicPr>
          <p:nvPr/>
        </p:nvPicPr>
        <p:blipFill>
          <a:blip r:embed="rId2"/>
          <a:stretch>
            <a:fillRect/>
          </a:stretch>
        </p:blipFill>
        <p:spPr>
          <a:xfrm>
            <a:off x="3679250" y="4746889"/>
            <a:ext cx="3914546" cy="1449425"/>
          </a:xfrm>
          <a:prstGeom prst="rect">
            <a:avLst/>
          </a:prstGeom>
        </p:spPr>
      </p:pic>
    </p:spTree>
    <p:extLst>
      <p:ext uri="{BB962C8B-B14F-4D97-AF65-F5344CB8AC3E}">
        <p14:creationId xmlns:p14="http://schemas.microsoft.com/office/powerpoint/2010/main" val="484036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a:xfrm>
            <a:off x="1371600" y="2547181"/>
            <a:ext cx="9445625" cy="3649133"/>
          </a:xfrm>
        </p:spPr>
        <p:txBody>
          <a:bodyPr>
            <a:noAutofit/>
          </a:bodyPr>
          <a:lstStyle/>
          <a:p>
            <a:r>
              <a:rPr lang="en-US" sz="1600" dirty="0" smtClean="0">
                <a:hlinkClick r:id="rId2"/>
              </a:rPr>
              <a:t>ReactJS</a:t>
            </a:r>
            <a:r>
              <a:rPr lang="en-US" sz="1600" dirty="0"/>
              <a:t> </a:t>
            </a:r>
            <a:r>
              <a:rPr lang="en-US" sz="1600" dirty="0" smtClean="0"/>
              <a:t>- A </a:t>
            </a:r>
            <a:r>
              <a:rPr lang="en-US" sz="1600" dirty="0"/>
              <a:t>JavaScript library for building user </a:t>
            </a:r>
            <a:r>
              <a:rPr lang="en-US" sz="1600" dirty="0" smtClean="0"/>
              <a:t>interfaces</a:t>
            </a:r>
          </a:p>
          <a:p>
            <a:r>
              <a:rPr lang="en-US" sz="1600" dirty="0" err="1" smtClean="0">
                <a:hlinkClick r:id="rId3"/>
              </a:rPr>
              <a:t>ReactNative</a:t>
            </a:r>
            <a:r>
              <a:rPr lang="en-US" sz="1600" dirty="0" smtClean="0"/>
              <a:t> </a:t>
            </a:r>
            <a:r>
              <a:rPr lang="en-US" sz="1600" dirty="0"/>
              <a:t>- A framework for building native </a:t>
            </a:r>
            <a:r>
              <a:rPr lang="en-US" sz="1600" dirty="0" smtClean="0"/>
              <a:t>mobile apps </a:t>
            </a:r>
            <a:r>
              <a:rPr lang="en-US" sz="1600" dirty="0"/>
              <a:t>using </a:t>
            </a:r>
            <a:r>
              <a:rPr lang="en-US" sz="1600" dirty="0" smtClean="0"/>
              <a:t>React</a:t>
            </a:r>
          </a:p>
          <a:p>
            <a:r>
              <a:rPr lang="en-US" sz="1600" dirty="0" err="1" smtClean="0">
                <a:hlinkClick r:id="rId4"/>
              </a:rPr>
              <a:t>NodeJS</a:t>
            </a:r>
            <a:r>
              <a:rPr lang="en-US" sz="1600" dirty="0" smtClean="0"/>
              <a:t> </a:t>
            </a:r>
            <a:r>
              <a:rPr lang="en-US" sz="1600" dirty="0"/>
              <a:t>- </a:t>
            </a:r>
            <a:r>
              <a:rPr lang="en-US" sz="1600" dirty="0" smtClean="0"/>
              <a:t>A </a:t>
            </a:r>
            <a:r>
              <a:rPr lang="en-US" sz="1600" dirty="0"/>
              <a:t>JavaScript runtime built on </a:t>
            </a:r>
            <a:r>
              <a:rPr lang="en-US" sz="1600" dirty="0">
                <a:hlinkClick r:id="rId5"/>
              </a:rPr>
              <a:t>Chrome's V8 JavaScript engine</a:t>
            </a:r>
            <a:r>
              <a:rPr lang="en-US" sz="1600" dirty="0"/>
              <a:t>. </a:t>
            </a:r>
            <a:endParaRPr lang="en-US" sz="1600" dirty="0" smtClean="0"/>
          </a:p>
          <a:p>
            <a:r>
              <a:rPr lang="en-US" sz="1600" dirty="0" smtClean="0">
                <a:hlinkClick r:id="rId6"/>
              </a:rPr>
              <a:t>MongoDB</a:t>
            </a:r>
            <a:r>
              <a:rPr lang="en-US" sz="1600" dirty="0" smtClean="0"/>
              <a:t> – A cross-platform document-oriented database, classified as NoSQL database.</a:t>
            </a:r>
          </a:p>
          <a:p>
            <a:r>
              <a:rPr lang="en-US" sz="1600" dirty="0" err="1" smtClean="0">
                <a:hlinkClick r:id="rId7"/>
              </a:rPr>
              <a:t>Postgresql</a:t>
            </a:r>
            <a:r>
              <a:rPr lang="en-US" sz="1600" dirty="0" smtClean="0"/>
              <a:t> – An object-relational database management system (</a:t>
            </a:r>
            <a:r>
              <a:rPr lang="en-US" sz="1600" dirty="0"/>
              <a:t>ORDBMS) with an emphasis on extensibility and standards-compliance. </a:t>
            </a:r>
            <a:endParaRPr lang="en-US" sz="1600" dirty="0" smtClean="0"/>
          </a:p>
          <a:p>
            <a:r>
              <a:rPr lang="en-US" sz="1600" dirty="0" smtClean="0">
                <a:hlinkClick r:id="rId8"/>
              </a:rPr>
              <a:t>ORM</a:t>
            </a:r>
            <a:r>
              <a:rPr lang="en-US" sz="1600" dirty="0" smtClean="0"/>
              <a:t> -  Object </a:t>
            </a:r>
            <a:r>
              <a:rPr lang="en-US" sz="1600" dirty="0"/>
              <a:t>Relational </a:t>
            </a:r>
            <a:r>
              <a:rPr lang="en-US" sz="1600" dirty="0" smtClean="0"/>
              <a:t>Mapping is a </a:t>
            </a:r>
            <a:r>
              <a:rPr lang="en-US" sz="1600" dirty="0"/>
              <a:t>software-programming issue in linking object-oriented code with relational databases </a:t>
            </a:r>
          </a:p>
          <a:p>
            <a:r>
              <a:rPr lang="en-US" sz="1600" dirty="0" err="1" smtClean="0">
                <a:hlinkClick r:id="rId9"/>
              </a:rPr>
              <a:t>Knex</a:t>
            </a:r>
            <a:r>
              <a:rPr lang="en-US" sz="1600" dirty="0" smtClean="0"/>
              <a:t> - A </a:t>
            </a:r>
            <a:r>
              <a:rPr lang="en-US" sz="1600" dirty="0"/>
              <a:t>SQL query builder for </a:t>
            </a:r>
            <a:r>
              <a:rPr lang="en-US" sz="1600" dirty="0" err="1"/>
              <a:t>Postgres</a:t>
            </a:r>
            <a:r>
              <a:rPr lang="en-US" sz="1600" dirty="0"/>
              <a:t>, MySQL, </a:t>
            </a:r>
            <a:r>
              <a:rPr lang="en-US" sz="1600" dirty="0" err="1"/>
              <a:t>MariaDB</a:t>
            </a:r>
            <a:r>
              <a:rPr lang="en-US" sz="1600" dirty="0"/>
              <a:t>, SQLite3, and Oracle designed to be </a:t>
            </a:r>
            <a:r>
              <a:rPr lang="en-US" sz="1600" dirty="0" smtClean="0"/>
              <a:t>flexible &amp; </a:t>
            </a:r>
            <a:r>
              <a:rPr lang="en-US" sz="1600" dirty="0"/>
              <a:t>portable</a:t>
            </a:r>
            <a:endParaRPr lang="en-US" sz="1600" dirty="0" smtClean="0"/>
          </a:p>
          <a:p>
            <a:r>
              <a:rPr lang="en-US" sz="1600" dirty="0" smtClean="0">
                <a:hlinkClick r:id="rId10"/>
              </a:rPr>
              <a:t>Mongoose </a:t>
            </a:r>
            <a:r>
              <a:rPr lang="en-US" sz="1600" dirty="0"/>
              <a:t>- Elegant </a:t>
            </a:r>
            <a:r>
              <a:rPr lang="en-US" sz="1600" dirty="0">
                <a:hlinkClick r:id="rId11"/>
              </a:rPr>
              <a:t>MongoDB</a:t>
            </a:r>
            <a:r>
              <a:rPr lang="en-US" sz="1600" dirty="0"/>
              <a:t> object modeling for </a:t>
            </a:r>
            <a:r>
              <a:rPr lang="en-US" sz="1600" dirty="0" smtClean="0">
                <a:hlinkClick r:id="rId12"/>
              </a:rPr>
              <a:t>Node.js</a:t>
            </a:r>
            <a:endParaRPr lang="en-US" sz="1600" dirty="0" smtClean="0"/>
          </a:p>
          <a:p>
            <a:endParaRPr lang="en-US" sz="1600" dirty="0" smtClean="0"/>
          </a:p>
        </p:txBody>
      </p:sp>
    </p:spTree>
    <p:extLst>
      <p:ext uri="{BB962C8B-B14F-4D97-AF65-F5344CB8AC3E}">
        <p14:creationId xmlns:p14="http://schemas.microsoft.com/office/powerpoint/2010/main" val="396926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846" y="1564097"/>
            <a:ext cx="10131425" cy="3649133"/>
          </a:xfrm>
        </p:spPr>
        <p:txBody>
          <a:bodyPr>
            <a:normAutofit/>
          </a:bodyPr>
          <a:lstStyle/>
          <a:p>
            <a:pPr marL="0" indent="0" algn="ctr">
              <a:buNone/>
            </a:pPr>
            <a:endParaRPr lang="en-IN" sz="8000" smtClean="0"/>
          </a:p>
          <a:p>
            <a:pPr marL="0" indent="0" algn="ctr">
              <a:buNone/>
            </a:pPr>
            <a:r>
              <a:rPr lang="en-IN" sz="8000" smtClean="0"/>
              <a:t>Thank </a:t>
            </a:r>
            <a:r>
              <a:rPr lang="en-IN" sz="8000" dirty="0" smtClean="0"/>
              <a:t>You</a:t>
            </a:r>
            <a:endParaRPr lang="en-IN" sz="8000" dirty="0"/>
          </a:p>
        </p:txBody>
      </p:sp>
    </p:spTree>
    <p:extLst>
      <p:ext uri="{BB962C8B-B14F-4D97-AF65-F5344CB8AC3E}">
        <p14:creationId xmlns:p14="http://schemas.microsoft.com/office/powerpoint/2010/main" val="139890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err="1" smtClean="0"/>
              <a:t>Zomato</a:t>
            </a:r>
            <a:r>
              <a:rPr lang="en-US" dirty="0"/>
              <a:t/>
            </a:r>
            <a:br>
              <a:rPr lang="en-US" dirty="0"/>
            </a:br>
            <a:r>
              <a:rPr lang="en-US" dirty="0" smtClean="0"/>
              <a:t>(Restaurant finder)</a:t>
            </a:r>
            <a:endParaRPr lang="en-US" dirty="0"/>
          </a:p>
        </p:txBody>
      </p:sp>
      <p:sp>
        <p:nvSpPr>
          <p:cNvPr id="20"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344" y="2286003"/>
            <a:ext cx="2571749" cy="457199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125" y="2286001"/>
            <a:ext cx="2571750" cy="457199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4907" y="2286002"/>
            <a:ext cx="2571750" cy="4572000"/>
          </a:xfrm>
          <a:prstGeom prst="rect">
            <a:avLst/>
          </a:prstGeom>
        </p:spPr>
      </p:pic>
    </p:spTree>
    <p:extLst>
      <p:ext uri="{BB962C8B-B14F-4D97-AF65-F5344CB8AC3E}">
        <p14:creationId xmlns:p14="http://schemas.microsoft.com/office/powerpoint/2010/main" val="677870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err="1" smtClean="0"/>
              <a:t>Practo</a:t>
            </a:r>
            <a:r>
              <a:rPr lang="en-US" dirty="0" smtClean="0"/>
              <a:t> (Doctor finder)</a:t>
            </a:r>
            <a:endParaRPr lang="en-US" dirty="0"/>
          </a:p>
        </p:txBody>
      </p:sp>
      <p:sp>
        <p:nvSpPr>
          <p:cNvPr id="3" name="Content Placeholder 2"/>
          <p:cNvSpPr>
            <a:spLocks noGrp="1"/>
          </p:cNvSpPr>
          <p:nvPr>
            <p:ph idx="1"/>
          </p:nvPr>
        </p:nvSpPr>
        <p:spPr/>
        <p:txBody>
          <a:bodyPr/>
          <a:lstStyle/>
          <a:p>
            <a:endParaRPr lang="en-US" dirty="0"/>
          </a:p>
        </p:txBody>
      </p:sp>
      <p:pic>
        <p:nvPicPr>
          <p:cNvPr id="7" name="Picture 4" descr="ttps://lh3.googleusercontent.com/_yrcYr7_0QVvRQIjsOukOxmyXWGv6vi0icAu52rLVsZCu9SAqJiZN2VdH0DR2SUuQg=h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55093"/>
            <a:ext cx="3001744" cy="50029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ttps://lh3.googleusercontent.com/eKq-HDBk_u37cf6sC_UK4tWXBBkf-k-CoaeZcsncI0O7UPXaLWHBezsR3rnheGWEWg=h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248" y="1855093"/>
            <a:ext cx="2999142" cy="50029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tps://lh3.googleusercontent.com/xTUkRzJMemgXYD4TQKtPl1LwbBPUg6TrokUxz1iwoKGY7FNQ_E1tH-JBtt_bqGmMhbI=h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8294" y="1855093"/>
            <a:ext cx="3001744" cy="500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6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Urban Clap</a:t>
            </a:r>
            <a:br>
              <a:rPr lang="en-US" dirty="0" smtClean="0"/>
            </a:br>
            <a:r>
              <a:rPr lang="en-US" dirty="0" smtClean="0"/>
              <a:t>(Service Worker Finder)</a:t>
            </a:r>
            <a:endParaRPr lang="en-US" dirty="0"/>
          </a:p>
        </p:txBody>
      </p:sp>
      <p:pic>
        <p:nvPicPr>
          <p:cNvPr id="7" name="Picture 2" descr="ttps://lh3.googleusercontent.com/e3dWtu0haYC5uA0EBVX30NA7d32RwFxbo7M0AukfNFVZHQ36Z9p2YKgGnIE_Yc9Z3Hs-=h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823" y="2179846"/>
            <a:ext cx="2630162" cy="46781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tps://lh3.googleusercontent.com/pNPXQJqUYNLFdF8_5BDOt70AhbwjHIH0h_VbS5l47330NcmcE5cRgjazi7cPnWZSgFNG=h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976" y="2171700"/>
            <a:ext cx="2632615" cy="4686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tps://lh3.googleusercontent.com/m49gOHuqLK5GLK_EYlKcQ3pEz75wePHbcPUbYo4ZHmrPWYxd4GweiQKVpEJw12S8Xxg=h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585" y="2171700"/>
            <a:ext cx="2632616"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079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err="1" smtClean="0"/>
              <a:t>BookMyShow</a:t>
            </a:r>
            <a:r>
              <a:rPr lang="en-US" dirty="0" smtClean="0"/>
              <a:t/>
            </a:r>
            <a:br>
              <a:rPr lang="en-US" dirty="0" smtClean="0"/>
            </a:br>
            <a:r>
              <a:rPr lang="en-US" dirty="0" smtClean="0"/>
              <a:t>(Movie Booking App)</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736" y="2171700"/>
            <a:ext cx="2636043" cy="46863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143" y="2171700"/>
            <a:ext cx="2636043" cy="46863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329" y="2171700"/>
            <a:ext cx="2636043" cy="4686300"/>
          </a:xfrm>
          <a:prstGeom prst="rect">
            <a:avLst/>
          </a:prstGeom>
        </p:spPr>
      </p:pic>
    </p:spTree>
    <p:extLst>
      <p:ext uri="{BB962C8B-B14F-4D97-AF65-F5344CB8AC3E}">
        <p14:creationId xmlns:p14="http://schemas.microsoft.com/office/powerpoint/2010/main" val="1715207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And lots more </a:t>
            </a:r>
            <a:r>
              <a:rPr lang="is-IS" dirty="0" smtClean="0"/>
              <a:t>…</a:t>
            </a:r>
            <a:endParaRPr lang="en-US" dirty="0"/>
          </a:p>
        </p:txBody>
      </p:sp>
      <p:sp>
        <p:nvSpPr>
          <p:cNvPr id="3" name="Content Placeholder 2"/>
          <p:cNvSpPr>
            <a:spLocks noGrp="1"/>
          </p:cNvSpPr>
          <p:nvPr>
            <p:ph idx="1"/>
          </p:nvPr>
        </p:nvSpPr>
        <p:spPr/>
        <p:txBody>
          <a:bodyPr/>
          <a:lstStyle/>
          <a:p>
            <a:r>
              <a:rPr lang="en-US" dirty="0" err="1" smtClean="0"/>
              <a:t>BookMyFunction</a:t>
            </a:r>
            <a:r>
              <a:rPr lang="en-US" dirty="0" smtClean="0"/>
              <a:t>: Wedding/Function venue finder</a:t>
            </a:r>
            <a:endParaRPr lang="en-US" dirty="0"/>
          </a:p>
          <a:p>
            <a:r>
              <a:rPr lang="en-US" dirty="0" err="1" smtClean="0"/>
              <a:t>Housing.com</a:t>
            </a:r>
            <a:r>
              <a:rPr lang="en-US" dirty="0" smtClean="0"/>
              <a:t>: Flat/PG finder</a:t>
            </a:r>
          </a:p>
          <a:p>
            <a:r>
              <a:rPr lang="en-US" dirty="0" err="1" smtClean="0"/>
              <a:t>CarWale</a:t>
            </a:r>
            <a:r>
              <a:rPr lang="en-US" dirty="0" smtClean="0"/>
              <a:t>: Car search engine</a:t>
            </a:r>
          </a:p>
          <a:p>
            <a:r>
              <a:rPr lang="en-US" dirty="0" err="1" smtClean="0"/>
              <a:t>PolicyBazaar</a:t>
            </a:r>
            <a:r>
              <a:rPr lang="en-US" dirty="0" smtClean="0"/>
              <a:t>: Insurance Policy search engine</a:t>
            </a:r>
          </a:p>
          <a:p>
            <a:r>
              <a:rPr lang="en-US" dirty="0"/>
              <a:t>a</a:t>
            </a:r>
            <a:r>
              <a:rPr lang="en-US" dirty="0" smtClean="0"/>
              <a:t>nd </a:t>
            </a:r>
            <a:r>
              <a:rPr lang="en-US" smtClean="0"/>
              <a:t>counting </a:t>
            </a:r>
            <a:r>
              <a:rPr lang="is-IS" smtClean="0"/>
              <a:t>… </a:t>
            </a:r>
            <a:endParaRPr lang="en-US" dirty="0" smtClean="0"/>
          </a:p>
          <a:p>
            <a:endParaRPr lang="en-US" dirty="0" smtClean="0"/>
          </a:p>
        </p:txBody>
      </p:sp>
    </p:spTree>
    <p:extLst>
      <p:ext uri="{BB962C8B-B14F-4D97-AF65-F5344CB8AC3E}">
        <p14:creationId xmlns:p14="http://schemas.microsoft.com/office/powerpoint/2010/main" val="136720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Conclusion</a:t>
            </a:r>
            <a:endParaRPr lang="en-US" dirty="0"/>
          </a:p>
        </p:txBody>
      </p:sp>
      <p:sp>
        <p:nvSpPr>
          <p:cNvPr id="3" name="Content Placeholder 2"/>
          <p:cNvSpPr>
            <a:spLocks noGrp="1"/>
          </p:cNvSpPr>
          <p:nvPr>
            <p:ph idx="1"/>
          </p:nvPr>
        </p:nvSpPr>
        <p:spPr>
          <a:xfrm>
            <a:off x="1371600" y="2605530"/>
            <a:ext cx="9445625" cy="3649133"/>
          </a:xfrm>
        </p:spPr>
        <p:txBody>
          <a:bodyPr>
            <a:normAutofit/>
          </a:bodyPr>
          <a:lstStyle/>
          <a:p>
            <a:r>
              <a:rPr lang="en-US" sz="2000" dirty="0" smtClean="0"/>
              <a:t>As you can see from the previous examples, they all share majority of the characteristics like the follows:</a:t>
            </a:r>
          </a:p>
          <a:p>
            <a:pPr lvl="1"/>
            <a:r>
              <a:rPr lang="en-US" sz="1800" dirty="0" smtClean="0"/>
              <a:t>A home feed where user can look at trending entities</a:t>
            </a:r>
          </a:p>
          <a:p>
            <a:pPr lvl="1"/>
            <a:r>
              <a:rPr lang="en-US" sz="1800" dirty="0" smtClean="0"/>
              <a:t>Sort and search entities based on popularity and attributes of the entity itself.</a:t>
            </a:r>
          </a:p>
          <a:p>
            <a:pPr lvl="1"/>
            <a:r>
              <a:rPr lang="en-US" sz="1800" dirty="0" smtClean="0"/>
              <a:t>Read and give reviews &amp; comments around the entity.</a:t>
            </a:r>
          </a:p>
          <a:p>
            <a:pPr lvl="1"/>
            <a:r>
              <a:rPr lang="en-US" sz="1800" dirty="0" smtClean="0"/>
              <a:t>Contact the entity via email/phone/map directions and other mediums.</a:t>
            </a:r>
          </a:p>
          <a:p>
            <a:r>
              <a:rPr lang="en-US" sz="1800" dirty="0" smtClean="0"/>
              <a:t>So basically, these apps only differ in the entity they allow searching around and share the same functionality and even aesthetics around the other features like reviewing, searching, contacting. </a:t>
            </a:r>
          </a:p>
          <a:p>
            <a:pPr lvl="1"/>
            <a:endParaRPr lang="en-US" sz="1800" dirty="0" smtClean="0"/>
          </a:p>
          <a:p>
            <a:pPr lvl="1"/>
            <a:endParaRPr lang="en-US" dirty="0" smtClean="0"/>
          </a:p>
          <a:p>
            <a:pPr marL="457200" lvl="1" indent="0">
              <a:buNone/>
            </a:pPr>
            <a:endParaRPr lang="en-US" dirty="0"/>
          </a:p>
        </p:txBody>
      </p:sp>
    </p:spTree>
    <p:extLst>
      <p:ext uri="{BB962C8B-B14F-4D97-AF65-F5344CB8AC3E}">
        <p14:creationId xmlns:p14="http://schemas.microsoft.com/office/powerpoint/2010/main" val="496060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Based on our mini case study, we can observe a pattern in these apps and we plan to develop a generator that could automate the task of developing these applications and provide a Minimum Viable Product (MVP) to the end user that he/she could use to perform instant prototyping, pitch the idea to investors, and finally build the production code on top of the generated app.</a:t>
            </a:r>
          </a:p>
          <a:p>
            <a:pPr marL="342900" indent="-342900">
              <a:buFont typeface="+mj-lt"/>
              <a:buAutoNum type="arabicPeriod"/>
            </a:pPr>
            <a:r>
              <a:rPr lang="en-US" dirty="0" smtClean="0"/>
              <a:t>We first explain the benefits, research, principles and architecture of the project.</a:t>
            </a:r>
          </a:p>
          <a:p>
            <a:pPr marL="342900" indent="-342900">
              <a:buFont typeface="+mj-lt"/>
              <a:buAutoNum type="arabicPeriod"/>
            </a:pPr>
            <a:r>
              <a:rPr lang="en-US" dirty="0" smtClean="0"/>
              <a:t>Following that, we lay down certain principles we follow while creating this generator to ensure that we never hard-code anything and allow end-user to customize anything at any level.</a:t>
            </a:r>
          </a:p>
          <a:p>
            <a:pPr marL="342900" indent="-342900">
              <a:buFont typeface="+mj-lt"/>
              <a:buAutoNum type="arabicPeriod"/>
            </a:pPr>
            <a:r>
              <a:rPr lang="en-US" dirty="0" smtClean="0"/>
              <a:t>Then, the phases and stages of development will be discussed. We follow these to remain productive throughout the development cycle.</a:t>
            </a:r>
          </a:p>
          <a:p>
            <a:pPr marL="342900" indent="-342900">
              <a:buFont typeface="+mj-lt"/>
              <a:buAutoNum type="arabicPeriod"/>
            </a:pPr>
            <a:r>
              <a:rPr lang="en-US" dirty="0" smtClean="0"/>
              <a:t>Finally, the current status of the project will be discussed. </a:t>
            </a:r>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1144278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695</TotalTime>
  <Words>1819</Words>
  <Application>Microsoft Macintosh PowerPoint</Application>
  <PresentationFormat>Widescreen</PresentationFormat>
  <Paragraphs>157</Paragraphs>
  <Slides>24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Calibri</vt:lpstr>
      <vt:lpstr>Franklin Gothic Book</vt:lpstr>
      <vt:lpstr>Crop</vt:lpstr>
      <vt:lpstr>mVP Generator</vt:lpstr>
      <vt:lpstr>PowerPoint Presentation</vt:lpstr>
      <vt:lpstr>Case Study: Zomato (Restaurant finder)</vt:lpstr>
      <vt:lpstr>Case Study: Practo (Doctor finder)</vt:lpstr>
      <vt:lpstr>Case Study: Urban Clap (Service Worker Finder)</vt:lpstr>
      <vt:lpstr>Case Study: BookMyShow (Movie Booking App)</vt:lpstr>
      <vt:lpstr>Case Study: And lots more …</vt:lpstr>
      <vt:lpstr>Case Study: Conclusion</vt:lpstr>
      <vt:lpstr>Introduction</vt:lpstr>
      <vt:lpstr>Advantages</vt:lpstr>
      <vt:lpstr>Research</vt:lpstr>
      <vt:lpstr>Principles</vt:lpstr>
      <vt:lpstr>Architecture</vt:lpstr>
      <vt:lpstr>Architecture: Database ERM</vt:lpstr>
      <vt:lpstr>Architecture: API</vt:lpstr>
      <vt:lpstr>Architecture: API (continued…)</vt:lpstr>
      <vt:lpstr>Architecture: WEBSITE &amp; APP ASSETS</vt:lpstr>
      <vt:lpstr>Generator</vt:lpstr>
      <vt:lpstr>Phases</vt:lpstr>
      <vt:lpstr>Phase 1 (App): stages</vt:lpstr>
      <vt:lpstr>Phase 2 (Generator): Stages</vt:lpstr>
      <vt:lpstr>Current status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mVP Generator</dc:title>
  <dc:creator>Divjot Singh</dc:creator>
  <cp:lastModifiedBy>Divjot Singh</cp:lastModifiedBy>
  <cp:revision>81</cp:revision>
  <dcterms:created xsi:type="dcterms:W3CDTF">2016-02-23T06:18:11Z</dcterms:created>
  <dcterms:modified xsi:type="dcterms:W3CDTF">2016-05-26T13:33:29Z</dcterms:modified>
</cp:coreProperties>
</file>