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237F1E-C231-47B2-B3C7-D40A19110B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you have seen I have some experience in working with time series data. Also I have numerical data I can classifiy. To that end I have run into this problem.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Let’s imagine we have a new dataset for time series classification with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F03DC9-2C0E-497C-9848-86DDAEAE189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you have seen I have some experience in working with time series data. Also I have numerical data I can classifiy. To that end I have run into this problem.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Let’s imagine we have a new dataset for time series classification with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7B3836-A54C-4C77-9F38-C324F8CADD5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you have seen I have some experience in working with time series data. Also I have numerical data I can classifiy. To that end I have run into this problem.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Let’s imagine we have a new dataset for time series classification with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379E83-6073-4F26-A7D4-7BAC78A1689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Define as a learning problem?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96BAC7-0E5F-428C-8438-A537B3532A4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Define as a learning problem?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B5C594-CC66-4F94-8D74-92DB59BF40B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B7824C-C106-45D6-994D-2DD41F1FC1C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hyperlink" Target="http://adsabs.harvard.edu/abs/2016arXiv161007717C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link.springer.com/article/10.1007/s10618-016-0483-9" TargetMode="External"/><Relationship Id="rId2" Type="http://schemas.openxmlformats.org/officeDocument/2006/relationships/hyperlink" Target="https://link.springer.com/article/10.1007/s10618-019-00647-x" TargetMode="External"/><Relationship Id="rId3" Type="http://schemas.openxmlformats.org/officeDocument/2006/relationships/hyperlink" Target="https://www.sciencedirect.com/science/article/abs/pii/S0952197610001727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2960" y="4571280"/>
            <a:ext cx="109051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700" spc="-1" strike="noStrike">
                <a:solidFill>
                  <a:srgbClr val="000000"/>
                </a:solidFill>
                <a:latin typeface="Calibri Light"/>
              </a:rPr>
              <a:t>Meta-learning for time series classification</a:t>
            </a:r>
            <a:endParaRPr b="0" lang="en-US" sz="47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42960" y="5859000"/>
            <a:ext cx="109051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Jasmin Bogatinovski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c422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11" descr=""/>
          <p:cNvPicPr/>
          <p:nvPr/>
        </p:nvPicPr>
        <p:blipFill>
          <a:blip r:embed="rId1"/>
          <a:stretch/>
        </p:blipFill>
        <p:spPr>
          <a:xfrm>
            <a:off x="10225080" y="203040"/>
            <a:ext cx="1681200" cy="1231200"/>
          </a:xfrm>
          <a:prstGeom prst="rect">
            <a:avLst/>
          </a:prstGeom>
          <a:ln>
            <a:noFill/>
          </a:ln>
        </p:spPr>
      </p:pic>
      <p:pic>
        <p:nvPicPr>
          <p:cNvPr id="86" name="Picture 12" descr=""/>
          <p:cNvPicPr/>
          <p:nvPr/>
        </p:nvPicPr>
        <p:blipFill>
          <a:blip r:embed="rId2"/>
          <a:stretch/>
        </p:blipFill>
        <p:spPr>
          <a:xfrm>
            <a:off x="7387920" y="164520"/>
            <a:ext cx="2684880" cy="1147320"/>
          </a:xfrm>
          <a:prstGeom prst="rect">
            <a:avLst/>
          </a:prstGeom>
          <a:ln>
            <a:noFill/>
          </a:ln>
        </p:spPr>
      </p:pic>
      <p:pic>
        <p:nvPicPr>
          <p:cNvPr id="87" name="Picture 24" descr=""/>
          <p:cNvPicPr/>
          <p:nvPr/>
        </p:nvPicPr>
        <p:blipFill>
          <a:blip r:embed="rId3"/>
          <a:stretch/>
        </p:blipFill>
        <p:spPr>
          <a:xfrm>
            <a:off x="4104000" y="747720"/>
            <a:ext cx="2684880" cy="2458440"/>
          </a:xfrm>
          <a:prstGeom prst="rect">
            <a:avLst/>
          </a:prstGeom>
          <a:ln>
            <a:noFill/>
          </a:ln>
        </p:spPr>
      </p:pic>
      <p:pic>
        <p:nvPicPr>
          <p:cNvPr id="88" name="Picture 32" descr=""/>
          <p:cNvPicPr/>
          <p:nvPr/>
        </p:nvPicPr>
        <p:blipFill>
          <a:blip r:embed="rId4"/>
          <a:stretch/>
        </p:blipFill>
        <p:spPr>
          <a:xfrm>
            <a:off x="1189080" y="897840"/>
            <a:ext cx="2597040" cy="2308320"/>
          </a:xfrm>
          <a:prstGeom prst="rect">
            <a:avLst/>
          </a:prstGeom>
          <a:ln>
            <a:noFill/>
          </a:ln>
        </p:spPr>
      </p:pic>
      <p:pic>
        <p:nvPicPr>
          <p:cNvPr id="89" name="Graphic 35" descr=""/>
          <p:cNvPicPr/>
          <p:nvPr/>
        </p:nvPicPr>
        <p:blipFill>
          <a:blip r:embed="rId5"/>
          <a:stretch/>
        </p:blipFill>
        <p:spPr>
          <a:xfrm>
            <a:off x="5638680" y="40039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3842640" y="3634920"/>
            <a:ext cx="144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to use?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7505280" y="1859400"/>
            <a:ext cx="3162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as a learning problem?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505280" y="3263040"/>
            <a:ext cx="3162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 a method?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505280" y="3749760"/>
            <a:ext cx="40431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Framework for meta learning for time series classification/regression/anomaly detection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7505280" y="2395440"/>
            <a:ext cx="3162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describe time series in meta space?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48" descr=""/>
          <p:cNvPicPr/>
          <p:nvPr/>
        </p:nvPicPr>
        <p:blipFill>
          <a:blip r:embed="rId6"/>
          <a:stretch/>
        </p:blipFill>
        <p:spPr>
          <a:xfrm>
            <a:off x="866160" y="3251880"/>
            <a:ext cx="2975760" cy="18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492600" y="5035320"/>
            <a:ext cx="21078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METHODS can be found here: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http://www.timeseriesclassification.com/algorithm.php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8440" y="345240"/>
            <a:ext cx="821196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Problem motivation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90040" y="4661280"/>
            <a:ext cx="559260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How to utilize existing studies to foster the selection and improve the trust in machine learning methods for time series classification for novel problems?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8727120" y="3673440"/>
            <a:ext cx="3198600" cy="291924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578880" y="1244880"/>
            <a:ext cx="55162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Time series classification is a relative problem for many scientific disciplines: 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which type of class is related with what kind of anomaly (predictive maintenance, IT systems)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Medicine (EEG, ECG classification)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Physics (type of motion etc.)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etc,.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349680" y="2596680"/>
            <a:ext cx="5576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DATASETS can be found here: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http://www.timeseriesclassification.com/dataset.php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14" descr=""/>
          <p:cNvPicPr/>
          <p:nvPr/>
        </p:nvPicPr>
        <p:blipFill>
          <a:blip r:embed="rId2"/>
          <a:stretch/>
        </p:blipFill>
        <p:spPr>
          <a:xfrm>
            <a:off x="6357240" y="250560"/>
            <a:ext cx="5833800" cy="232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40" y="345240"/>
            <a:ext cx="821196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Problem motivation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9120" y="5765760"/>
            <a:ext cx="5576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RESULTS can be found here: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http://www.timeseriesclassification.com/results.php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0" y="1049040"/>
            <a:ext cx="7205040" cy="43419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7541280" y="1782720"/>
            <a:ext cx="407484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Classifiers: 14 classifiers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30-fold splits (all res available)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measures: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 performance: ACC, BACC,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Precision, Recall, NLL,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Sens, Spec, AUROC,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MCC, F1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efficiency: MaxMemory, Time,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datasets: 109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Families of methods: 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Datasets available !!!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One challenge is the different framework of implementation of the methods if one wants to run them !!!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4" descr=""/>
          <p:cNvPicPr/>
          <p:nvPr/>
        </p:nvPicPr>
        <p:blipFill>
          <a:blip r:embed="rId1"/>
          <a:stretch/>
        </p:blipFill>
        <p:spPr>
          <a:xfrm>
            <a:off x="4691520" y="421200"/>
            <a:ext cx="2684880" cy="2458440"/>
          </a:xfrm>
          <a:prstGeom prst="rect">
            <a:avLst/>
          </a:prstGeom>
          <a:ln>
            <a:noFill/>
          </a:ln>
        </p:spPr>
      </p:pic>
      <p:pic>
        <p:nvPicPr>
          <p:cNvPr id="108" name="Picture 32" descr=""/>
          <p:cNvPicPr/>
          <p:nvPr/>
        </p:nvPicPr>
        <p:blipFill>
          <a:blip r:embed="rId2"/>
          <a:stretch/>
        </p:blipFill>
        <p:spPr>
          <a:xfrm>
            <a:off x="788400" y="1975680"/>
            <a:ext cx="2597040" cy="2308320"/>
          </a:xfrm>
          <a:prstGeom prst="rect">
            <a:avLst/>
          </a:prstGeom>
          <a:ln>
            <a:noFill/>
          </a:ln>
        </p:spPr>
      </p:pic>
      <p:pic>
        <p:nvPicPr>
          <p:cNvPr id="109" name="Graphic 35" descr=""/>
          <p:cNvPicPr/>
          <p:nvPr/>
        </p:nvPicPr>
        <p:blipFill>
          <a:blip r:embed="rId3"/>
          <a:stretch/>
        </p:blipFill>
        <p:spPr>
          <a:xfrm>
            <a:off x="5784480" y="45691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7620480" y="4453200"/>
            <a:ext cx="144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to use?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620480" y="2601000"/>
            <a:ext cx="3162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as a learning problem?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20480" y="3948480"/>
            <a:ext cx="3162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 a method?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7620480" y="4921200"/>
            <a:ext cx="40431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Framework for meta learning for time series classification/regression/anomaly detection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7620480" y="3137040"/>
            <a:ext cx="3162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describe time series in meta space?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 flipV="1">
            <a:off x="4494600" y="5025600"/>
            <a:ext cx="1289160" cy="40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 flipV="1">
            <a:off x="6553080" y="4183200"/>
            <a:ext cx="834120" cy="4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8"/>
          <p:cNvSpPr/>
          <p:nvPr/>
        </p:nvSpPr>
        <p:spPr>
          <a:xfrm>
            <a:off x="7387920" y="2431080"/>
            <a:ext cx="4518360" cy="3505320"/>
          </a:xfrm>
          <a:prstGeom prst="rect">
            <a:avLst/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9"/>
          <p:cNvSpPr/>
          <p:nvPr/>
        </p:nvSpPr>
        <p:spPr>
          <a:xfrm>
            <a:off x="3386160" y="3130200"/>
            <a:ext cx="2397600" cy="15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6034320" y="2880360"/>
            <a:ext cx="206640" cy="168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1"/>
          <p:cNvSpPr/>
          <p:nvPr/>
        </p:nvSpPr>
        <p:spPr>
          <a:xfrm>
            <a:off x="1557360" y="6241320"/>
            <a:ext cx="3915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Novel time series classification 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681120" y="1299240"/>
            <a:ext cx="3915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set of methods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time-series classification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604760" y="-47160"/>
            <a:ext cx="3065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Available set of datasets for time series classification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7586640" y="622800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http://www.timeseriesclassification.com/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Picture 55" descr=""/>
          <p:cNvPicPr/>
          <p:nvPr/>
        </p:nvPicPr>
        <p:blipFill>
          <a:blip r:embed="rId4"/>
          <a:stretch/>
        </p:blipFill>
        <p:spPr>
          <a:xfrm>
            <a:off x="7717320" y="2520"/>
            <a:ext cx="3685680" cy="2353320"/>
          </a:xfrm>
          <a:prstGeom prst="rect">
            <a:avLst/>
          </a:prstGeom>
          <a:ln>
            <a:noFill/>
          </a:ln>
        </p:spPr>
      </p:pic>
      <p:pic>
        <p:nvPicPr>
          <p:cNvPr id="125" name="Picture 59" descr=""/>
          <p:cNvPicPr/>
          <p:nvPr/>
        </p:nvPicPr>
        <p:blipFill>
          <a:blip r:embed="rId5"/>
          <a:stretch/>
        </p:blipFill>
        <p:spPr>
          <a:xfrm>
            <a:off x="1655280" y="4530600"/>
            <a:ext cx="2975760" cy="1838160"/>
          </a:xfrm>
          <a:prstGeom prst="rect">
            <a:avLst/>
          </a:prstGeom>
          <a:ln>
            <a:noFill/>
          </a:ln>
        </p:spPr>
      </p:pic>
      <p:sp>
        <p:nvSpPr>
          <p:cNvPr id="126" name="CustomShape 15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6"/>
          <p:cNvSpPr/>
          <p:nvPr/>
        </p:nvSpPr>
        <p:spPr>
          <a:xfrm>
            <a:off x="388440" y="345240"/>
            <a:ext cx="821196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description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267880" y="6163920"/>
            <a:ext cx="18280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 IDEAS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68520" y="1431720"/>
            <a:ext cx="54360" cy="4736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Picture 12" descr=""/>
          <p:cNvPicPr/>
          <p:nvPr/>
        </p:nvPicPr>
        <p:blipFill>
          <a:blip r:embed="rId1"/>
          <a:stretch/>
        </p:blipFill>
        <p:spPr>
          <a:xfrm>
            <a:off x="3115800" y="960120"/>
            <a:ext cx="1888920" cy="12056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269640" y="1372680"/>
            <a:ext cx="3244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Take RAW datasets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Train + test in one .csv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78640" y="2499120"/>
            <a:ext cx="2613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 tsfresh or hctsa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 to tabular data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Subproblem: filter out data e.g use “fresh” algorithm [1]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Picture 18" descr=""/>
          <p:cNvPicPr/>
          <p:nvPr/>
        </p:nvPicPr>
        <p:blipFill>
          <a:blip r:embed="rId2"/>
          <a:stretch/>
        </p:blipFill>
        <p:spPr>
          <a:xfrm>
            <a:off x="2570040" y="2248200"/>
            <a:ext cx="2890440" cy="184536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278640" y="4614480"/>
            <a:ext cx="2436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 MFE (Rivoli)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5320" y="5904720"/>
            <a:ext cx="60098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Lato"/>
                <a:ea typeface="DejaVu Sans"/>
              </a:rPr>
              <a:t>[1] Christ, M., Kempa-Liehr, A.W. and Feindt, M. (2016). Distributed and parallel time series feature extraction for industrial big data applications. ArXiv e-prints: 1610.07717 URL: </a:t>
            </a:r>
            <a:r>
              <a:rPr b="0" lang="en-US" sz="1100" spc="-1" strike="noStrike" u="sng">
                <a:solidFill>
                  <a:srgbClr val="0563c1"/>
                </a:solidFill>
                <a:uFillTx/>
                <a:latin typeface="Lato"/>
                <a:ea typeface="DejaVu Sans"/>
                <a:hlinkClick r:id="rId3"/>
              </a:rPr>
              <a:t>http://adsabs.harvard.edu/abs/2016arXiv161007717C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Lato"/>
                <a:ea typeface="DejaVu Sans"/>
              </a:rPr>
              <a:t>[2] https://arxiv.org/pdf/1808.10406.pdf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36" name="Picture 53" descr=""/>
          <p:cNvPicPr/>
          <p:nvPr/>
        </p:nvPicPr>
        <p:blipFill>
          <a:blip r:embed="rId4"/>
          <a:stretch/>
        </p:blipFill>
        <p:spPr>
          <a:xfrm>
            <a:off x="2584440" y="4256280"/>
            <a:ext cx="2943720" cy="1485360"/>
          </a:xfrm>
          <a:prstGeom prst="rect">
            <a:avLst/>
          </a:prstGeom>
          <a:ln>
            <a:noFill/>
          </a:ln>
        </p:spPr>
      </p:pic>
      <p:pic>
        <p:nvPicPr>
          <p:cNvPr id="137" name="Picture 54" descr=""/>
          <p:cNvPicPr/>
          <p:nvPr/>
        </p:nvPicPr>
        <p:blipFill>
          <a:blip r:embed="rId5"/>
          <a:stretch/>
        </p:blipFill>
        <p:spPr>
          <a:xfrm>
            <a:off x="9506160" y="1025640"/>
            <a:ext cx="1888920" cy="1205640"/>
          </a:xfrm>
          <a:prstGeom prst="rect">
            <a:avLst/>
          </a:prstGeom>
          <a:ln>
            <a:noFill/>
          </a:ln>
        </p:spPr>
      </p:pic>
      <p:sp>
        <p:nvSpPr>
          <p:cNvPr id="138" name="CustomShape 7"/>
          <p:cNvSpPr/>
          <p:nvPr/>
        </p:nvSpPr>
        <p:spPr>
          <a:xfrm>
            <a:off x="6662880" y="1378800"/>
            <a:ext cx="2907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Take RAW datasets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Train + test in one .csv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3240" y="13788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59760" y="25056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43920" y="460728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6265080" y="13788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6262200" y="2505600"/>
            <a:ext cx="36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6669000" y="2505600"/>
            <a:ext cx="524376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direct meta features representation: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of features: 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motifs per class, mean/median/var of number of motifs per class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shapelets per class, mean/median/var/kurtosis and any other higher order statistic of the shapelets per class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of motifs and shaplets et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Average 1NN DTW distance between classes</a:t>
            </a:r>
            <a:endParaRPr b="0" lang="en-US" sz="1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Etc etc… (See for other inspiration in [2] and any other package)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526160" y="6042960"/>
            <a:ext cx="5243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EXPENSIVE!!!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462240" y="270360"/>
            <a:ext cx="111092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388440" y="345240"/>
            <a:ext cx="101264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describe time series in meta space?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8" name="Line 17"/>
          <p:cNvSpPr/>
          <p:nvPr/>
        </p:nvSpPr>
        <p:spPr>
          <a:xfrm>
            <a:off x="6217920" y="1005840"/>
            <a:ext cx="5577840" cy="539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8"/>
          <p:cNvSpPr/>
          <p:nvPr/>
        </p:nvSpPr>
        <p:spPr>
          <a:xfrm flipV="1">
            <a:off x="6309360" y="640080"/>
            <a:ext cx="5394960" cy="557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80480" y="6408360"/>
            <a:ext cx="1005768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471600" y="1145160"/>
            <a:ext cx="1146996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ce181e"/>
                </a:solidFill>
                <a:latin typeface="Calibri"/>
                <a:ea typeface="DejaVu Sans"/>
              </a:rPr>
              <a:t>Single objective best performing method on one measure (accuracy, F1, memory, efficiency etc… ) binary/multi-class classification or r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ce181e"/>
                </a:solidFill>
                <a:latin typeface="Calibri"/>
                <a:ea typeface="DejaVu Sans"/>
              </a:rPr>
              <a:t>How to organize the methods? By family of methods and treat the problem as multi-class classification ? 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ce181e"/>
                </a:solidFill>
                <a:latin typeface="Calibri"/>
                <a:ea typeface="DejaVu Sans"/>
              </a:rPr>
              <a:t>Define it as a multi-objective optimization problem and observe (F1, time and memory at the same time). One can perform discretization and treat the problem as multi-label or directly as multi-target regression\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ce181e"/>
                </a:solidFill>
                <a:latin typeface="Calibri"/>
                <a:ea typeface="DejaVu Sans"/>
              </a:rPr>
              <a:t>THESE 3 things are relevant for you. 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94560" y="126360"/>
            <a:ext cx="821196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88440" y="345240"/>
            <a:ext cx="1012644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 a method? How to treat the problem: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ontent Placeholder 6" descr=""/>
          <p:cNvPicPr/>
          <p:nvPr/>
        </p:nvPicPr>
        <p:blipFill>
          <a:blip r:embed="rId1"/>
          <a:stretch/>
        </p:blipFill>
        <p:spPr>
          <a:xfrm>
            <a:off x="1089360" y="1066680"/>
            <a:ext cx="9146160" cy="435060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959760" y="5715000"/>
            <a:ext cx="940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https://www.dropbox.com/sh/gsvm653d0m8tk41/AACjAhEiPl5GleCQeyd-NM0Na?dl=0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2520" y="475920"/>
            <a:ext cx="821196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CORE PAPER: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hlinkClick r:id="rId1"/>
              </a:rPr>
              <a:t>https://link.springer.com/article/10.1007/s10618-016-0483-9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Time series classification an overview: https://hal.archives-ouvertes.fr/hal-02365025v2/document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HCTSA: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https://link.springer.com/article/10.1007/s10618-019-00647-x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Time series data type, task analysis review: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hlinkClick r:id="rId3"/>
              </a:rPr>
              <a:t>https://www.sciencedirect.com/science/article/abs/pii/S0952197610001727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  <Words>1364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2020-11-01T11:21:14Z</dcterms:created>
  <dc:creator>TU-Pseudonym 5655485358055679</dc:creator>
  <dc:description/>
  <dc:language>en-US</dc:language>
  <cp:lastModifiedBy/>
  <dcterms:modified xsi:type="dcterms:W3CDTF">2020-12-22T11:20:10Z</dcterms:modified>
  <cp:revision>86</cp:revision>
  <dc:subject/>
  <dc:title>Meta-learning for time series classification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