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8c6b30e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8c6b30e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64e355b6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64e355b6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4e355b6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4e355b6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64e355b6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4e355b6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4e355b6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4e355b6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4e355b6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64e355b6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192475" y="17823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u="sng"/>
              <a:t>Cifrul Cezar</a:t>
            </a:r>
            <a:endParaRPr b="1" u="sng"/>
          </a:p>
        </p:txBody>
      </p:sp>
      <p:sp>
        <p:nvSpPr>
          <p:cNvPr id="135" name="Google Shape;135;p13"/>
          <p:cNvSpPr txBox="1"/>
          <p:nvPr>
            <p:ph idx="1" type="subTitle"/>
          </p:nvPr>
        </p:nvSpPr>
        <p:spPr>
          <a:xfrm>
            <a:off x="6130050" y="46771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Bogdan-Ionică Cojan, 25 Martie 2021</a:t>
            </a:r>
            <a:endParaRPr/>
          </a:p>
        </p:txBody>
      </p:sp>
      <p:sp>
        <p:nvSpPr>
          <p:cNvPr id="136" name="Google Shape;136;p13"/>
          <p:cNvSpPr txBox="1"/>
          <p:nvPr/>
        </p:nvSpPr>
        <p:spPr>
          <a:xfrm>
            <a:off x="3733500" y="2502225"/>
            <a:ext cx="4825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ro" sz="2500">
                <a:solidFill>
                  <a:srgbClr val="FFFFFF"/>
                </a:solidFill>
                <a:latin typeface="Montserrat"/>
                <a:ea typeface="Montserrat"/>
                <a:cs typeface="Montserrat"/>
                <a:sym typeface="Montserrat"/>
              </a:rPr>
              <a:t>Implementare </a:t>
            </a:r>
            <a:r>
              <a:rPr i="1" lang="ro" sz="2500">
                <a:solidFill>
                  <a:srgbClr val="FFFFFF"/>
                </a:solidFill>
                <a:latin typeface="Montserrat"/>
                <a:ea typeface="Montserrat"/>
                <a:cs typeface="Montserrat"/>
                <a:sym typeface="Montserrat"/>
              </a:rPr>
              <a:t>în VB.NET</a:t>
            </a:r>
            <a:endParaRPr i="1" sz="25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u="sng"/>
              <a:t>Scop</a:t>
            </a:r>
            <a:endParaRPr b="1" u="sng"/>
          </a:p>
        </p:txBody>
      </p:sp>
      <p:sp>
        <p:nvSpPr>
          <p:cNvPr id="142" name="Google Shape;142;p14"/>
          <p:cNvSpPr txBox="1"/>
          <p:nvPr>
            <p:ph idx="1" type="body"/>
          </p:nvPr>
        </p:nvSpPr>
        <p:spPr>
          <a:xfrm>
            <a:off x="1114200" y="1279575"/>
            <a:ext cx="72222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Montserrat"/>
              <a:buChar char="❖"/>
            </a:pPr>
            <a:r>
              <a:rPr i="1" lang="ro" sz="1400">
                <a:latin typeface="Montserrat"/>
                <a:ea typeface="Montserrat"/>
                <a:cs typeface="Montserrat"/>
                <a:sym typeface="Montserrat"/>
              </a:rPr>
              <a:t>Scopul Cifrului Cezar este de a transmite mesaje codificate, prin deplasarea cu un anumit </a:t>
            </a:r>
            <a:r>
              <a:rPr i="1" lang="ro" sz="1400">
                <a:latin typeface="Montserrat"/>
                <a:ea typeface="Montserrat"/>
                <a:cs typeface="Montserrat"/>
                <a:sym typeface="Montserrat"/>
              </a:rPr>
              <a:t>număr</a:t>
            </a:r>
            <a:r>
              <a:rPr i="1" lang="ro" sz="1400">
                <a:latin typeface="Montserrat"/>
                <a:ea typeface="Montserrat"/>
                <a:cs typeface="Montserrat"/>
                <a:sym typeface="Montserrat"/>
              </a:rPr>
              <a:t> a </a:t>
            </a:r>
            <a:r>
              <a:rPr i="1" lang="ro" sz="1400">
                <a:latin typeface="Montserrat"/>
                <a:ea typeface="Montserrat"/>
                <a:cs typeface="Montserrat"/>
                <a:sym typeface="Montserrat"/>
              </a:rPr>
              <a:t>fiecărei</a:t>
            </a:r>
            <a:r>
              <a:rPr i="1" lang="ro" sz="1400">
                <a:latin typeface="Montserrat"/>
                <a:ea typeface="Montserrat"/>
                <a:cs typeface="Montserrat"/>
                <a:sym typeface="Montserrat"/>
              </a:rPr>
              <a:t> litere </a:t>
            </a:r>
            <a:r>
              <a:rPr i="1" lang="ro" sz="1400">
                <a:latin typeface="Montserrat"/>
                <a:ea typeface="Montserrat"/>
                <a:cs typeface="Montserrat"/>
                <a:sym typeface="Montserrat"/>
              </a:rPr>
              <a:t>și</a:t>
            </a:r>
            <a:r>
              <a:rPr i="1" lang="ro" sz="1400">
                <a:latin typeface="Montserrat"/>
                <a:ea typeface="Montserrat"/>
                <a:cs typeface="Montserrat"/>
                <a:sym typeface="Montserrat"/>
              </a:rPr>
              <a:t> înlocuindu-se cu o alta litera dintr-un mesaj, astfel realizandu-se criptarea mesajului.</a:t>
            </a:r>
            <a:endParaRPr i="1" sz="1400">
              <a:latin typeface="Montserrat"/>
              <a:ea typeface="Montserrat"/>
              <a:cs typeface="Montserrat"/>
              <a:sym typeface="Montserrat"/>
            </a:endParaRPr>
          </a:p>
        </p:txBody>
      </p:sp>
      <p:pic>
        <p:nvPicPr>
          <p:cNvPr id="143" name="Google Shape;143;p14"/>
          <p:cNvPicPr preferRelativeResize="0"/>
          <p:nvPr/>
        </p:nvPicPr>
        <p:blipFill>
          <a:blip r:embed="rId3">
            <a:alphaModFix/>
          </a:blip>
          <a:stretch>
            <a:fillRect/>
          </a:stretch>
        </p:blipFill>
        <p:spPr>
          <a:xfrm>
            <a:off x="4200225" y="3008626"/>
            <a:ext cx="4801474" cy="2025626"/>
          </a:xfrm>
          <a:prstGeom prst="rect">
            <a:avLst/>
          </a:prstGeom>
          <a:noFill/>
          <a:ln>
            <a:noFill/>
          </a:ln>
        </p:spPr>
      </p:pic>
      <p:sp>
        <p:nvSpPr>
          <p:cNvPr id="144" name="Google Shape;144;p14"/>
          <p:cNvSpPr/>
          <p:nvPr/>
        </p:nvSpPr>
        <p:spPr>
          <a:xfrm>
            <a:off x="208525" y="3207250"/>
            <a:ext cx="3781500" cy="1638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4"/>
          <p:cNvPicPr preferRelativeResize="0"/>
          <p:nvPr/>
        </p:nvPicPr>
        <p:blipFill>
          <a:blip r:embed="rId4">
            <a:alphaModFix/>
          </a:blip>
          <a:stretch>
            <a:fillRect/>
          </a:stretch>
        </p:blipFill>
        <p:spPr>
          <a:xfrm>
            <a:off x="258800" y="3683288"/>
            <a:ext cx="3562350" cy="676275"/>
          </a:xfrm>
          <a:prstGeom prst="rect">
            <a:avLst/>
          </a:prstGeom>
          <a:noFill/>
          <a:ln>
            <a:noFill/>
          </a:ln>
        </p:spPr>
      </p:pic>
      <p:sp>
        <p:nvSpPr>
          <p:cNvPr id="146" name="Google Shape;146;p14"/>
          <p:cNvSpPr txBox="1"/>
          <p:nvPr/>
        </p:nvSpPr>
        <p:spPr>
          <a:xfrm>
            <a:off x="1114200" y="2188175"/>
            <a:ext cx="70389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FFFFFF"/>
              </a:buClr>
              <a:buSzPts val="1400"/>
              <a:buFont typeface="Montserrat"/>
              <a:buChar char="❖"/>
            </a:pPr>
            <a:r>
              <a:rPr i="1" lang="ro">
                <a:solidFill>
                  <a:schemeClr val="lt1"/>
                </a:solidFill>
                <a:latin typeface="Montserrat"/>
                <a:ea typeface="Montserrat"/>
                <a:cs typeface="Montserrat"/>
                <a:sym typeface="Montserrat"/>
              </a:rPr>
              <a:t>Printr-un proces invers se poate realiza descifrarea unui mesaj deja codificat, astfel realizandu-se decriptarea mesajului.</a:t>
            </a:r>
            <a:endParaRPr i="1">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7924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u="sng"/>
              <a:t>Cifrul Cezar</a:t>
            </a:r>
            <a:endParaRPr b="1" u="sng"/>
          </a:p>
        </p:txBody>
      </p:sp>
      <p:sp>
        <p:nvSpPr>
          <p:cNvPr id="152" name="Google Shape;152;p15"/>
          <p:cNvSpPr txBox="1"/>
          <p:nvPr>
            <p:ph idx="1" type="body"/>
          </p:nvPr>
        </p:nvSpPr>
        <p:spPr>
          <a:xfrm>
            <a:off x="963175" y="1865450"/>
            <a:ext cx="4349100" cy="2911200"/>
          </a:xfrm>
          <a:prstGeom prst="rect">
            <a:avLst/>
          </a:prstGeom>
        </p:spPr>
        <p:txBody>
          <a:bodyPr anchorCtr="0" anchor="t" bIns="91425" lIns="91425" spcFirstLastPara="1" rIns="91425" wrap="square" tIns="91425">
            <a:normAutofit/>
          </a:bodyPr>
          <a:lstStyle/>
          <a:p>
            <a:pPr indent="-317500" lvl="0" marL="457200" rtl="0" algn="l">
              <a:lnSpc>
                <a:spcPct val="95000"/>
              </a:lnSpc>
              <a:spcBef>
                <a:spcPts val="0"/>
              </a:spcBef>
              <a:spcAft>
                <a:spcPts val="0"/>
              </a:spcAft>
              <a:buSzPts val="1400"/>
              <a:buFont typeface="Montserrat"/>
              <a:buChar char="❖"/>
            </a:pPr>
            <a:r>
              <a:rPr i="1" lang="ro" sz="1400">
                <a:latin typeface="Montserrat"/>
                <a:ea typeface="Montserrat"/>
                <a:cs typeface="Montserrat"/>
                <a:sym typeface="Montserrat"/>
              </a:rPr>
              <a:t>În criptografie, cifrul lui Cezar, este una dintre cele mai cunoscute tehnici de criptare. </a:t>
            </a:r>
            <a:endParaRPr i="1" sz="1400">
              <a:latin typeface="Montserrat"/>
              <a:ea typeface="Montserrat"/>
              <a:cs typeface="Montserrat"/>
              <a:sym typeface="Montserrat"/>
            </a:endParaRPr>
          </a:p>
        </p:txBody>
      </p:sp>
      <p:pic>
        <p:nvPicPr>
          <p:cNvPr id="153" name="Google Shape;153;p15"/>
          <p:cNvPicPr preferRelativeResize="0"/>
          <p:nvPr/>
        </p:nvPicPr>
        <p:blipFill>
          <a:blip r:embed="rId3">
            <a:alphaModFix/>
          </a:blip>
          <a:stretch>
            <a:fillRect/>
          </a:stretch>
        </p:blipFill>
        <p:spPr>
          <a:xfrm>
            <a:off x="5221500" y="208500"/>
            <a:ext cx="3770750" cy="2502250"/>
          </a:xfrm>
          <a:prstGeom prst="rect">
            <a:avLst/>
          </a:prstGeom>
          <a:noFill/>
          <a:ln>
            <a:noFill/>
          </a:ln>
        </p:spPr>
      </p:pic>
      <p:sp>
        <p:nvSpPr>
          <p:cNvPr id="154" name="Google Shape;154;p15"/>
          <p:cNvSpPr txBox="1"/>
          <p:nvPr/>
        </p:nvSpPr>
        <p:spPr>
          <a:xfrm>
            <a:off x="963175" y="2883950"/>
            <a:ext cx="7899900" cy="1793400"/>
          </a:xfrm>
          <a:prstGeom prst="rect">
            <a:avLst/>
          </a:prstGeom>
          <a:noFill/>
          <a:ln>
            <a:noFill/>
          </a:ln>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rgbClr val="FFFFFF"/>
              </a:buClr>
              <a:buSzPts val="1400"/>
              <a:buFont typeface="Montserrat"/>
              <a:buChar char="❖"/>
            </a:pPr>
            <a:r>
              <a:rPr i="1" lang="ro">
                <a:solidFill>
                  <a:schemeClr val="lt1"/>
                </a:solidFill>
                <a:latin typeface="Montserrat"/>
                <a:ea typeface="Montserrat"/>
                <a:cs typeface="Montserrat"/>
                <a:sym typeface="Montserrat"/>
              </a:rPr>
              <a:t>Este un tip de cifru al substituției, în care fiecare literă din textul inițial este înlocuită cu o literă care se află în alfabet la o distanță fixă față de cea înlocuită. De exemplu, cu o deplasare de cinci poziții în alfabetul limbii române, A este înlocuit cu D, Ă devine E și așa mai departe. Această metodă este numită așa după Iulius Cezar, care o folosea pentru a comunica cu generalii săi.</a:t>
            </a:r>
            <a:endParaRPr i="1">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idx="4294967295" type="body"/>
          </p:nvPr>
        </p:nvSpPr>
        <p:spPr>
          <a:xfrm>
            <a:off x="307825" y="466350"/>
            <a:ext cx="5292600" cy="95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i="1" lang="ro" sz="1400">
                <a:latin typeface="Montserrat"/>
                <a:ea typeface="Montserrat"/>
                <a:cs typeface="Montserrat"/>
                <a:sym typeface="Montserrat"/>
              </a:rPr>
              <a:t>Cifrul Cezar este denumit după Iulius Cezar, care îl folosea cu o deplasare de 3 pentru protejarea mesajelor cu importanță militară.</a:t>
            </a:r>
            <a:endParaRPr i="1" sz="1400">
              <a:latin typeface="Montserrat"/>
              <a:ea typeface="Montserrat"/>
              <a:cs typeface="Montserrat"/>
              <a:sym typeface="Montserrat"/>
            </a:endParaRPr>
          </a:p>
        </p:txBody>
      </p:sp>
      <p:pic>
        <p:nvPicPr>
          <p:cNvPr id="160" name="Google Shape;160;p16"/>
          <p:cNvPicPr preferRelativeResize="0"/>
          <p:nvPr/>
        </p:nvPicPr>
        <p:blipFill>
          <a:blip r:embed="rId3">
            <a:alphaModFix/>
          </a:blip>
          <a:stretch>
            <a:fillRect/>
          </a:stretch>
        </p:blipFill>
        <p:spPr>
          <a:xfrm>
            <a:off x="5945375" y="152400"/>
            <a:ext cx="2991930" cy="4838700"/>
          </a:xfrm>
          <a:prstGeom prst="rect">
            <a:avLst/>
          </a:prstGeom>
          <a:noFill/>
          <a:ln>
            <a:noFill/>
          </a:ln>
        </p:spPr>
      </p:pic>
      <p:sp>
        <p:nvSpPr>
          <p:cNvPr id="161" name="Google Shape;161;p16"/>
          <p:cNvSpPr txBox="1"/>
          <p:nvPr/>
        </p:nvSpPr>
        <p:spPr>
          <a:xfrm>
            <a:off x="307825" y="1408925"/>
            <a:ext cx="5292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Deși Cezar a fost primul care a fost folosit cifrul într-un mod în care se poate atesta, alte cifruri bazate pe substituție se cunosc ca fiind folosite anterior. Nepotul lui Iulius Cezar, Augustus, a folosit de asemenea cifrul, dar cu o deplasare de unu.</a:t>
            </a:r>
            <a:endParaRPr i="1">
              <a:solidFill>
                <a:srgbClr val="FFFFFF"/>
              </a:solidFill>
              <a:latin typeface="Montserrat"/>
              <a:ea typeface="Montserrat"/>
              <a:cs typeface="Montserrat"/>
              <a:sym typeface="Montserrat"/>
            </a:endParaRPr>
          </a:p>
        </p:txBody>
      </p:sp>
      <p:sp>
        <p:nvSpPr>
          <p:cNvPr id="162" name="Google Shape;162;p16"/>
          <p:cNvSpPr txBox="1"/>
          <p:nvPr/>
        </p:nvSpPr>
        <p:spPr>
          <a:xfrm>
            <a:off x="307825" y="2671025"/>
            <a:ext cx="5292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Există dovezi cum că Iulius Cezar folosea și sisteme mai complicate, iar un scriitor, Aulus Gellius, referă un tratat (acum pierdut) despre cifrurile lui.</a:t>
            </a:r>
            <a:endParaRPr i="1">
              <a:solidFill>
                <a:srgbClr val="FFFFFF"/>
              </a:solidFill>
              <a:latin typeface="Montserrat"/>
              <a:ea typeface="Montserrat"/>
              <a:cs typeface="Montserrat"/>
              <a:sym typeface="Montserrat"/>
            </a:endParaRPr>
          </a:p>
        </p:txBody>
      </p:sp>
      <p:sp>
        <p:nvSpPr>
          <p:cNvPr id="163" name="Google Shape;163;p16"/>
          <p:cNvSpPr txBox="1"/>
          <p:nvPr/>
        </p:nvSpPr>
        <p:spPr>
          <a:xfrm>
            <a:off x="307825" y="3502325"/>
            <a:ext cx="5292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Nu se știe cât de util era cifrul Cezar în acel timp, dar este probabil ca el să fie destul de sigur, atât timp cât numai câțiva dintre inamicii lui Cezar erau în stare să scrie și să citească, dar mai ales să cunoască concepte de criptanaliză.</a:t>
            </a:r>
            <a:endParaRPr i="1">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type="title"/>
          </p:nvPr>
        </p:nvSpPr>
        <p:spPr>
          <a:xfrm>
            <a:off x="1267775" y="7825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u="sng"/>
              <a:t>Design</a:t>
            </a:r>
            <a:endParaRPr b="1" u="sng"/>
          </a:p>
        </p:txBody>
      </p:sp>
      <p:sp>
        <p:nvSpPr>
          <p:cNvPr id="169" name="Google Shape;169;p17"/>
          <p:cNvSpPr txBox="1"/>
          <p:nvPr>
            <p:ph idx="1" type="body"/>
          </p:nvPr>
        </p:nvSpPr>
        <p:spPr>
          <a:xfrm>
            <a:off x="337675" y="142850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Char char="❖"/>
            </a:pPr>
            <a:r>
              <a:rPr i="1" lang="ro" sz="1400">
                <a:latin typeface="Montserrat"/>
                <a:ea typeface="Montserrat"/>
                <a:cs typeface="Montserrat"/>
                <a:sym typeface="Montserrat"/>
              </a:rPr>
              <a:t>1 x buton “Criptare” </a:t>
            </a:r>
            <a:endParaRPr i="1"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i="1" lang="ro" sz="1400">
                <a:latin typeface="Montserrat"/>
                <a:ea typeface="Montserrat"/>
                <a:cs typeface="Montserrat"/>
                <a:sym typeface="Montserrat"/>
              </a:rPr>
              <a:t>apăsați</a:t>
            </a:r>
            <a:r>
              <a:rPr i="1" lang="ro" sz="1400">
                <a:latin typeface="Montserrat"/>
                <a:ea typeface="Montserrat"/>
                <a:cs typeface="Montserrat"/>
                <a:sym typeface="Montserrat"/>
              </a:rPr>
              <a:t> pentru a se realiza criptarea</a:t>
            </a:r>
            <a:endParaRPr i="1" sz="1400">
              <a:latin typeface="Montserrat"/>
              <a:ea typeface="Montserrat"/>
              <a:cs typeface="Montserrat"/>
              <a:sym typeface="Montserrat"/>
            </a:endParaRPr>
          </a:p>
        </p:txBody>
      </p:sp>
      <p:pic>
        <p:nvPicPr>
          <p:cNvPr id="170" name="Google Shape;170;p17"/>
          <p:cNvPicPr preferRelativeResize="0"/>
          <p:nvPr/>
        </p:nvPicPr>
        <p:blipFill>
          <a:blip r:embed="rId3">
            <a:alphaModFix/>
          </a:blip>
          <a:stretch>
            <a:fillRect/>
          </a:stretch>
        </p:blipFill>
        <p:spPr>
          <a:xfrm>
            <a:off x="4934800" y="1180950"/>
            <a:ext cx="4096550" cy="2781600"/>
          </a:xfrm>
          <a:prstGeom prst="rect">
            <a:avLst/>
          </a:prstGeom>
          <a:noFill/>
          <a:ln>
            <a:noFill/>
          </a:ln>
        </p:spPr>
      </p:pic>
      <p:sp>
        <p:nvSpPr>
          <p:cNvPr id="171" name="Google Shape;171;p17"/>
          <p:cNvSpPr txBox="1"/>
          <p:nvPr/>
        </p:nvSpPr>
        <p:spPr>
          <a:xfrm>
            <a:off x="337575" y="2014275"/>
            <a:ext cx="4637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1 x buton “Decriptare”</a:t>
            </a:r>
            <a:endParaRPr i="1">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apăsați pentru a se realiza decriptarea</a:t>
            </a:r>
            <a:endParaRPr i="1">
              <a:solidFill>
                <a:srgbClr val="FFFFFF"/>
              </a:solidFill>
              <a:latin typeface="Montserrat"/>
              <a:ea typeface="Montserrat"/>
              <a:cs typeface="Montserrat"/>
              <a:sym typeface="Montserrat"/>
            </a:endParaRPr>
          </a:p>
        </p:txBody>
      </p:sp>
      <p:sp>
        <p:nvSpPr>
          <p:cNvPr id="172" name="Google Shape;172;p17"/>
          <p:cNvSpPr txBox="1"/>
          <p:nvPr/>
        </p:nvSpPr>
        <p:spPr>
          <a:xfrm>
            <a:off x="337675" y="2629875"/>
            <a:ext cx="4164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1 x comboBox “Mutare”</a:t>
            </a:r>
            <a:endParaRPr i="1">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setați numărul deplasării</a:t>
            </a:r>
            <a:endParaRPr i="1">
              <a:solidFill>
                <a:srgbClr val="FFFFFF"/>
              </a:solidFill>
              <a:latin typeface="Montserrat"/>
              <a:ea typeface="Montserrat"/>
              <a:cs typeface="Montserrat"/>
              <a:sym typeface="Montserrat"/>
            </a:endParaRPr>
          </a:p>
        </p:txBody>
      </p:sp>
      <p:sp>
        <p:nvSpPr>
          <p:cNvPr id="173" name="Google Shape;173;p17"/>
          <p:cNvSpPr txBox="1"/>
          <p:nvPr/>
        </p:nvSpPr>
        <p:spPr>
          <a:xfrm>
            <a:off x="337675" y="3185800"/>
            <a:ext cx="4497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1 x textBox “Mesaj Decriptat”</a:t>
            </a:r>
            <a:endParaRPr i="1">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dați un mesaj</a:t>
            </a:r>
            <a:endParaRPr i="1">
              <a:solidFill>
                <a:srgbClr val="FFFFFF"/>
              </a:solidFill>
              <a:latin typeface="Montserrat"/>
              <a:ea typeface="Montserrat"/>
              <a:cs typeface="Montserrat"/>
              <a:sym typeface="Montserrat"/>
            </a:endParaRPr>
          </a:p>
        </p:txBody>
      </p:sp>
      <p:sp>
        <p:nvSpPr>
          <p:cNvPr id="174" name="Google Shape;174;p17"/>
          <p:cNvSpPr txBox="1"/>
          <p:nvPr/>
        </p:nvSpPr>
        <p:spPr>
          <a:xfrm>
            <a:off x="337675" y="3754950"/>
            <a:ext cx="4497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1 x textBox “Mesaj Criptat”</a:t>
            </a:r>
            <a:endParaRPr i="1">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mesajul criptat generat/ introdus</a:t>
            </a:r>
            <a:endParaRPr i="1">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1263925" y="41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u="sng"/>
              <a:t>Implementarea Codului</a:t>
            </a:r>
            <a:endParaRPr b="1" u="sng"/>
          </a:p>
        </p:txBody>
      </p:sp>
      <p:sp>
        <p:nvSpPr>
          <p:cNvPr id="180" name="Google Shape;180;p18"/>
          <p:cNvSpPr txBox="1"/>
          <p:nvPr>
            <p:ph idx="1" type="body"/>
          </p:nvPr>
        </p:nvSpPr>
        <p:spPr>
          <a:xfrm>
            <a:off x="1055400" y="1081000"/>
            <a:ext cx="8088600" cy="16392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Font typeface="Montserrat"/>
              <a:buChar char="❖"/>
            </a:pPr>
            <a:r>
              <a:rPr i="1" lang="ro" sz="1400">
                <a:latin typeface="Montserrat"/>
                <a:ea typeface="Montserrat"/>
                <a:cs typeface="Montserrat"/>
                <a:sym typeface="Montserrat"/>
              </a:rPr>
              <a:t>Am creat o </a:t>
            </a:r>
            <a:r>
              <a:rPr i="1" lang="ro" sz="1400">
                <a:latin typeface="Montserrat"/>
                <a:ea typeface="Montserrat"/>
                <a:cs typeface="Montserrat"/>
                <a:sym typeface="Montserrat"/>
              </a:rPr>
              <a:t>funcție</a:t>
            </a:r>
            <a:r>
              <a:rPr i="1" lang="ro" sz="1400">
                <a:latin typeface="Montserrat"/>
                <a:ea typeface="Montserrat"/>
                <a:cs typeface="Montserrat"/>
                <a:sym typeface="Montserrat"/>
              </a:rPr>
              <a:t> de criptare:</a:t>
            </a:r>
            <a:endParaRPr i="1"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i="1" lang="ro" sz="1400">
                <a:latin typeface="Montserrat"/>
                <a:ea typeface="Montserrat"/>
                <a:cs typeface="Montserrat"/>
                <a:sym typeface="Montserrat"/>
              </a:rPr>
              <a:t>aceasta functie </a:t>
            </a:r>
            <a:r>
              <a:rPr i="1" lang="ro" sz="1400">
                <a:latin typeface="Montserrat"/>
                <a:ea typeface="Montserrat"/>
                <a:cs typeface="Montserrat"/>
                <a:sym typeface="Montserrat"/>
              </a:rPr>
              <a:t>primește</a:t>
            </a:r>
            <a:r>
              <a:rPr i="1" lang="ro" sz="1400">
                <a:latin typeface="Montserrat"/>
                <a:ea typeface="Montserrat"/>
                <a:cs typeface="Montserrat"/>
                <a:sym typeface="Montserrat"/>
              </a:rPr>
              <a:t> 3 parametrii.</a:t>
            </a:r>
            <a:endParaRPr i="1"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i="1" lang="ro" sz="1400">
                <a:latin typeface="Montserrat"/>
                <a:ea typeface="Montserrat"/>
                <a:cs typeface="Montserrat"/>
                <a:sym typeface="Montserrat"/>
              </a:rPr>
              <a:t>dacă se efectuează criptarea atunci fiecărui caracter </a:t>
            </a:r>
            <a:r>
              <a:rPr i="1" lang="ro" sz="1400">
                <a:latin typeface="Montserrat"/>
                <a:ea typeface="Montserrat"/>
                <a:cs typeface="Montserrat"/>
                <a:sym typeface="Montserrat"/>
              </a:rPr>
              <a:t>îi</a:t>
            </a:r>
            <a:r>
              <a:rPr i="1" lang="ro" sz="1400">
                <a:latin typeface="Montserrat"/>
                <a:ea typeface="Montserrat"/>
                <a:cs typeface="Montserrat"/>
                <a:sym typeface="Montserrat"/>
              </a:rPr>
              <a:t> </a:t>
            </a:r>
            <a:r>
              <a:rPr i="1" lang="ro" sz="1400">
                <a:latin typeface="Montserrat"/>
                <a:ea typeface="Montserrat"/>
                <a:cs typeface="Montserrat"/>
                <a:sym typeface="Montserrat"/>
              </a:rPr>
              <a:t>adunăm</a:t>
            </a:r>
            <a:r>
              <a:rPr i="1" lang="ro" sz="1400">
                <a:latin typeface="Montserrat"/>
                <a:ea typeface="Montserrat"/>
                <a:cs typeface="Montserrat"/>
                <a:sym typeface="Montserrat"/>
              </a:rPr>
              <a:t> N </a:t>
            </a:r>
            <a:r>
              <a:rPr i="1" lang="ro" sz="1400">
                <a:latin typeface="Montserrat"/>
                <a:ea typeface="Montserrat"/>
                <a:cs typeface="Montserrat"/>
                <a:sym typeface="Montserrat"/>
              </a:rPr>
              <a:t>mutări.</a:t>
            </a:r>
            <a:endParaRPr i="1"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i="1" lang="ro" sz="1400">
                <a:latin typeface="Montserrat"/>
                <a:ea typeface="Montserrat"/>
                <a:cs typeface="Montserrat"/>
                <a:sym typeface="Montserrat"/>
              </a:rPr>
              <a:t>dacă se </a:t>
            </a:r>
            <a:r>
              <a:rPr i="1" lang="ro" sz="1400">
                <a:latin typeface="Montserrat"/>
                <a:ea typeface="Montserrat"/>
                <a:cs typeface="Montserrat"/>
                <a:sym typeface="Montserrat"/>
              </a:rPr>
              <a:t>efectuează</a:t>
            </a:r>
            <a:r>
              <a:rPr i="1" lang="ro" sz="1400">
                <a:latin typeface="Montserrat"/>
                <a:ea typeface="Montserrat"/>
                <a:cs typeface="Montserrat"/>
                <a:sym typeface="Montserrat"/>
              </a:rPr>
              <a:t> decriptarea atunci </a:t>
            </a:r>
            <a:r>
              <a:rPr i="1" lang="ro" sz="1400">
                <a:latin typeface="Montserrat"/>
                <a:ea typeface="Montserrat"/>
                <a:cs typeface="Montserrat"/>
                <a:sym typeface="Montserrat"/>
              </a:rPr>
              <a:t>fiecărui</a:t>
            </a:r>
            <a:r>
              <a:rPr i="1" lang="ro" sz="1400">
                <a:latin typeface="Montserrat"/>
                <a:ea typeface="Montserrat"/>
                <a:cs typeface="Montserrat"/>
                <a:sym typeface="Montserrat"/>
              </a:rPr>
              <a:t> caracter  </a:t>
            </a:r>
            <a:r>
              <a:rPr i="1" lang="ro" sz="1400">
                <a:latin typeface="Montserrat"/>
                <a:ea typeface="Montserrat"/>
                <a:cs typeface="Montserrat"/>
                <a:sym typeface="Montserrat"/>
              </a:rPr>
              <a:t>îi</a:t>
            </a:r>
            <a:r>
              <a:rPr i="1" lang="ro" sz="1400">
                <a:latin typeface="Montserrat"/>
                <a:ea typeface="Montserrat"/>
                <a:cs typeface="Montserrat"/>
                <a:sym typeface="Montserrat"/>
              </a:rPr>
              <a:t> </a:t>
            </a:r>
            <a:r>
              <a:rPr i="1" lang="ro" sz="1400">
                <a:latin typeface="Montserrat"/>
                <a:ea typeface="Montserrat"/>
                <a:cs typeface="Montserrat"/>
                <a:sym typeface="Montserrat"/>
              </a:rPr>
              <a:t>adunăm</a:t>
            </a:r>
            <a:r>
              <a:rPr i="1" lang="ro" sz="1400">
                <a:latin typeface="Montserrat"/>
                <a:ea typeface="Montserrat"/>
                <a:cs typeface="Montserrat"/>
                <a:sym typeface="Montserrat"/>
              </a:rPr>
              <a:t> 26 </a:t>
            </a:r>
            <a:r>
              <a:rPr i="1" lang="ro" sz="1400">
                <a:latin typeface="Montserrat"/>
                <a:ea typeface="Montserrat"/>
                <a:cs typeface="Montserrat"/>
                <a:sym typeface="Montserrat"/>
              </a:rPr>
              <a:t>și</a:t>
            </a:r>
            <a:r>
              <a:rPr i="1" lang="ro" sz="1400">
                <a:latin typeface="Montserrat"/>
                <a:ea typeface="Montserrat"/>
                <a:cs typeface="Montserrat"/>
                <a:sym typeface="Montserrat"/>
              </a:rPr>
              <a:t> vom scădea N mutări.</a:t>
            </a:r>
            <a:endParaRPr i="1"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i="1" lang="ro" sz="1400">
                <a:latin typeface="Montserrat"/>
                <a:ea typeface="Montserrat"/>
                <a:cs typeface="Montserrat"/>
                <a:sym typeface="Montserrat"/>
              </a:rPr>
              <a:t>pentru criptare/decriptare se va crea un nou </a:t>
            </a:r>
            <a:r>
              <a:rPr i="1" lang="ro" sz="1400">
                <a:latin typeface="Montserrat"/>
                <a:ea typeface="Montserrat"/>
                <a:cs typeface="Montserrat"/>
                <a:sym typeface="Montserrat"/>
              </a:rPr>
              <a:t>șir</a:t>
            </a:r>
            <a:r>
              <a:rPr i="1" lang="ro" sz="1400">
                <a:latin typeface="Montserrat"/>
                <a:ea typeface="Montserrat"/>
                <a:cs typeface="Montserrat"/>
                <a:sym typeface="Montserrat"/>
              </a:rPr>
              <a:t> care va fi returnat.</a:t>
            </a:r>
            <a:endParaRPr i="1" sz="1400">
              <a:latin typeface="Montserrat"/>
              <a:ea typeface="Montserrat"/>
              <a:cs typeface="Montserrat"/>
              <a:sym typeface="Montserrat"/>
            </a:endParaRPr>
          </a:p>
        </p:txBody>
      </p:sp>
      <p:sp>
        <p:nvSpPr>
          <p:cNvPr id="181" name="Google Shape;181;p18"/>
          <p:cNvSpPr txBox="1"/>
          <p:nvPr/>
        </p:nvSpPr>
        <p:spPr>
          <a:xfrm>
            <a:off x="319350" y="2720200"/>
            <a:ext cx="8505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Am creat un eveniment click pentru butonul “Criptare”:</a:t>
            </a:r>
            <a:endParaRPr i="1">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acest buton apelează funcția de criptare și transmite șirul care se află în textBox-ul “Mesaj Decriptat”, numărul deplasării și un ‘true’ pentru ca funcția să efectueze criptarea.</a:t>
            </a:r>
            <a:endParaRPr i="1">
              <a:solidFill>
                <a:srgbClr val="FFFFFF"/>
              </a:solidFill>
              <a:latin typeface="Montserrat"/>
              <a:ea typeface="Montserrat"/>
              <a:cs typeface="Montserrat"/>
              <a:sym typeface="Montserrat"/>
            </a:endParaRPr>
          </a:p>
        </p:txBody>
      </p:sp>
      <p:sp>
        <p:nvSpPr>
          <p:cNvPr id="182" name="Google Shape;182;p18"/>
          <p:cNvSpPr txBox="1"/>
          <p:nvPr/>
        </p:nvSpPr>
        <p:spPr>
          <a:xfrm>
            <a:off x="319350" y="3766900"/>
            <a:ext cx="8505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Am creat un eveniment click pentru butonul “Decriptare”:</a:t>
            </a:r>
            <a:endParaRPr i="1">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i="1" lang="ro">
                <a:solidFill>
                  <a:srgbClr val="FFFFFF"/>
                </a:solidFill>
                <a:latin typeface="Montserrat"/>
                <a:ea typeface="Montserrat"/>
                <a:cs typeface="Montserrat"/>
                <a:sym typeface="Montserrat"/>
              </a:rPr>
              <a:t>acest buton apelează funcția de criptare și transmite șirul care se află în textBox-ul “Mesaj Criptat”, numărul deplasării și un ‘false’ pentru ca funcția să efectueze decriptarea.</a:t>
            </a:r>
            <a:endParaRPr i="1">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ro" u="sng"/>
              <a:t>Mulțumesc pentru atenție !</a:t>
            </a:r>
            <a:endParaRPr b="1" u="sng"/>
          </a:p>
          <a:p>
            <a:pPr indent="0" lvl="0" marL="0" rtl="0" algn="l">
              <a:spcBef>
                <a:spcPts val="0"/>
              </a:spcBef>
              <a:spcAft>
                <a:spcPts val="0"/>
              </a:spcAft>
              <a:buNone/>
            </a:pPr>
            <a:r>
              <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