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91" r:id="rId5"/>
    <p:sldId id="261" r:id="rId6"/>
    <p:sldId id="283" r:id="rId7"/>
    <p:sldId id="292" r:id="rId8"/>
    <p:sldId id="294" r:id="rId9"/>
    <p:sldId id="295" r:id="rId10"/>
    <p:sldId id="296" r:id="rId11"/>
    <p:sldId id="293" r:id="rId12"/>
    <p:sldId id="297" r:id="rId13"/>
    <p:sldId id="298" r:id="rId14"/>
    <p:sldId id="299" r:id="rId15"/>
    <p:sldId id="301" r:id="rId16"/>
    <p:sldId id="302" r:id="rId17"/>
    <p:sldId id="303" r:id="rId18"/>
    <p:sldId id="277" r:id="rId19"/>
    <p:sldId id="282" r:id="rId20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22"/>
      <p:bold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Fira Sans Extra Condensed SemiBold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A14"/>
    <a:srgbClr val="E4EA27"/>
    <a:srgbClr val="26E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F92E4-DFC4-496E-9039-71EF7448B1F6}">
  <a:tblStyle styleId="{BC1F92E4-DFC4-496E-9039-71EF7448B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498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6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880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79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709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148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984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698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28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91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36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1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04129" y="1017082"/>
            <a:ext cx="3836446" cy="904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lang="ro-RO" sz="4500" b="1" spc="-5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</a:t>
            </a:r>
            <a:r>
              <a:rPr lang="ro-RO" sz="4500" b="1" spc="-5" dirty="0" err="1">
                <a:latin typeface="Corbel" panose="020B0503020204020204" pitchFamily="34" charset="0"/>
              </a:rPr>
              <a:t>obile</a:t>
            </a:r>
            <a:r>
              <a:rPr lang="ro-RO" sz="4500" b="1" spc="-5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</a:t>
            </a:r>
            <a:r>
              <a:rPr lang="ro-RO" sz="4500" b="1" spc="-5" dirty="0" err="1">
                <a:latin typeface="Corbel" panose="020B0503020204020204" pitchFamily="34" charset="0"/>
              </a:rPr>
              <a:t>ets</a:t>
            </a:r>
            <a:endParaRPr lang="ro-RO" sz="4500" b="1" spc="-5" dirty="0">
              <a:latin typeface="Corbel" panose="020B050302020402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334659" y="3283599"/>
            <a:ext cx="2581200" cy="1090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2565" marR="30480" indent="111125">
              <a:lnSpc>
                <a:spcPct val="100000"/>
              </a:lnSpc>
              <a:spcBef>
                <a:spcPts val="95"/>
              </a:spcBef>
            </a:pPr>
            <a:r>
              <a:rPr lang="ro-RO" sz="1800" b="1" dirty="0">
                <a:solidFill>
                  <a:srgbClr val="001F5F"/>
                </a:solidFill>
                <a:latin typeface="Corbel"/>
                <a:cs typeface="Corbel"/>
              </a:rPr>
              <a:t>11</a:t>
            </a:r>
            <a:r>
              <a:rPr lang="en-GB" sz="1800" b="1" baseline="26666" dirty="0" err="1">
                <a:solidFill>
                  <a:srgbClr val="001F5F"/>
                </a:solidFill>
                <a:latin typeface="Corbel"/>
                <a:cs typeface="Corbel"/>
              </a:rPr>
              <a:t>th</a:t>
            </a:r>
            <a:r>
              <a:rPr lang="en-GB" sz="1800" b="1" spc="37" baseline="26666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ro-RO" sz="1800" b="1" spc="-20" dirty="0">
                <a:solidFill>
                  <a:srgbClr val="001F5F"/>
                </a:solidFill>
                <a:latin typeface="Corbel"/>
                <a:cs typeface="Corbel"/>
              </a:rPr>
              <a:t>May</a:t>
            </a:r>
            <a:r>
              <a:rPr lang="en-GB" sz="1800" b="1" spc="-20" dirty="0">
                <a:solidFill>
                  <a:srgbClr val="001F5F"/>
                </a:solidFill>
                <a:latin typeface="Corbel"/>
                <a:cs typeface="Corbel"/>
              </a:rPr>
              <a:t>,</a:t>
            </a:r>
            <a:r>
              <a:rPr lang="en-GB" sz="1800" b="1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GB" sz="1800" b="1" spc="-25" dirty="0">
                <a:solidFill>
                  <a:srgbClr val="001F5F"/>
                </a:solidFill>
                <a:latin typeface="Corbel"/>
                <a:cs typeface="Corbel"/>
              </a:rPr>
              <a:t>20</a:t>
            </a:r>
            <a:r>
              <a:rPr lang="ro-RO" sz="1800" b="1" spc="-25" dirty="0">
                <a:solidFill>
                  <a:srgbClr val="001F5F"/>
                </a:solidFill>
                <a:latin typeface="Corbel"/>
                <a:cs typeface="Corbel"/>
              </a:rPr>
              <a:t>24</a:t>
            </a:r>
            <a:r>
              <a:rPr lang="en-GB" sz="1800" b="1" spc="-2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GB" sz="1800" b="1" spc="-38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GB" sz="1800" b="1" spc="-5" dirty="0">
                <a:solidFill>
                  <a:srgbClr val="001F5F"/>
                </a:solidFill>
                <a:latin typeface="Corbel"/>
                <a:cs typeface="Corbel"/>
              </a:rPr>
              <a:t>PR12</a:t>
            </a:r>
            <a:r>
              <a:rPr lang="en-GB" sz="1800" b="1" spc="-5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GB" sz="1800" b="1" spc="-5" dirty="0">
                <a:solidFill>
                  <a:srgbClr val="001F5F"/>
                </a:solidFill>
                <a:latin typeface="Corbel"/>
                <a:cs typeface="Corbel"/>
              </a:rPr>
              <a:t>Paper</a:t>
            </a:r>
            <a:r>
              <a:rPr lang="en-GB" sz="1800" b="1" spc="-3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GB" sz="1800" b="1" spc="-15" dirty="0">
                <a:solidFill>
                  <a:srgbClr val="001F5F"/>
                </a:solidFill>
                <a:latin typeface="Corbel"/>
                <a:cs typeface="Corbel"/>
              </a:rPr>
              <a:t>Review</a:t>
            </a:r>
            <a:endParaRPr lang="en-GB" sz="1800" dirty="0">
              <a:latin typeface="Corbel"/>
              <a:cs typeface="Corbel"/>
            </a:endParaRPr>
          </a:p>
          <a:p>
            <a:pPr marR="31750">
              <a:lnSpc>
                <a:spcPts val="2395"/>
              </a:lnSpc>
            </a:pPr>
            <a:r>
              <a:rPr lang="ro-RO" sz="1800" b="1" spc="-5" dirty="0">
                <a:latin typeface="Corbel"/>
                <a:cs typeface="Corbel"/>
              </a:rPr>
              <a:t>Iamnitchi Bogdan</a:t>
            </a:r>
            <a:endParaRPr lang="en-GB" sz="1800" dirty="0">
              <a:latin typeface="Corbel"/>
              <a:cs typeface="Corbel"/>
            </a:endParaRPr>
          </a:p>
          <a:p>
            <a:pPr marR="31115">
              <a:lnSpc>
                <a:spcPct val="100000"/>
              </a:lnSpc>
              <a:spcBef>
                <a:spcPts val="5"/>
              </a:spcBef>
            </a:pPr>
            <a:endParaRPr i="1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46;p15">
            <a:extLst>
              <a:ext uri="{FF2B5EF4-FFF2-40B4-BE49-F238E27FC236}">
                <a16:creationId xmlns:a16="http://schemas.microsoft.com/office/drawing/2014/main" id="{D3DFF7DA-88DC-463C-B865-E807ED4719D1}"/>
              </a:ext>
            </a:extLst>
          </p:cNvPr>
          <p:cNvSpPr txBox="1">
            <a:spLocks/>
          </p:cNvSpPr>
          <p:nvPr/>
        </p:nvSpPr>
        <p:spPr>
          <a:xfrm>
            <a:off x="4739769" y="1765892"/>
            <a:ext cx="4200806" cy="90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68580" marR="5080">
              <a:lnSpc>
                <a:spcPct val="100000"/>
              </a:lnSpc>
              <a:spcBef>
                <a:spcPts val="195"/>
              </a:spcBef>
            </a:pPr>
            <a:r>
              <a:rPr lang="ro-RO" sz="2500" b="1" spc="-5" dirty="0" err="1">
                <a:latin typeface="Corbel" panose="020B0503020204020204" pitchFamily="34" charset="0"/>
              </a:rPr>
              <a:t>Efficient</a:t>
            </a:r>
            <a:r>
              <a:rPr lang="ro-RO" sz="2500" b="1" spc="-5" dirty="0">
                <a:latin typeface="Corbel" panose="020B0503020204020204" pitchFamily="34" charset="0"/>
              </a:rPr>
              <a:t> </a:t>
            </a:r>
            <a:r>
              <a:rPr lang="ro-RO" sz="2500" b="1" spc="-10" dirty="0" err="1">
                <a:latin typeface="Corbel" panose="020B0503020204020204" pitchFamily="34" charset="0"/>
              </a:rPr>
              <a:t>Convolutional</a:t>
            </a:r>
            <a:r>
              <a:rPr lang="ro-RO" sz="2500" b="1" spc="-10" dirty="0">
                <a:latin typeface="Corbel" panose="020B0503020204020204" pitchFamily="34" charset="0"/>
              </a:rPr>
              <a:t> </a:t>
            </a:r>
            <a:br>
              <a:rPr lang="ro-RO" sz="2500" b="1" spc="-10" dirty="0">
                <a:latin typeface="Corbel" panose="020B0503020204020204" pitchFamily="34" charset="0"/>
              </a:rPr>
            </a:br>
            <a:r>
              <a:rPr lang="ro-RO" sz="2500" b="1" spc="-5" dirty="0">
                <a:latin typeface="Corbel" panose="020B0503020204020204" pitchFamily="34" charset="0"/>
              </a:rPr>
              <a:t>Neural </a:t>
            </a:r>
            <a:r>
              <a:rPr lang="ro-RO" sz="2500" b="1" spc="-5" dirty="0" err="1">
                <a:latin typeface="Corbel" panose="020B0503020204020204" pitchFamily="34" charset="0"/>
              </a:rPr>
              <a:t>Networks</a:t>
            </a:r>
            <a:r>
              <a:rPr lang="ro-RO" sz="2500" b="1" spc="-5" dirty="0">
                <a:latin typeface="Corbel" panose="020B0503020204020204" pitchFamily="34" charset="0"/>
              </a:rPr>
              <a:t> </a:t>
            </a:r>
            <a:r>
              <a:rPr lang="ro-RO" sz="2500" b="1" spc="-10" dirty="0">
                <a:latin typeface="Corbel" panose="020B0503020204020204" pitchFamily="34" charset="0"/>
              </a:rPr>
              <a:t>for </a:t>
            </a:r>
            <a:r>
              <a:rPr lang="ro-RO" sz="2500" b="1" spc="-810" dirty="0">
                <a:latin typeface="Corbel" panose="020B0503020204020204" pitchFamily="34" charset="0"/>
              </a:rPr>
              <a:t> </a:t>
            </a:r>
            <a:r>
              <a:rPr lang="ro-RO" sz="2500" b="1" spc="-10" dirty="0">
                <a:latin typeface="Corbel" panose="020B0503020204020204" pitchFamily="34" charset="0"/>
              </a:rPr>
              <a:t>Mobil</a:t>
            </a:r>
            <a:r>
              <a:rPr lang="ro-RO" sz="2500" b="1" spc="-5" dirty="0">
                <a:latin typeface="Corbel" panose="020B0503020204020204" pitchFamily="34" charset="0"/>
              </a:rPr>
              <a:t>e</a:t>
            </a:r>
            <a:r>
              <a:rPr lang="ro-RO" sz="2500" b="1" spc="-270" dirty="0">
                <a:latin typeface="Corbel" panose="020B0503020204020204" pitchFamily="34" charset="0"/>
              </a:rPr>
              <a:t> </a:t>
            </a:r>
            <a:r>
              <a:rPr lang="ro-RO" sz="2500" b="1" spc="-5" dirty="0">
                <a:latin typeface="Corbel" panose="020B0503020204020204" pitchFamily="34" charset="0"/>
              </a:rPr>
              <a:t>Vision</a:t>
            </a:r>
            <a:r>
              <a:rPr lang="ro-RO" sz="2500" b="1" spc="-140" dirty="0">
                <a:latin typeface="Corbel" panose="020B0503020204020204" pitchFamily="34" charset="0"/>
              </a:rPr>
              <a:t> </a:t>
            </a:r>
            <a:r>
              <a:rPr lang="ro-RO" sz="2500" b="1" spc="-10" dirty="0" err="1">
                <a:latin typeface="Corbel" panose="020B0503020204020204" pitchFamily="34" charset="0"/>
              </a:rPr>
              <a:t>Applications</a:t>
            </a:r>
            <a:endParaRPr lang="ro-RO" sz="2500" b="1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>
            <a:spLocks noGrp="1"/>
          </p:cNvSpPr>
          <p:nvPr>
            <p:ph type="title"/>
          </p:nvPr>
        </p:nvSpPr>
        <p:spPr>
          <a:xfrm>
            <a:off x="451350" y="178627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spc="-10" dirty="0">
                <a:solidFill>
                  <a:srgbClr val="000000"/>
                </a:solidFill>
                <a:latin typeface="Corbel"/>
                <a:cs typeface="Corbel"/>
              </a:rPr>
              <a:t>Why</a:t>
            </a:r>
            <a:r>
              <a:rPr lang="en-GB" b="1" spc="-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GB" b="1" spc="-10" dirty="0">
                <a:solidFill>
                  <a:srgbClr val="000000"/>
                </a:solidFill>
                <a:latin typeface="Corbel"/>
                <a:cs typeface="Corbel"/>
              </a:rPr>
              <a:t>should</a:t>
            </a:r>
            <a:r>
              <a:rPr lang="en-GB" b="1" spc="1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GB" b="1" spc="-5" dirty="0">
                <a:solidFill>
                  <a:srgbClr val="000000"/>
                </a:solidFill>
                <a:latin typeface="Corbel"/>
                <a:cs typeface="Corbel"/>
              </a:rPr>
              <a:t>we</a:t>
            </a:r>
            <a:r>
              <a:rPr lang="en-GB" b="1" spc="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GB" b="1" spc="-5" dirty="0">
                <a:solidFill>
                  <a:srgbClr val="000000"/>
                </a:solidFill>
                <a:latin typeface="Corbel"/>
                <a:cs typeface="Corbel"/>
              </a:rPr>
              <a:t>always</a:t>
            </a:r>
            <a:r>
              <a:rPr lang="en-GB" b="1" spc="3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GB" b="1" spc="-5" dirty="0">
                <a:solidFill>
                  <a:srgbClr val="000000"/>
                </a:solidFill>
                <a:latin typeface="Corbel"/>
                <a:cs typeface="Corbel"/>
              </a:rPr>
              <a:t>consider</a:t>
            </a:r>
            <a:r>
              <a:rPr lang="en-GB" b="1" spc="4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GB" b="1" spc="-5" dirty="0">
                <a:solidFill>
                  <a:srgbClr val="C00000"/>
                </a:solidFill>
                <a:latin typeface="Corbel"/>
                <a:cs typeface="Corbel"/>
              </a:rPr>
              <a:t>all</a:t>
            </a:r>
            <a:r>
              <a:rPr lang="en-GB" b="1" spc="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lang="en-GB" b="1" spc="-5" dirty="0">
                <a:solidFill>
                  <a:srgbClr val="C00000"/>
                </a:solidFill>
                <a:latin typeface="Corbel"/>
                <a:cs typeface="Corbel"/>
              </a:rPr>
              <a:t>channels</a:t>
            </a:r>
            <a:r>
              <a:rPr lang="en-GB" b="1" spc="-5" dirty="0">
                <a:solidFill>
                  <a:srgbClr val="000000"/>
                </a:solidFill>
                <a:latin typeface="Corbel"/>
                <a:cs typeface="Corbel"/>
              </a:rPr>
              <a:t>?</a:t>
            </a:r>
            <a:endParaRPr dirty="0"/>
          </a:p>
        </p:txBody>
      </p:sp>
      <p:sp>
        <p:nvSpPr>
          <p:cNvPr id="2005" name="Google Shape;2005;p39"/>
          <p:cNvSpPr/>
          <p:nvPr/>
        </p:nvSpPr>
        <p:spPr>
          <a:xfrm>
            <a:off x="1757734" y="2400292"/>
            <a:ext cx="5616831" cy="7038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122943" y="2471842"/>
            <a:ext cx="4917298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Idea : </a:t>
            </a:r>
            <a:r>
              <a:rPr lang="en-GB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Depthwise</a:t>
            </a:r>
            <a:r>
              <a:rPr lang="en-GB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Separable Convolution!</a:t>
            </a:r>
            <a:endParaRPr lang="ro-RO"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5676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005;p39">
            <a:extLst>
              <a:ext uri="{FF2B5EF4-FFF2-40B4-BE49-F238E27FC236}">
                <a16:creationId xmlns:a16="http://schemas.microsoft.com/office/drawing/2014/main" id="{BFCFDC66-FAE7-4F75-B41B-0DE791F1B3FB}"/>
              </a:ext>
            </a:extLst>
          </p:cNvPr>
          <p:cNvSpPr/>
          <p:nvPr/>
        </p:nvSpPr>
        <p:spPr>
          <a:xfrm>
            <a:off x="1763584" y="920794"/>
            <a:ext cx="5616831" cy="46679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spc="-15" dirty="0" err="1"/>
              <a:t>Depthwise</a:t>
            </a:r>
            <a:r>
              <a:rPr lang="ro-RO" sz="2800" spc="-15" dirty="0"/>
              <a:t> </a:t>
            </a:r>
            <a:r>
              <a:rPr lang="ro-RO" sz="2800" spc="-15" dirty="0" err="1"/>
              <a:t>Separable</a:t>
            </a:r>
            <a:r>
              <a:rPr lang="ro-RO" sz="2800" spc="-15" dirty="0"/>
              <a:t> </a:t>
            </a:r>
            <a:r>
              <a:rPr lang="ro-RO" sz="2800" spc="-15" dirty="0" err="1"/>
              <a:t>Convolution</a:t>
            </a:r>
            <a:endParaRPr lang="ro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55642-609B-4B1E-B5A0-8D2283CC2F68}"/>
              </a:ext>
            </a:extLst>
          </p:cNvPr>
          <p:cNvSpPr txBox="1"/>
          <p:nvPr/>
        </p:nvSpPr>
        <p:spPr>
          <a:xfrm>
            <a:off x="1889001" y="1000300"/>
            <a:ext cx="5643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lang="fr-FR" sz="1400" b="1" spc="-5" dirty="0" err="1">
                <a:latin typeface="Corbel"/>
                <a:cs typeface="Corbel"/>
              </a:rPr>
              <a:t>Depthwise</a:t>
            </a:r>
            <a:r>
              <a:rPr lang="fr-FR" sz="1400" b="1" spc="-95" dirty="0">
                <a:latin typeface="Corbel"/>
                <a:cs typeface="Corbel"/>
              </a:rPr>
              <a:t> </a:t>
            </a:r>
            <a:r>
              <a:rPr lang="fr-FR" sz="1400" b="1" spc="-10" dirty="0">
                <a:latin typeface="Corbel"/>
                <a:cs typeface="Corbel"/>
              </a:rPr>
              <a:t>Convolution</a:t>
            </a:r>
            <a:r>
              <a:rPr lang="fr-FR" sz="1400" b="1" spc="20" dirty="0">
                <a:latin typeface="Corbel"/>
                <a:cs typeface="Corbel"/>
              </a:rPr>
              <a:t> </a:t>
            </a:r>
            <a:r>
              <a:rPr lang="fr-FR" sz="1400" b="1" spc="-5" dirty="0">
                <a:latin typeface="Corbel"/>
                <a:cs typeface="Corbel"/>
              </a:rPr>
              <a:t>+</a:t>
            </a:r>
            <a:r>
              <a:rPr lang="fr-FR" sz="1400" b="1" spc="25" dirty="0">
                <a:latin typeface="Corbel"/>
                <a:cs typeface="Corbel"/>
              </a:rPr>
              <a:t> </a:t>
            </a:r>
            <a:r>
              <a:rPr lang="fr-FR" sz="1400" b="1" spc="-20" dirty="0" err="1">
                <a:latin typeface="Corbel"/>
                <a:cs typeface="Corbel"/>
              </a:rPr>
              <a:t>Pointwise</a:t>
            </a:r>
            <a:r>
              <a:rPr lang="fr-FR" sz="1400" b="1" spc="-90" dirty="0">
                <a:latin typeface="Corbel"/>
                <a:cs typeface="Corbel"/>
              </a:rPr>
              <a:t> </a:t>
            </a:r>
            <a:r>
              <a:rPr lang="fr-FR" sz="1400" b="1" spc="-10" dirty="0">
                <a:latin typeface="Corbel"/>
                <a:cs typeface="Corbel"/>
              </a:rPr>
              <a:t>Convolution(1x1</a:t>
            </a:r>
            <a:r>
              <a:rPr lang="fr-FR" sz="1400" b="1" spc="10" dirty="0">
                <a:latin typeface="Corbel"/>
                <a:cs typeface="Corbel"/>
              </a:rPr>
              <a:t> </a:t>
            </a:r>
            <a:r>
              <a:rPr lang="fr-FR" sz="1400" b="1" spc="-15" dirty="0">
                <a:latin typeface="Corbel"/>
                <a:cs typeface="Corbel"/>
              </a:rPr>
              <a:t>convolution)</a:t>
            </a:r>
            <a:endParaRPr lang="fr-FR" sz="1400" b="1" dirty="0">
              <a:latin typeface="Corbel"/>
              <a:cs typeface="Corbel"/>
            </a:endParaRPr>
          </a:p>
        </p:txBody>
      </p:sp>
      <p:pic>
        <p:nvPicPr>
          <p:cNvPr id="19" name="object 4">
            <a:extLst>
              <a:ext uri="{FF2B5EF4-FFF2-40B4-BE49-F238E27FC236}">
                <a16:creationId xmlns:a16="http://schemas.microsoft.com/office/drawing/2014/main" id="{71F0B368-C970-4180-9262-6B7B20C1EE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718" y="1972412"/>
            <a:ext cx="3851934" cy="2170788"/>
          </a:xfrm>
          <a:prstGeom prst="rect">
            <a:avLst/>
          </a:prstGeom>
        </p:spPr>
      </p:pic>
      <p:pic>
        <p:nvPicPr>
          <p:cNvPr id="20" name="object 5">
            <a:extLst>
              <a:ext uri="{FF2B5EF4-FFF2-40B4-BE49-F238E27FC236}">
                <a16:creationId xmlns:a16="http://schemas.microsoft.com/office/drawing/2014/main" id="{B8B2C82A-E7A1-432C-8BEC-0AD37FCD0D6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9350" y="1896055"/>
            <a:ext cx="3851934" cy="2170787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848FC7ED-2702-44EA-B74F-B24117B93A5E}"/>
              </a:ext>
            </a:extLst>
          </p:cNvPr>
          <p:cNvSpPr/>
          <p:nvPr/>
        </p:nvSpPr>
        <p:spPr>
          <a:xfrm>
            <a:off x="4245886" y="2827608"/>
            <a:ext cx="665017" cy="5742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D01B2-276E-4B3C-AC5B-59E7B8C7A8C7}"/>
              </a:ext>
            </a:extLst>
          </p:cNvPr>
          <p:cNvSpPr txBox="1"/>
          <p:nvPr/>
        </p:nvSpPr>
        <p:spPr>
          <a:xfrm>
            <a:off x="1141401" y="4267535"/>
            <a:ext cx="2241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1400" b="1" spc="-5" dirty="0" err="1">
                <a:solidFill>
                  <a:srgbClr val="C6CA14"/>
                </a:solidFill>
                <a:latin typeface="Malgun Gothic"/>
                <a:cs typeface="Malgun Gothic"/>
              </a:rPr>
              <a:t>Depthwise</a:t>
            </a:r>
            <a:r>
              <a:rPr lang="ro-RO" sz="1400" b="1" spc="-50" dirty="0">
                <a:solidFill>
                  <a:srgbClr val="C6CA14"/>
                </a:solidFill>
                <a:latin typeface="Malgun Gothic"/>
                <a:cs typeface="Malgun Gothic"/>
              </a:rPr>
              <a:t> </a:t>
            </a:r>
            <a:r>
              <a:rPr lang="ro-RO" sz="1400" b="1" spc="-5" dirty="0" err="1">
                <a:solidFill>
                  <a:srgbClr val="C6CA14"/>
                </a:solidFill>
                <a:latin typeface="Malgun Gothic"/>
                <a:cs typeface="Malgun Gothic"/>
              </a:rPr>
              <a:t>convolution</a:t>
            </a:r>
            <a:endParaRPr lang="ro-RO" sz="1400" dirty="0">
              <a:solidFill>
                <a:srgbClr val="C6CA14"/>
              </a:solidFill>
              <a:latin typeface="Malgun Gothic"/>
              <a:cs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3B1370-0EB0-4DFE-9E53-E4AEA14DDEFC}"/>
              </a:ext>
            </a:extLst>
          </p:cNvPr>
          <p:cNvSpPr txBox="1"/>
          <p:nvPr/>
        </p:nvSpPr>
        <p:spPr>
          <a:xfrm>
            <a:off x="5910562" y="4267534"/>
            <a:ext cx="2241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b="1" spc="-5" dirty="0" err="1">
                <a:solidFill>
                  <a:srgbClr val="C6CA14"/>
                </a:solidFill>
                <a:latin typeface="Malgun Gothic"/>
                <a:cs typeface="Malgun Gothic"/>
              </a:rPr>
              <a:t>Point</a:t>
            </a:r>
            <a:r>
              <a:rPr lang="ro-RO" sz="1400" b="1" spc="-5" dirty="0" err="1">
                <a:solidFill>
                  <a:srgbClr val="C6CA14"/>
                </a:solidFill>
                <a:latin typeface="Malgun Gothic"/>
                <a:cs typeface="Malgun Gothic"/>
              </a:rPr>
              <a:t>wise</a:t>
            </a:r>
            <a:r>
              <a:rPr lang="ro-RO" sz="1400" b="1" spc="-50" dirty="0">
                <a:solidFill>
                  <a:srgbClr val="C6CA14"/>
                </a:solidFill>
                <a:latin typeface="Malgun Gothic"/>
                <a:cs typeface="Malgun Gothic"/>
              </a:rPr>
              <a:t> </a:t>
            </a:r>
            <a:r>
              <a:rPr lang="ro-RO" sz="1400" b="1" spc="-5" dirty="0" err="1">
                <a:solidFill>
                  <a:srgbClr val="C6CA14"/>
                </a:solidFill>
                <a:latin typeface="Malgun Gothic"/>
                <a:cs typeface="Malgun Gothic"/>
              </a:rPr>
              <a:t>convolution</a:t>
            </a:r>
            <a:endParaRPr lang="ro-RO" sz="1400" dirty="0">
              <a:solidFill>
                <a:srgbClr val="C6CA14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149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1540538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83338" y="1417275"/>
            <a:ext cx="2668500" cy="1540539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About</a:t>
            </a:r>
            <a:r>
              <a:rPr lang="ro-RO" dirty="0"/>
              <a:t> Performance</a:t>
            </a:r>
            <a:endParaRPr dirty="0"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483338" y="1262175"/>
            <a:ext cx="2659962" cy="1309575"/>
            <a:chOff x="483338" y="1376475"/>
            <a:chExt cx="2659962" cy="130957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Standard </a:t>
              </a:r>
              <a:r>
                <a:rPr lang="ro-RO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convolutions</a:t>
              </a:r>
              <a:r>
                <a:rPr lang="ro-RO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</a:p>
          </p:txBody>
        </p:sp>
        <p:sp>
          <p:nvSpPr>
            <p:cNvPr id="1865" name="Google Shape;1865;p37"/>
            <p:cNvSpPr txBox="1"/>
            <p:nvPr/>
          </p:nvSpPr>
          <p:spPr>
            <a:xfrm>
              <a:off x="688834" y="1973951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Computational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cost </a:t>
              </a:r>
              <a:endParaRPr lang="ro-RO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9" name="Google Shape;1869;p37"/>
            <p:cNvSpPr txBox="1"/>
            <p:nvPr/>
          </p:nvSpPr>
          <p:spPr>
            <a:xfrm>
              <a:off x="483338" y="2329350"/>
              <a:ext cx="2659962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indent="-317500">
                <a:buSzPts val="1400"/>
                <a:buFont typeface="Wingdings" panose="05000000000000000000" pitchFamily="2" charset="2"/>
                <a:buChar char="Ø"/>
              </a:pPr>
              <a:r>
                <a:rPr lang="pt-BR" sz="1600" b="1" spc="-5" dirty="0">
                  <a:latin typeface="Corbel"/>
                  <a:cs typeface="Corbel"/>
                </a:rPr>
                <a:t>D</a:t>
              </a:r>
              <a:r>
                <a:rPr lang="pt-BR" sz="1600" b="1" spc="-7" baseline="-20833" dirty="0">
                  <a:latin typeface="Corbel"/>
                  <a:cs typeface="Corbel"/>
                </a:rPr>
                <a:t>K</a:t>
              </a:r>
              <a:r>
                <a:rPr lang="pt-BR" sz="1600" b="1" spc="209" baseline="-20833" dirty="0">
                  <a:latin typeface="Corbel"/>
                  <a:cs typeface="Corbel"/>
                </a:rPr>
                <a:t> </a:t>
              </a:r>
              <a:r>
                <a:rPr lang="pt-BR" sz="1600" b="1" dirty="0">
                  <a:latin typeface="Corbel"/>
                  <a:cs typeface="Corbel"/>
                </a:rPr>
                <a:t>x</a:t>
              </a:r>
              <a:r>
                <a:rPr lang="pt-BR" sz="1600" b="1" spc="-25" dirty="0">
                  <a:latin typeface="Corbel"/>
                  <a:cs typeface="Corbel"/>
                </a:rPr>
                <a:t> </a:t>
              </a:r>
              <a:r>
                <a:rPr lang="pt-BR" sz="1600" b="1" spc="-5" dirty="0">
                  <a:latin typeface="Corbel"/>
                  <a:cs typeface="Corbel"/>
                </a:rPr>
                <a:t>D</a:t>
              </a:r>
              <a:r>
                <a:rPr lang="pt-BR" sz="1600" b="1" spc="-7" baseline="-20833" dirty="0">
                  <a:latin typeface="Corbel"/>
                  <a:cs typeface="Corbel"/>
                </a:rPr>
                <a:t>K</a:t>
              </a:r>
              <a:r>
                <a:rPr lang="pt-BR" sz="1600" b="1" spc="240" baseline="-20833" dirty="0">
                  <a:latin typeface="Corbel"/>
                  <a:cs typeface="Corbel"/>
                </a:rPr>
                <a:t> </a:t>
              </a:r>
              <a:r>
                <a:rPr lang="pt-BR" sz="1600" b="1" dirty="0">
                  <a:latin typeface="Corbel"/>
                  <a:cs typeface="Corbel"/>
                </a:rPr>
                <a:t>x</a:t>
              </a:r>
              <a:r>
                <a:rPr lang="pt-BR" sz="1600" b="1" spc="-25" dirty="0">
                  <a:latin typeface="Corbel"/>
                  <a:cs typeface="Corbel"/>
                </a:rPr>
                <a:t> </a:t>
              </a:r>
              <a:r>
                <a:rPr lang="pt-BR" sz="1600" b="1" dirty="0">
                  <a:latin typeface="Corbel"/>
                  <a:cs typeface="Corbel"/>
                </a:rPr>
                <a:t>M</a:t>
              </a:r>
              <a:r>
                <a:rPr lang="pt-BR" sz="1600" b="1" spc="-5" dirty="0">
                  <a:latin typeface="Corbel"/>
                  <a:cs typeface="Corbel"/>
                </a:rPr>
                <a:t> </a:t>
              </a:r>
              <a:r>
                <a:rPr lang="pt-BR" sz="1600" b="1" dirty="0">
                  <a:latin typeface="Corbel"/>
                  <a:cs typeface="Corbel"/>
                </a:rPr>
                <a:t>x</a:t>
              </a:r>
              <a:r>
                <a:rPr lang="pt-BR" sz="1600" b="1" spc="-30" dirty="0">
                  <a:latin typeface="Corbel"/>
                  <a:cs typeface="Corbel"/>
                </a:rPr>
                <a:t> </a:t>
              </a:r>
              <a:r>
                <a:rPr lang="pt-BR" sz="1600" b="1" dirty="0">
                  <a:latin typeface="Corbel"/>
                  <a:cs typeface="Corbel"/>
                </a:rPr>
                <a:t>N</a:t>
              </a:r>
              <a:r>
                <a:rPr lang="pt-BR" sz="1600" b="1" spc="-10" dirty="0">
                  <a:latin typeface="Corbel"/>
                  <a:cs typeface="Corbel"/>
                </a:rPr>
                <a:t> </a:t>
              </a:r>
              <a:r>
                <a:rPr lang="pt-BR" sz="1600" b="1" dirty="0">
                  <a:latin typeface="Corbel"/>
                  <a:cs typeface="Corbel"/>
                </a:rPr>
                <a:t>x</a:t>
              </a:r>
              <a:r>
                <a:rPr lang="pt-BR" sz="1600" b="1" spc="-15" dirty="0">
                  <a:latin typeface="Corbel"/>
                  <a:cs typeface="Corbel"/>
                </a:rPr>
                <a:t> </a:t>
              </a:r>
              <a:r>
                <a:rPr lang="pt-BR" sz="1600" b="1" spc="-5" dirty="0">
                  <a:latin typeface="Corbel"/>
                  <a:cs typeface="Corbel"/>
                </a:rPr>
                <a:t>D</a:t>
              </a:r>
              <a:r>
                <a:rPr lang="pt-BR" sz="1600" b="1" spc="-7" baseline="-20833" dirty="0">
                  <a:latin typeface="Corbel"/>
                  <a:cs typeface="Corbel"/>
                </a:rPr>
                <a:t>F</a:t>
              </a:r>
              <a:r>
                <a:rPr lang="pt-BR" sz="1600" b="1" spc="225" baseline="-20833" dirty="0">
                  <a:latin typeface="Corbel"/>
                  <a:cs typeface="Corbel"/>
                </a:rPr>
                <a:t> </a:t>
              </a:r>
              <a:r>
                <a:rPr lang="pt-BR" sz="1600" b="1" dirty="0">
                  <a:latin typeface="Corbel"/>
                  <a:cs typeface="Corbel"/>
                </a:rPr>
                <a:t>x</a:t>
              </a:r>
              <a:r>
                <a:rPr lang="pt-BR" sz="1600" b="1" spc="-25" dirty="0">
                  <a:latin typeface="Corbel"/>
                  <a:cs typeface="Corbel"/>
                </a:rPr>
                <a:t> </a:t>
              </a:r>
              <a:r>
                <a:rPr lang="pt-BR" sz="1600" b="1" spc="-5" dirty="0">
                  <a:latin typeface="Corbel"/>
                  <a:cs typeface="Corbel"/>
                </a:rPr>
                <a:t>D</a:t>
              </a:r>
              <a:r>
                <a:rPr lang="pt-BR" sz="1600" b="1" spc="-7" baseline="-20833" dirty="0">
                  <a:latin typeface="Corbel"/>
                  <a:cs typeface="Corbel"/>
                </a:rPr>
                <a:t>F</a:t>
              </a:r>
              <a:endParaRPr lang="pt-BR" sz="1600" b="1" baseline="-20833" dirty="0">
                <a:latin typeface="Corbel"/>
                <a:cs typeface="Corbel"/>
              </a:endParaRPr>
            </a:p>
          </p:txBody>
        </p: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2" cy="929276"/>
            <a:chOff x="3451784" y="1376475"/>
            <a:chExt cx="2246352" cy="929276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Depthwise</a:t>
              </a:r>
              <a:r>
                <a:rPr lang="ro-RO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ro-RO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separable</a:t>
              </a:r>
              <a:r>
                <a:rPr lang="ro-RO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ro-RO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convolutions</a:t>
              </a:r>
              <a:r>
                <a:rPr lang="ro-RO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</a:p>
          </p:txBody>
        </p:sp>
        <p:sp>
          <p:nvSpPr>
            <p:cNvPr id="1873" name="Google Shape;1873;p37"/>
            <p:cNvSpPr txBox="1"/>
            <p:nvPr/>
          </p:nvSpPr>
          <p:spPr>
            <a:xfrm>
              <a:off x="3451784" y="1973951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Computational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cost </a:t>
              </a:r>
              <a:endParaRPr lang="ro-RO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78" name="Google Shape;1878;p37"/>
          <p:cNvGrpSpPr/>
          <p:nvPr/>
        </p:nvGrpSpPr>
        <p:grpSpPr>
          <a:xfrm>
            <a:off x="7587336" y="3881325"/>
            <a:ext cx="956189" cy="63668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5" name="Google Shape;1915;p37"/>
          <p:cNvSpPr txBox="1"/>
          <p:nvPr/>
        </p:nvSpPr>
        <p:spPr>
          <a:xfrm>
            <a:off x="6226661" y="1262175"/>
            <a:ext cx="2240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Reduction</a:t>
            </a:r>
            <a:r>
              <a:rPr lang="ro-RO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in </a:t>
            </a:r>
            <a:r>
              <a:rPr lang="ro-RO" sz="18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computations</a:t>
            </a:r>
            <a:endParaRPr lang="ro-RO"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1869;p37">
            <a:extLst>
              <a:ext uri="{FF2B5EF4-FFF2-40B4-BE49-F238E27FC236}">
                <a16:creationId xmlns:a16="http://schemas.microsoft.com/office/drawing/2014/main" id="{DE4A37B4-9344-432C-91CF-11393B12A1A4}"/>
              </a:ext>
            </a:extLst>
          </p:cNvPr>
          <p:cNvSpPr txBox="1"/>
          <p:nvPr/>
        </p:nvSpPr>
        <p:spPr>
          <a:xfrm>
            <a:off x="3252263" y="2215050"/>
            <a:ext cx="2659962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indent="-317500">
              <a:buSzPts val="1400"/>
              <a:buFont typeface="Wingdings" panose="05000000000000000000" pitchFamily="2" charset="2"/>
              <a:buChar char="Ø"/>
            </a:pPr>
            <a:r>
              <a:rPr lang="pt-BR" sz="1600" b="1" spc="-5" dirty="0">
                <a:latin typeface="Corbel"/>
                <a:cs typeface="Corbel"/>
              </a:rPr>
              <a:t>D</a:t>
            </a:r>
            <a:r>
              <a:rPr lang="pt-BR" sz="1600" b="1" spc="-7" baseline="-20833" dirty="0">
                <a:latin typeface="Corbel"/>
                <a:cs typeface="Corbel"/>
              </a:rPr>
              <a:t>K</a:t>
            </a:r>
            <a:r>
              <a:rPr lang="pt-BR" sz="1600" b="1" spc="209" baseline="-20833" dirty="0">
                <a:latin typeface="Corbel"/>
                <a:cs typeface="Corbel"/>
              </a:rPr>
              <a:t> </a:t>
            </a:r>
            <a:r>
              <a:rPr lang="pt-BR" sz="1600" b="1" dirty="0">
                <a:latin typeface="Corbel"/>
                <a:cs typeface="Corbel"/>
              </a:rPr>
              <a:t>x</a:t>
            </a:r>
            <a:r>
              <a:rPr lang="pt-BR" sz="1600" b="1" spc="-25" dirty="0">
                <a:latin typeface="Corbel"/>
                <a:cs typeface="Corbel"/>
              </a:rPr>
              <a:t> </a:t>
            </a:r>
            <a:r>
              <a:rPr lang="pt-BR" sz="1600" b="1" spc="-5" dirty="0">
                <a:latin typeface="Corbel"/>
                <a:cs typeface="Corbel"/>
              </a:rPr>
              <a:t>D</a:t>
            </a:r>
            <a:r>
              <a:rPr lang="pt-BR" sz="1600" b="1" spc="-7" baseline="-20833" dirty="0">
                <a:latin typeface="Corbel"/>
                <a:cs typeface="Corbel"/>
              </a:rPr>
              <a:t>K</a:t>
            </a:r>
            <a:r>
              <a:rPr lang="pt-BR" sz="1600" b="1" spc="240" baseline="-20833" dirty="0">
                <a:latin typeface="Corbel"/>
                <a:cs typeface="Corbel"/>
              </a:rPr>
              <a:t> </a:t>
            </a:r>
            <a:r>
              <a:rPr lang="pt-BR" sz="1600" b="1" dirty="0">
                <a:latin typeface="Corbel"/>
                <a:cs typeface="Corbel"/>
              </a:rPr>
              <a:t>x</a:t>
            </a:r>
            <a:r>
              <a:rPr lang="pt-BR" sz="1600" b="1" spc="-25" dirty="0">
                <a:latin typeface="Corbel"/>
                <a:cs typeface="Corbel"/>
              </a:rPr>
              <a:t> </a:t>
            </a:r>
            <a:r>
              <a:rPr lang="pt-BR" sz="1600" b="1" dirty="0">
                <a:latin typeface="Corbel"/>
                <a:cs typeface="Corbel"/>
              </a:rPr>
              <a:t>M</a:t>
            </a:r>
            <a:r>
              <a:rPr lang="pt-BR" sz="1600" b="1" spc="-5" dirty="0">
                <a:latin typeface="Corbel"/>
                <a:cs typeface="Corbel"/>
              </a:rPr>
              <a:t> </a:t>
            </a:r>
            <a:r>
              <a:rPr lang="pt-BR" sz="1600" b="1" dirty="0">
                <a:latin typeface="Corbel"/>
                <a:cs typeface="Corbel"/>
              </a:rPr>
              <a:t>x</a:t>
            </a:r>
            <a:r>
              <a:rPr lang="pt-BR" sz="1600" b="1" spc="-30" dirty="0">
                <a:latin typeface="Corbel"/>
                <a:cs typeface="Corbel"/>
              </a:rPr>
              <a:t> </a:t>
            </a:r>
            <a:r>
              <a:rPr lang="pt-BR" sz="1600" b="1" dirty="0">
                <a:latin typeface="Corbel"/>
                <a:cs typeface="Corbel"/>
              </a:rPr>
              <a:t>N</a:t>
            </a:r>
            <a:r>
              <a:rPr lang="pt-BR" sz="1600" b="1" spc="-10" dirty="0">
                <a:latin typeface="Corbel"/>
                <a:cs typeface="Corbel"/>
              </a:rPr>
              <a:t> </a:t>
            </a:r>
            <a:r>
              <a:rPr lang="pt-BR" sz="1600" b="1" dirty="0">
                <a:latin typeface="Corbel"/>
                <a:cs typeface="Corbel"/>
              </a:rPr>
              <a:t>x</a:t>
            </a:r>
            <a:r>
              <a:rPr lang="pt-BR" sz="1600" b="1" spc="-15" dirty="0">
                <a:latin typeface="Corbel"/>
                <a:cs typeface="Corbel"/>
              </a:rPr>
              <a:t> </a:t>
            </a:r>
            <a:r>
              <a:rPr lang="pt-BR" sz="1600" b="1" spc="-5" dirty="0">
                <a:latin typeface="Corbel"/>
                <a:cs typeface="Corbel"/>
              </a:rPr>
              <a:t>D</a:t>
            </a:r>
            <a:r>
              <a:rPr lang="pt-BR" sz="1600" b="1" spc="-7" baseline="-20833" dirty="0">
                <a:latin typeface="Corbel"/>
                <a:cs typeface="Corbel"/>
              </a:rPr>
              <a:t>F</a:t>
            </a:r>
            <a:r>
              <a:rPr lang="pt-BR" sz="1600" b="1" spc="225" baseline="-20833" dirty="0">
                <a:latin typeface="Corbel"/>
                <a:cs typeface="Corbel"/>
              </a:rPr>
              <a:t> </a:t>
            </a:r>
            <a:r>
              <a:rPr lang="pt-BR" sz="1600" b="1" dirty="0">
                <a:latin typeface="Corbel"/>
                <a:cs typeface="Corbel"/>
              </a:rPr>
              <a:t>x</a:t>
            </a:r>
            <a:r>
              <a:rPr lang="pt-BR" sz="1600" b="1" spc="-25" dirty="0">
                <a:latin typeface="Corbel"/>
                <a:cs typeface="Corbel"/>
              </a:rPr>
              <a:t> </a:t>
            </a:r>
            <a:r>
              <a:rPr lang="pt-BR" sz="1600" b="1" spc="-5" dirty="0">
                <a:latin typeface="Corbel"/>
                <a:cs typeface="Corbel"/>
              </a:rPr>
              <a:t>D</a:t>
            </a:r>
            <a:r>
              <a:rPr lang="pt-BR" sz="1600" b="1" spc="-7" baseline="-20833" dirty="0">
                <a:latin typeface="Corbel"/>
                <a:cs typeface="Corbel"/>
              </a:rPr>
              <a:t>F</a:t>
            </a:r>
            <a:endParaRPr lang="pt-BR" sz="1600" b="1" baseline="-20833" dirty="0">
              <a:latin typeface="Corbel"/>
              <a:cs typeface="Corbel"/>
            </a:endParaRPr>
          </a:p>
        </p:txBody>
      </p:sp>
      <p:sp>
        <p:nvSpPr>
          <p:cNvPr id="65" name="Google Shape;1873;p37">
            <a:extLst>
              <a:ext uri="{FF2B5EF4-FFF2-40B4-BE49-F238E27FC236}">
                <a16:creationId xmlns:a16="http://schemas.microsoft.com/office/drawing/2014/main" id="{A3FC4DC3-4D2E-43C0-8C7D-47DC9DF50586}"/>
              </a:ext>
            </a:extLst>
          </p:cNvPr>
          <p:cNvSpPr txBox="1"/>
          <p:nvPr/>
        </p:nvSpPr>
        <p:spPr>
          <a:xfrm>
            <a:off x="6229000" y="1876850"/>
            <a:ext cx="2114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o-RO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Reduced</a:t>
            </a:r>
            <a:endParaRPr lang="ro-RO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Google Shape;1869;p37">
            <a:extLst>
              <a:ext uri="{FF2B5EF4-FFF2-40B4-BE49-F238E27FC236}">
                <a16:creationId xmlns:a16="http://schemas.microsoft.com/office/drawing/2014/main" id="{DE3E142C-176B-485E-A12B-5D0F750D2CAA}"/>
              </a:ext>
            </a:extLst>
          </p:cNvPr>
          <p:cNvSpPr txBox="1"/>
          <p:nvPr/>
        </p:nvSpPr>
        <p:spPr>
          <a:xfrm>
            <a:off x="6053569" y="2194284"/>
            <a:ext cx="148178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buSzPts val="1400"/>
              <a:buFont typeface="Wingdings" panose="05000000000000000000" pitchFamily="2" charset="2"/>
              <a:buChar char="ü"/>
            </a:pPr>
            <a:r>
              <a:rPr lang="pt-BR" sz="1600" b="1" spc="-5" dirty="0">
                <a:latin typeface="Corbel"/>
                <a:cs typeface="Corbel"/>
              </a:rPr>
              <a:t>1 / N + 1 / D</a:t>
            </a:r>
          </a:p>
        </p:txBody>
      </p:sp>
      <p:sp>
        <p:nvSpPr>
          <p:cNvPr id="69" name="object 5">
            <a:extLst>
              <a:ext uri="{FF2B5EF4-FFF2-40B4-BE49-F238E27FC236}">
                <a16:creationId xmlns:a16="http://schemas.microsoft.com/office/drawing/2014/main" id="{590B7B76-1AD4-4189-9BD9-05A35B044134}"/>
              </a:ext>
            </a:extLst>
          </p:cNvPr>
          <p:cNvSpPr txBox="1"/>
          <p:nvPr/>
        </p:nvSpPr>
        <p:spPr>
          <a:xfrm>
            <a:off x="7369467" y="2372634"/>
            <a:ext cx="1485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orbel"/>
                <a:cs typeface="Corbel"/>
              </a:rPr>
              <a:t>K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71" name="object 6">
            <a:extLst>
              <a:ext uri="{FF2B5EF4-FFF2-40B4-BE49-F238E27FC236}">
                <a16:creationId xmlns:a16="http://schemas.microsoft.com/office/drawing/2014/main" id="{4DCD9055-7CC4-4992-82A7-F63A4443A1F1}"/>
              </a:ext>
            </a:extLst>
          </p:cNvPr>
          <p:cNvSpPr txBox="1"/>
          <p:nvPr/>
        </p:nvSpPr>
        <p:spPr>
          <a:xfrm>
            <a:off x="7457797" y="2258780"/>
            <a:ext cx="129539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orbel"/>
                <a:cs typeface="Corbel"/>
              </a:rPr>
              <a:t>2</a:t>
            </a:r>
            <a:endParaRPr sz="1300" dirty="0">
              <a:latin typeface="Corbel"/>
              <a:cs typeface="Corbel"/>
            </a:endParaRPr>
          </a:p>
        </p:txBody>
      </p:sp>
      <p:sp>
        <p:nvSpPr>
          <p:cNvPr id="72" name="Google Shape;1869;p37">
            <a:extLst>
              <a:ext uri="{FF2B5EF4-FFF2-40B4-BE49-F238E27FC236}">
                <a16:creationId xmlns:a16="http://schemas.microsoft.com/office/drawing/2014/main" id="{27A13F93-4794-49FC-9AC0-790D3DB2C6E3}"/>
              </a:ext>
            </a:extLst>
          </p:cNvPr>
          <p:cNvSpPr txBox="1"/>
          <p:nvPr/>
        </p:nvSpPr>
        <p:spPr>
          <a:xfrm>
            <a:off x="6100619" y="2601114"/>
            <a:ext cx="26685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indent="-285750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54000" algn="l"/>
              </a:tabLst>
            </a:pPr>
            <a:r>
              <a:rPr lang="en-GB" sz="1600" dirty="0">
                <a:latin typeface="Corbel"/>
                <a:cs typeface="Corbel"/>
              </a:rPr>
              <a:t>If</a:t>
            </a:r>
            <a:r>
              <a:rPr lang="en-GB" sz="1600" spc="-20" dirty="0">
                <a:latin typeface="Corbel"/>
                <a:cs typeface="Corbel"/>
              </a:rPr>
              <a:t> </a:t>
            </a:r>
            <a:r>
              <a:rPr lang="en-GB" sz="1600" dirty="0">
                <a:latin typeface="Corbel"/>
                <a:cs typeface="Corbel"/>
              </a:rPr>
              <a:t>we use</a:t>
            </a:r>
            <a:r>
              <a:rPr lang="en-GB" sz="1600" spc="-10" dirty="0">
                <a:latin typeface="Corbel"/>
                <a:cs typeface="Corbel"/>
              </a:rPr>
              <a:t> </a:t>
            </a:r>
            <a:r>
              <a:rPr lang="en-GB" sz="1600" spc="-5" dirty="0">
                <a:latin typeface="Corbel"/>
                <a:cs typeface="Corbel"/>
              </a:rPr>
              <a:t>3x3</a:t>
            </a:r>
            <a:r>
              <a:rPr lang="en-GB" sz="1600" spc="-15" dirty="0">
                <a:latin typeface="Corbel"/>
                <a:cs typeface="Corbel"/>
              </a:rPr>
              <a:t> </a:t>
            </a:r>
            <a:r>
              <a:rPr lang="en-GB" sz="1600" dirty="0" err="1">
                <a:latin typeface="Corbel"/>
                <a:cs typeface="Corbel"/>
              </a:rPr>
              <a:t>depthwise</a:t>
            </a:r>
            <a:r>
              <a:rPr lang="en-GB" sz="1600" spc="15" dirty="0">
                <a:latin typeface="Corbel"/>
                <a:cs typeface="Corbel"/>
              </a:rPr>
              <a:t> </a:t>
            </a:r>
            <a:r>
              <a:rPr lang="en-GB" sz="1600" spc="-5" dirty="0">
                <a:latin typeface="Corbel"/>
                <a:cs typeface="Corbel"/>
              </a:rPr>
              <a:t>separable</a:t>
            </a:r>
            <a:r>
              <a:rPr lang="en-GB" sz="1600" spc="10" dirty="0">
                <a:latin typeface="Corbel"/>
                <a:cs typeface="Corbel"/>
              </a:rPr>
              <a:t> </a:t>
            </a:r>
            <a:r>
              <a:rPr lang="en-GB" sz="1600" spc="-5" dirty="0">
                <a:latin typeface="Corbel"/>
                <a:cs typeface="Corbel"/>
              </a:rPr>
              <a:t>convolutions, </a:t>
            </a:r>
            <a:r>
              <a:rPr lang="en-GB" sz="1600" dirty="0">
                <a:latin typeface="Corbel"/>
                <a:cs typeface="Corbel"/>
              </a:rPr>
              <a:t>we get</a:t>
            </a:r>
            <a:r>
              <a:rPr lang="en-GB" sz="1600" spc="-15" dirty="0">
                <a:latin typeface="Corbel"/>
                <a:cs typeface="Corbel"/>
              </a:rPr>
              <a:t> </a:t>
            </a:r>
            <a:r>
              <a:rPr lang="en-GB" sz="1600" spc="-5" dirty="0">
                <a:latin typeface="Corbel"/>
                <a:cs typeface="Corbel"/>
              </a:rPr>
              <a:t>between</a:t>
            </a:r>
            <a:r>
              <a:rPr lang="en-GB" sz="1600" spc="10" dirty="0">
                <a:latin typeface="Corbel"/>
                <a:cs typeface="Corbel"/>
              </a:rPr>
              <a:t> </a:t>
            </a:r>
            <a:r>
              <a:rPr lang="en-GB" sz="1600" dirty="0">
                <a:latin typeface="Corbel"/>
                <a:cs typeface="Corbel"/>
              </a:rPr>
              <a:t>8 </a:t>
            </a:r>
            <a:r>
              <a:rPr lang="en-GB" sz="1600" spc="-5" dirty="0">
                <a:latin typeface="Corbel"/>
                <a:cs typeface="Corbel"/>
              </a:rPr>
              <a:t>to</a:t>
            </a:r>
            <a:r>
              <a:rPr lang="en-GB" sz="1600" spc="-15" dirty="0">
                <a:latin typeface="Corbel"/>
                <a:cs typeface="Corbel"/>
              </a:rPr>
              <a:t> </a:t>
            </a:r>
            <a:r>
              <a:rPr lang="en-GB" sz="1600" dirty="0">
                <a:latin typeface="Corbel"/>
                <a:cs typeface="Corbel"/>
              </a:rPr>
              <a:t>9</a:t>
            </a:r>
            <a:r>
              <a:rPr lang="en-GB" sz="1600" spc="-5" dirty="0">
                <a:latin typeface="Corbel"/>
                <a:cs typeface="Corbel"/>
              </a:rPr>
              <a:t> times</a:t>
            </a:r>
            <a:r>
              <a:rPr lang="ro-RO" sz="1600" spc="-5" dirty="0">
                <a:latin typeface="Corbel"/>
                <a:cs typeface="Corbel"/>
              </a:rPr>
              <a:t> </a:t>
            </a:r>
            <a:r>
              <a:rPr lang="en-GB" sz="1600" dirty="0">
                <a:latin typeface="Corbel"/>
                <a:cs typeface="Corbel"/>
              </a:rPr>
              <a:t>less</a:t>
            </a:r>
            <a:r>
              <a:rPr lang="en-GB" sz="1600" spc="-15" dirty="0">
                <a:latin typeface="Corbel"/>
                <a:cs typeface="Corbel"/>
              </a:rPr>
              <a:t> </a:t>
            </a:r>
            <a:r>
              <a:rPr lang="en-GB" sz="1600" spc="-5" dirty="0">
                <a:latin typeface="Corbel"/>
                <a:cs typeface="Corbel"/>
              </a:rPr>
              <a:t>computations</a:t>
            </a:r>
            <a:endParaRPr lang="en-GB" sz="1600" dirty="0">
              <a:latin typeface="Corbel"/>
              <a:cs typeface="Corbe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DDF15-E259-4FD5-832D-CDF03CEFA677}"/>
              </a:ext>
            </a:extLst>
          </p:cNvPr>
          <p:cNvSpPr txBox="1"/>
          <p:nvPr/>
        </p:nvSpPr>
        <p:spPr>
          <a:xfrm>
            <a:off x="631229" y="3421902"/>
            <a:ext cx="5201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Fira Sans Extra Condensed" panose="020B0503050000020004" pitchFamily="34" charset="0"/>
              </a:rPr>
              <a:t>DK : width/height of filters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Fira Sans Extra Condensed" panose="020B0503050000020004" pitchFamily="34" charset="0"/>
              </a:rPr>
              <a:t>DF : width/height of feature maps  M : number of input channels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Fira Sans Extra Condensed" panose="020B0503050000020004" pitchFamily="34" charset="0"/>
              </a:rPr>
              <a:t>N : number of output channels(number of filters)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o-RO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4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Models</a:t>
            </a:r>
            <a:r>
              <a:rPr lang="ro-RO" dirty="0"/>
              <a:t> </a:t>
            </a:r>
            <a:r>
              <a:rPr lang="ro-RO" dirty="0" err="1"/>
              <a:t>Layers</a:t>
            </a:r>
            <a:endParaRPr dirty="0"/>
          </a:p>
        </p:txBody>
      </p:sp>
      <p:grpSp>
        <p:nvGrpSpPr>
          <p:cNvPr id="1186" name="Google Shape;1186;p29"/>
          <p:cNvGrpSpPr/>
          <p:nvPr/>
        </p:nvGrpSpPr>
        <p:grpSpPr>
          <a:xfrm>
            <a:off x="4891720" y="981983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" name="object 3">
            <a:extLst>
              <a:ext uri="{FF2B5EF4-FFF2-40B4-BE49-F238E27FC236}">
                <a16:creationId xmlns:a16="http://schemas.microsoft.com/office/drawing/2014/main" id="{4E91C6EA-2F7F-4739-A55B-A4F18596FB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615" y="1303285"/>
            <a:ext cx="4240595" cy="32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!! Model </a:t>
            </a:r>
            <a:r>
              <a:rPr lang="ro-RO" dirty="0" err="1"/>
              <a:t>Structure</a:t>
            </a:r>
            <a:r>
              <a:rPr lang="ro-RO" dirty="0"/>
              <a:t> !!</a:t>
            </a:r>
            <a:endParaRPr dirty="0"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703898" y="1341969"/>
            <a:ext cx="2028675" cy="3249673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1" name="object 3">
            <a:extLst>
              <a:ext uri="{FF2B5EF4-FFF2-40B4-BE49-F238E27FC236}">
                <a16:creationId xmlns:a16="http://schemas.microsoft.com/office/drawing/2014/main" id="{E95AD593-A42C-4312-A52E-EC8B5458709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426" y="834287"/>
            <a:ext cx="3100125" cy="4006535"/>
          </a:xfrm>
          <a:prstGeom prst="rect">
            <a:avLst/>
          </a:prstGeom>
        </p:spPr>
      </p:pic>
      <p:pic>
        <p:nvPicPr>
          <p:cNvPr id="82" name="object 4">
            <a:extLst>
              <a:ext uri="{FF2B5EF4-FFF2-40B4-BE49-F238E27FC236}">
                <a16:creationId xmlns:a16="http://schemas.microsoft.com/office/drawing/2014/main" id="{B6B8F111-27DA-4C90-A7D1-FCCA2AB9838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8921" y="959419"/>
            <a:ext cx="2692231" cy="1163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9190DA-35C5-4395-804C-226115B13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793" y="2840619"/>
            <a:ext cx="2633217" cy="15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6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Getting Started with Convolutional Neural Networks (CNN) | by Ben Earnest,  M. Sc. | AI Mind">
            <a:extLst>
              <a:ext uri="{FF2B5EF4-FFF2-40B4-BE49-F238E27FC236}">
                <a16:creationId xmlns:a16="http://schemas.microsoft.com/office/drawing/2014/main" id="{9F3FFA32-734E-40D9-8E18-EFC12171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18" y="1009889"/>
            <a:ext cx="4110204" cy="19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obileNet Architecture | Daniel's Blogs">
            <a:extLst>
              <a:ext uri="{FF2B5EF4-FFF2-40B4-BE49-F238E27FC236}">
                <a16:creationId xmlns:a16="http://schemas.microsoft.com/office/drawing/2014/main" id="{032C883F-9A5A-401A-B766-F96B3B7A9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1" y="601491"/>
            <a:ext cx="3695143" cy="230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25633" y="36209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</a:t>
            </a:r>
            <a:r>
              <a:rPr lang="ro-RO" dirty="0" err="1"/>
              <a:t>Structure</a:t>
            </a:r>
            <a:endParaRPr dirty="0"/>
          </a:p>
        </p:txBody>
      </p:sp>
      <p:grpSp>
        <p:nvGrpSpPr>
          <p:cNvPr id="1092" name="Google Shape;1092;p28"/>
          <p:cNvGrpSpPr/>
          <p:nvPr/>
        </p:nvGrpSpPr>
        <p:grpSpPr>
          <a:xfrm>
            <a:off x="5478128" y="3312363"/>
            <a:ext cx="3398967" cy="969627"/>
            <a:chOff x="6757294" y="3425722"/>
            <a:chExt cx="1991648" cy="969627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757294" y="3425722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Fully Connected and Classification</a:t>
              </a:r>
              <a:endParaRPr lang="ro-RO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767742" y="406354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For the classification stage,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MobileNet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employs global average pooling, summarizing the features from the previous layers into a single vector, followed by a fully connected layer and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softmax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activation for classification.</a:t>
              </a: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412904" y="3331516"/>
            <a:ext cx="3032169" cy="1019592"/>
            <a:chOff x="960003" y="3980176"/>
            <a:chExt cx="1989552" cy="1019592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960003" y="398017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Convolutional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Part</a:t>
              </a:r>
              <a:endParaRPr lang="ro-RO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968355" y="466796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MobileNet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utilizes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depthwise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convolution to extract features efficiently, convolving each input channel separately with a unique set of filters while preserving the number of output channels.</a:t>
              </a: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3482803" y="1673099"/>
            <a:ext cx="2058325" cy="3085821"/>
            <a:chOff x="3542850" y="1646150"/>
            <a:chExt cx="2058325" cy="3085821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89660" y="2748190"/>
              <a:ext cx="1785510" cy="1983781"/>
              <a:chOff x="478022" y="2748190"/>
              <a:chExt cx="1785509" cy="1983781"/>
            </a:xfrm>
          </p:grpSpPr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8">
            <a:extLst>
              <a:ext uri="{FF2B5EF4-FFF2-40B4-BE49-F238E27FC236}">
                <a16:creationId xmlns:a16="http://schemas.microsoft.com/office/drawing/2014/main" id="{4D4380F0-AD12-4C98-B083-9F6738F4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48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ro-RO" sz="1200" b="0" i="0" u="none" strike="noStrike" cap="none" normalizeH="0" baseline="0">
                <a:ln>
                  <a:noFill/>
                </a:ln>
                <a:solidFill>
                  <a:srgbClr val="E8E6E3"/>
                </a:solidFill>
                <a:effectLst/>
                <a:latin typeface="Söhne"/>
              </a:rPr>
            </a:b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7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</a:t>
            </a:r>
            <a:r>
              <a:rPr lang="ro-RO" dirty="0" err="1"/>
              <a:t>Shrinking</a:t>
            </a:r>
            <a:r>
              <a:rPr lang="ro-RO" dirty="0"/>
              <a:t> </a:t>
            </a:r>
            <a:r>
              <a:rPr lang="ro-RO" dirty="0" err="1"/>
              <a:t>Hyperparameters</a:t>
            </a:r>
            <a:endParaRPr lang="ro-RO" dirty="0"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564117" y="2866575"/>
            <a:ext cx="3343200" cy="1397040"/>
            <a:chOff x="564117" y="2325675"/>
            <a:chExt cx="3343200" cy="1397040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564117" y="2325675"/>
              <a:ext cx="319244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Width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Multiplier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– </a:t>
              </a: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Thinner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Models</a:t>
              </a:r>
              <a:endParaRPr lang="ro-RO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564117" y="258931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For a given layer and width multiplier α, the number of input channels M  becomes αM and the number of output channels N becomes αN – where α  with typical settings of 1, 0.75, 0.6 and 0.25</a:t>
              </a: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060982" y="2940214"/>
            <a:ext cx="4244844" cy="2169449"/>
            <a:chOff x="5060982" y="2399314"/>
            <a:chExt cx="4244844" cy="216944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060982" y="2399314"/>
              <a:ext cx="424484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Resolution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Multiplier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– </a:t>
              </a: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Reduced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Representation</a:t>
              </a:r>
              <a:endParaRPr lang="ro-RO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o-RO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4"/>
              <a:ext cx="3819600" cy="1911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The second hyper-parameter to reduce the computational cost of a neural  network is a resolution multiplier ρ</a:t>
              </a:r>
              <a:endParaRPr lang="ro-RO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GB" sz="1200" dirty="0">
                  <a:latin typeface="Roboto"/>
                  <a:ea typeface="Roboto"/>
                </a:rPr>
                <a:t>0&lt;ρ≤1, which is typically set of implicitly so that input resolution of network</a:t>
              </a:r>
              <a:endParaRPr lang="ro-RO" sz="1200" dirty="0">
                <a:latin typeface="Roboto"/>
                <a:ea typeface="Roboto"/>
              </a:endParaRP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ro-RO" sz="1200" dirty="0">
                  <a:latin typeface="Roboto"/>
                  <a:ea typeface="Roboto"/>
                </a:rPr>
                <a:t>        </a:t>
              </a:r>
              <a:r>
                <a:rPr lang="en-GB" sz="1200" dirty="0">
                  <a:latin typeface="Roboto"/>
                  <a:ea typeface="Roboto"/>
                </a:rPr>
                <a:t>is 224, 192, 160 or 128</a:t>
              </a:r>
              <a:endParaRPr lang="ro-RO" sz="1200" dirty="0">
                <a:latin typeface="Roboto"/>
                <a:ea typeface="Roboto"/>
              </a:endParaRP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ro-RO" sz="1200" dirty="0">
                  <a:latin typeface="Roboto"/>
                  <a:ea typeface="Roboto"/>
                </a:rPr>
                <a:t>        </a:t>
              </a:r>
              <a:r>
                <a:rPr lang="en-GB" sz="1200" dirty="0">
                  <a:latin typeface="Roboto"/>
                  <a:ea typeface="Roboto"/>
                </a:rPr>
                <a:t>(ρ = 1,</a:t>
              </a:r>
              <a:r>
                <a:rPr lang="ro-RO" sz="1200" dirty="0">
                  <a:latin typeface="Roboto"/>
                  <a:ea typeface="Roboto"/>
                </a:rPr>
                <a:t> </a:t>
              </a:r>
              <a:r>
                <a:rPr lang="en-GB" sz="1200" dirty="0">
                  <a:latin typeface="Roboto"/>
                  <a:ea typeface="Roboto"/>
                </a:rPr>
                <a:t>0.857, 0.714, 0.571)</a:t>
              </a:r>
              <a:endParaRPr lang="en-GB" sz="1200" dirty="0">
                <a:latin typeface="Roboto"/>
                <a:ea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Width Multiplier &amp; Resolution Multiplier</a:t>
            </a: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rot="-5400000" flipH="1">
            <a:off x="5267400" y="1043175"/>
            <a:ext cx="829800" cy="2208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267;p44">
            <a:extLst>
              <a:ext uri="{FF2B5EF4-FFF2-40B4-BE49-F238E27FC236}">
                <a16:creationId xmlns:a16="http://schemas.microsoft.com/office/drawing/2014/main" id="{7A2DB6EE-34F5-42D5-AF3C-E9ACD5B1B88D}"/>
              </a:ext>
            </a:extLst>
          </p:cNvPr>
          <p:cNvGrpSpPr/>
          <p:nvPr/>
        </p:nvGrpSpPr>
        <p:grpSpPr>
          <a:xfrm>
            <a:off x="8218040" y="2755278"/>
            <a:ext cx="339253" cy="339253"/>
            <a:chOff x="1492675" y="4992125"/>
            <a:chExt cx="481825" cy="481825"/>
          </a:xfrm>
          <a:solidFill>
            <a:schemeClr val="accent5"/>
          </a:solidFill>
        </p:grpSpPr>
        <p:sp>
          <p:nvSpPr>
            <p:cNvPr id="53" name="Google Shape;2268;p44">
              <a:extLst>
                <a:ext uri="{FF2B5EF4-FFF2-40B4-BE49-F238E27FC236}">
                  <a16:creationId xmlns:a16="http://schemas.microsoft.com/office/drawing/2014/main" id="{35C1DC5D-7853-421E-9225-734AB832730A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2269;p44">
              <a:extLst>
                <a:ext uri="{FF2B5EF4-FFF2-40B4-BE49-F238E27FC236}">
                  <a16:creationId xmlns:a16="http://schemas.microsoft.com/office/drawing/2014/main" id="{276A5EFB-28AD-479A-9C4C-2946A2BBA674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3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064369" y="2970731"/>
            <a:ext cx="3708755" cy="2037618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064369" y="645835"/>
            <a:ext cx="3708755" cy="222581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1" y="2332700"/>
            <a:ext cx="3554532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3750" y="135152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</a:t>
            </a:r>
            <a:r>
              <a:rPr lang="ro-RO" dirty="0" err="1"/>
              <a:t>Shrinking</a:t>
            </a:r>
            <a:r>
              <a:rPr lang="ro-RO" dirty="0"/>
              <a:t> </a:t>
            </a:r>
            <a:r>
              <a:rPr lang="ro-RO" dirty="0" err="1"/>
              <a:t>Hyperparameters</a:t>
            </a:r>
            <a:endParaRPr dirty="0"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9" y="2075312"/>
            <a:ext cx="2349916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2586053" y="2571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Width Multiplier &amp; Resolution Multiplier</a:t>
            </a:r>
          </a:p>
        </p:txBody>
      </p:sp>
      <p:cxnSp>
        <p:nvCxnSpPr>
          <p:cNvPr id="1537" name="Google Shape;1537;p32"/>
          <p:cNvCxnSpPr>
            <a:cxnSpLocks/>
            <a:stCxn id="1438" idx="3"/>
            <a:endCxn id="1437" idx="1"/>
          </p:cNvCxnSpPr>
          <p:nvPr/>
        </p:nvCxnSpPr>
        <p:spPr>
          <a:xfrm flipV="1">
            <a:off x="4011733" y="1758740"/>
            <a:ext cx="1052636" cy="12168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cxnSpLocks/>
            <a:stCxn id="1438" idx="3"/>
            <a:endCxn id="1436" idx="1"/>
          </p:cNvCxnSpPr>
          <p:nvPr/>
        </p:nvCxnSpPr>
        <p:spPr>
          <a:xfrm>
            <a:off x="4011733" y="2975600"/>
            <a:ext cx="1052636" cy="10139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0EE0BCE-D7A3-4631-8E5A-826ECAF6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82" y="744920"/>
            <a:ext cx="3118331" cy="20343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FA4F35-9B6C-4CDD-88E2-A162BE388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271" y="3034883"/>
            <a:ext cx="3080542" cy="1882415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9BCF3CB6-987F-4873-9AD4-D3DA56093C41}"/>
              </a:ext>
            </a:extLst>
          </p:cNvPr>
          <p:cNvSpPr txBox="1"/>
          <p:nvPr/>
        </p:nvSpPr>
        <p:spPr>
          <a:xfrm>
            <a:off x="1937751" y="1087959"/>
            <a:ext cx="25249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dirty="0">
                <a:latin typeface="Fira Sans Extra Condensed" panose="020B0503050000020004" pitchFamily="34" charset="0"/>
              </a:rPr>
              <a:t>The </a:t>
            </a:r>
            <a:r>
              <a:rPr lang="ro-RO" sz="1000" dirty="0" err="1">
                <a:latin typeface="Fira Sans Extra Condensed" panose="020B0503050000020004" pitchFamily="34" charset="0"/>
              </a:rPr>
              <a:t>figures</a:t>
            </a:r>
            <a:r>
              <a:rPr lang="ro-RO" sz="1000" dirty="0">
                <a:latin typeface="Fira Sans Extra Condensed" panose="020B0503050000020004" pitchFamily="34" charset="0"/>
              </a:rPr>
              <a:t> </a:t>
            </a:r>
            <a:r>
              <a:rPr lang="en-GB" sz="1000" dirty="0">
                <a:latin typeface="Fira Sans Extra Condensed" panose="020B0503050000020004" pitchFamily="34" charset="0"/>
              </a:rPr>
              <a:t>shows the trade off between ImageNet Accuracy and computation for the 16 models made from the cross product of width multiplier α ∈ {1, 0.75, 0.5, 0.25} and resolutions {224, 192, 160, 128}. Results are log linear with a jump when models get very small at α = 0.25.</a:t>
            </a:r>
            <a:endParaRPr lang="ro-RO" sz="1000" dirty="0">
              <a:latin typeface="Fira Sans Extra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935367" y="1432347"/>
            <a:ext cx="2029728" cy="2717049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612703" y="405522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MobileNets</a:t>
            </a:r>
            <a:r>
              <a:rPr lang="ro-RO" dirty="0"/>
              <a:t> </a:t>
            </a:r>
            <a:r>
              <a:rPr lang="ro-RO" dirty="0" err="1"/>
              <a:t>Results</a:t>
            </a:r>
            <a:endParaRPr dirty="0"/>
          </a:p>
        </p:txBody>
      </p:sp>
      <p:sp>
        <p:nvSpPr>
          <p:cNvPr id="1835" name="Google Shape;1835;p36"/>
          <p:cNvSpPr txBox="1"/>
          <p:nvPr/>
        </p:nvSpPr>
        <p:spPr>
          <a:xfrm>
            <a:off x="6144824" y="1385559"/>
            <a:ext cx="2937623" cy="117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Performance of </a:t>
            </a:r>
            <a:r>
              <a:rPr lang="en-GB" sz="1200" dirty="0" err="1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PlaNet</a:t>
            </a:r>
            <a:r>
              <a:rPr lang="en-GB" sz="1200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using the </a:t>
            </a:r>
            <a:r>
              <a:rPr lang="en-GB" sz="1200" dirty="0" err="1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MobileNet</a:t>
            </a:r>
            <a:r>
              <a:rPr lang="en-GB" sz="1200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architecture. Percentages are the fraction of the Im2GPS test dataset that</a:t>
            </a:r>
            <a:r>
              <a:rPr lang="ro-RO" sz="1200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were localized within a certain distance from the ground truth. The</a:t>
            </a:r>
            <a:r>
              <a:rPr lang="ro-RO" sz="1200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numbers for the original </a:t>
            </a:r>
            <a:r>
              <a:rPr lang="en-GB" sz="1200" dirty="0" err="1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PlaNet</a:t>
            </a:r>
            <a:r>
              <a:rPr lang="en-GB" sz="1200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model are based on an updated</a:t>
            </a:r>
            <a:r>
              <a:rPr lang="ro-RO" sz="1200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Fira Sans Extra Condensed" panose="020B0503050000020004" pitchFamily="34" charset="0"/>
                <a:ea typeface="Roboto"/>
                <a:cs typeface="Roboto"/>
                <a:sym typeface="Roboto"/>
              </a:rPr>
              <a:t>version that has an improved architecture and training dataset.</a:t>
            </a:r>
          </a:p>
        </p:txBody>
      </p:sp>
      <p:sp>
        <p:nvSpPr>
          <p:cNvPr id="1842" name="Google Shape;1842;p36"/>
          <p:cNvSpPr/>
          <p:nvPr/>
        </p:nvSpPr>
        <p:spPr>
          <a:xfrm>
            <a:off x="6133483" y="2894733"/>
            <a:ext cx="2878621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36"/>
          <p:cNvSpPr/>
          <p:nvPr/>
        </p:nvSpPr>
        <p:spPr>
          <a:xfrm>
            <a:off x="6245408" y="3224723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6445342" y="3147125"/>
            <a:ext cx="256676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: 52M parameters, 5.74B mult-adds</a:t>
            </a:r>
          </a:p>
        </p:txBody>
      </p:sp>
      <p:sp>
        <p:nvSpPr>
          <p:cNvPr id="1847" name="Google Shape;1847;p36"/>
          <p:cNvSpPr/>
          <p:nvPr/>
        </p:nvSpPr>
        <p:spPr>
          <a:xfrm>
            <a:off x="6244296" y="3811527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846;p36">
            <a:extLst>
              <a:ext uri="{FF2B5EF4-FFF2-40B4-BE49-F238E27FC236}">
                <a16:creationId xmlns:a16="http://schemas.microsoft.com/office/drawing/2014/main" id="{92ADAAB0-D098-4765-837E-4559EF65DA7A}"/>
              </a:ext>
            </a:extLst>
          </p:cNvPr>
          <p:cNvSpPr txBox="1"/>
          <p:nvPr/>
        </p:nvSpPr>
        <p:spPr>
          <a:xfrm>
            <a:off x="6445341" y="3753802"/>
            <a:ext cx="287862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MobilNet : 13M parameters, 0.58M mult-adds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DB4B2-E341-419F-B8C0-0A8F33F44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42" y="1263149"/>
            <a:ext cx="3245435" cy="1267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FA116-EACF-408C-988C-509EB0D22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" y="3034370"/>
            <a:ext cx="3137430" cy="12998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136622-BFD0-47D4-91FB-2400A83CDB66}"/>
              </a:ext>
            </a:extLst>
          </p:cNvPr>
          <p:cNvCxnSpPr>
            <a:cxnSpLocks/>
          </p:cNvCxnSpPr>
          <p:nvPr/>
        </p:nvCxnSpPr>
        <p:spPr>
          <a:xfrm>
            <a:off x="3706040" y="1493037"/>
            <a:ext cx="747538" cy="403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381693-93F4-44A7-AAC6-0A7A60F7373C}"/>
              </a:ext>
            </a:extLst>
          </p:cNvPr>
          <p:cNvCxnSpPr>
            <a:cxnSpLocks/>
          </p:cNvCxnSpPr>
          <p:nvPr/>
        </p:nvCxnSpPr>
        <p:spPr>
          <a:xfrm>
            <a:off x="5861947" y="2619589"/>
            <a:ext cx="1005645" cy="223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Conclusion</a:t>
            </a:r>
            <a:r>
              <a:rPr lang="ro-RO" dirty="0"/>
              <a:t> of </a:t>
            </a:r>
            <a:r>
              <a:rPr lang="ro-RO" dirty="0" err="1"/>
              <a:t>MobileNets</a:t>
            </a:r>
            <a:endParaRPr dirty="0"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1339675" y="1230401"/>
            <a:ext cx="7493425" cy="1495829"/>
            <a:chOff x="-1963785" y="1164251"/>
            <a:chExt cx="2641899" cy="1495829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-1822225" y="1307111"/>
              <a:ext cx="2500339" cy="888375"/>
              <a:chOff x="-1822225" y="1307111"/>
              <a:chExt cx="2500339" cy="888375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-1822225" y="1307111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That’s</a:t>
                </a:r>
                <a:r>
                  <a:rPr lang="ro-RO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r>
                  <a:rPr lang="ro-RO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all</a:t>
                </a:r>
                <a:r>
                  <a:rPr lang="ro-RO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r>
                  <a:rPr lang="ro-RO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folks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-1822225" y="1863686"/>
                <a:ext cx="250033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latin typeface="Roboto"/>
                    <a:ea typeface="Roboto"/>
                    <a:cs typeface="Roboto"/>
                    <a:sym typeface="Roboto"/>
                  </a:rPr>
                  <a:t>Conclusion. Ultimately, the best </a:t>
                </a:r>
                <a:r>
                  <a:rPr lang="en-GB" dirty="0" err="1">
                    <a:latin typeface="Roboto"/>
                    <a:ea typeface="Roboto"/>
                    <a:cs typeface="Roboto"/>
                    <a:sym typeface="Roboto"/>
                  </a:rPr>
                  <a:t>MobileNet</a:t>
                </a:r>
                <a:r>
                  <a:rPr lang="en-GB" dirty="0">
                    <a:latin typeface="Roboto"/>
                    <a:ea typeface="Roboto"/>
                    <a:cs typeface="Roboto"/>
                    <a:sym typeface="Roboto"/>
                  </a:rPr>
                  <a:t> variant to choose depends on your specific requirements and constraints, such as the target device, input image size, computational resources, and accuracy requirements.</a:t>
                </a: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-1963785" y="1164251"/>
              <a:ext cx="84334" cy="149582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715" y="2788273"/>
            <a:ext cx="4762569" cy="2035907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" name="Google Shape;2188;p41">
            <a:extLst>
              <a:ext uri="{FF2B5EF4-FFF2-40B4-BE49-F238E27FC236}">
                <a16:creationId xmlns:a16="http://schemas.microsoft.com/office/drawing/2014/main" id="{0743B099-FFFB-4D0D-B870-C160861681BF}"/>
              </a:ext>
            </a:extLst>
          </p:cNvPr>
          <p:cNvCxnSpPr>
            <a:cxnSpLocks/>
            <a:stCxn id="2141" idx="2"/>
          </p:cNvCxnSpPr>
          <p:nvPr/>
        </p:nvCxnSpPr>
        <p:spPr>
          <a:xfrm rot="16200000" flipH="1">
            <a:off x="2762017" y="1423489"/>
            <a:ext cx="157520" cy="276300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Table of </a:t>
            </a:r>
            <a:r>
              <a:rPr lang="ro-RO" dirty="0" err="1"/>
              <a:t>contents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ro-RO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Why</a:t>
                </a:r>
                <a:r>
                  <a:rPr lang="ro-RO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r>
                  <a:rPr lang="ro-RO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Small</a:t>
                </a:r>
                <a:r>
                  <a:rPr lang="ro-RO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r>
                  <a:rPr lang="ro-RO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DNNs</a:t>
                </a:r>
                <a:endParaRPr lang="ro-RO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dirty="0"/>
                  <a:t>Why</a:t>
                </a:r>
                <a:r>
                  <a:rPr lang="en-GB" sz="1400" spc="-125" dirty="0"/>
                  <a:t> </a:t>
                </a:r>
                <a:r>
                  <a:rPr lang="en-GB" sz="1400" dirty="0"/>
                  <a:t>Small</a:t>
                </a:r>
                <a:r>
                  <a:rPr lang="en-GB" sz="1400" spc="-10" dirty="0"/>
                  <a:t> </a:t>
                </a:r>
                <a:r>
                  <a:rPr lang="en-GB" sz="1400" dirty="0"/>
                  <a:t>Deep</a:t>
                </a:r>
                <a:r>
                  <a:rPr lang="en-GB" sz="1400" spc="-20" dirty="0"/>
                  <a:t> </a:t>
                </a:r>
                <a:r>
                  <a:rPr lang="en-GB" sz="1400" dirty="0"/>
                  <a:t>Neural</a:t>
                </a:r>
                <a:r>
                  <a:rPr lang="en-GB" sz="1400" spc="-25" dirty="0"/>
                  <a:t> </a:t>
                </a:r>
                <a:r>
                  <a:rPr lang="en-GB" sz="1400" spc="-5" dirty="0"/>
                  <a:t>Networks</a:t>
                </a:r>
                <a:endParaRPr lang="en-GB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</a:t>
                </a:r>
                <a:r>
                  <a:rPr lang="ro-RO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Structure</a:t>
                </a:r>
                <a:endParaRPr lang="ro-RO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Defining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model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structure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302688" y="2344335"/>
            <a:ext cx="2653505" cy="688455"/>
            <a:chOff x="3297248" y="2502860"/>
            <a:chExt cx="2653505" cy="688455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50649" y="2502860"/>
              <a:ext cx="2000104" cy="688455"/>
              <a:chOff x="3562461" y="1153913"/>
              <a:chExt cx="2000104" cy="688455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Recap</a:t>
                </a:r>
                <a:r>
                  <a:rPr lang="ro-RO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r>
                  <a:rPr lang="ro-RO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CNNs</a:t>
                </a:r>
                <a:endParaRPr lang="ro-RO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62461" y="1510568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Convolutional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neural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networks</a:t>
                </a:r>
                <a:endParaRPr lang="ro-RO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312033" y="3695975"/>
            <a:ext cx="2653505" cy="933492"/>
            <a:chOff x="3297248" y="3977808"/>
            <a:chExt cx="2653505" cy="933492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870397" y="3977808"/>
              <a:ext cx="2080356" cy="933492"/>
              <a:chOff x="3482209" y="2254821"/>
              <a:chExt cx="2080356" cy="933492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482209" y="2254821"/>
                <a:ext cx="2080356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Depthwise</a:t>
                </a:r>
                <a:r>
                  <a:rPr lang="ro-RO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r>
                  <a:rPr lang="ro-RO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Separable</a:t>
                </a:r>
                <a:r>
                  <a:rPr lang="ro-RO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:r>
                  <a:rPr lang="ro-RO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Convolution</a:t>
                </a:r>
                <a:endParaRPr lang="ro-RO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05160" y="2856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key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idea of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mobilenet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model</a:t>
                </a: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8790" y="2343265"/>
            <a:ext cx="3110650" cy="711260"/>
            <a:chOff x="6033350" y="2501790"/>
            <a:chExt cx="3110650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2438340" cy="673400"/>
              <a:chOff x="6705660" y="2628879"/>
              <a:chExt cx="2438340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Experiments</a:t>
                </a:r>
                <a:endParaRPr lang="ro-RO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243834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Experiments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– Model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Choices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- </a:t>
                </a:r>
                <a:r>
                  <a:rPr lang="ro-RO" sz="1400" spc="-5" dirty="0" err="1"/>
                  <a:t>Hyperparameters</a:t>
                </a:r>
                <a:endParaRPr lang="ro-RO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48135" y="3695984"/>
            <a:ext cx="3110650" cy="839206"/>
            <a:chOff x="6033350" y="3977817"/>
            <a:chExt cx="3110650" cy="839206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2438377" cy="839206"/>
              <a:chOff x="6705623" y="4058579"/>
              <a:chExt cx="2438377" cy="839206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b="1" dirty="0" err="1">
                    <a:latin typeface="Fira Sans Extra Condensed"/>
                  </a:rPr>
                  <a:t>Results</a:t>
                </a:r>
                <a:endParaRPr sz="1800" b="1" dirty="0">
                  <a:latin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565985"/>
                <a:ext cx="243837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The performance of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MobileNet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compared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to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others</a:t>
                </a:r>
                <a:r>
                  <a:rPr lang="ro-RO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ro-RO" dirty="0" err="1">
                    <a:latin typeface="Roboto"/>
                    <a:ea typeface="Roboto"/>
                    <a:cs typeface="Roboto"/>
                    <a:sym typeface="Roboto"/>
                  </a:rPr>
                  <a:t>models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5439" cy="725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600738" y="3027173"/>
            <a:ext cx="9345" cy="7460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5440" cy="752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6840" y="3054525"/>
            <a:ext cx="9345" cy="7196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7799482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66800" y="59824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Short</a:t>
            </a:r>
            <a:r>
              <a:rPr lang="ro-RO" dirty="0"/>
              <a:t> </a:t>
            </a:r>
            <a:r>
              <a:rPr lang="ro-RO" dirty="0" err="1"/>
              <a:t>introduction</a:t>
            </a:r>
            <a:r>
              <a:rPr lang="ro-RO" dirty="0"/>
              <a:t>: AI </a:t>
            </a:r>
            <a:r>
              <a:rPr lang="ro-RO" dirty="0" err="1"/>
              <a:t>vs</a:t>
            </a:r>
            <a:r>
              <a:rPr lang="ro-RO" dirty="0"/>
              <a:t> ML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7953869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 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MobileNets</a:t>
            </a:r>
            <a:endParaRPr dirty="0"/>
          </a:p>
        </p:txBody>
      </p:sp>
      <p:pic>
        <p:nvPicPr>
          <p:cNvPr id="44" name="object 3">
            <a:extLst>
              <a:ext uri="{FF2B5EF4-FFF2-40B4-BE49-F238E27FC236}">
                <a16:creationId xmlns:a16="http://schemas.microsoft.com/office/drawing/2014/main" id="{F4C652D8-5CBC-4871-988B-A1F6E583DD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962" y="1064606"/>
            <a:ext cx="7914075" cy="33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9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dirty="0"/>
                <a:t>\</a:t>
              </a: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WHY SMALL </a:t>
            </a:r>
            <a:r>
              <a:rPr lang="ro-RO" dirty="0" err="1"/>
              <a:t>DNNs</a:t>
            </a:r>
            <a:endParaRPr dirty="0"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Why Small Deep Neural Networks?</a:t>
              </a:r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6967020" y="3042675"/>
            <a:ext cx="1734600" cy="1684132"/>
            <a:chOff x="696702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67020" y="370676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Efficiency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Small DNNs require fewer computational resources.</a:t>
              </a: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Updatable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86222" y="1001783"/>
            <a:ext cx="1734600" cy="1729392"/>
            <a:chOff x="486222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86222" y="1693309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Faster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Small DNNs train faster on distributed hardware</a:t>
              </a: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4312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Deployable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cxnSpLocks/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cxnSpLocks/>
            <a:stCxn id="579" idx="6"/>
            <a:endCxn id="530" idx="2"/>
          </p:cNvCxnSpPr>
          <p:nvPr/>
        </p:nvCxnSpPr>
        <p:spPr>
          <a:xfrm rot="10800000" flipH="1">
            <a:off x="1626303" y="315892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cxnSpLocks/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cxnSpLocks/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spc="-25" dirty="0"/>
              <a:t>Techniques</a:t>
            </a:r>
            <a:r>
              <a:rPr lang="en-GB" sz="2800" spc="-50" dirty="0"/>
              <a:t> </a:t>
            </a:r>
            <a:r>
              <a:rPr lang="en-GB" sz="2800" dirty="0"/>
              <a:t>for</a:t>
            </a:r>
            <a:r>
              <a:rPr lang="en-GB" sz="2800" spc="-114" dirty="0"/>
              <a:t> </a:t>
            </a:r>
            <a:r>
              <a:rPr lang="en-GB" sz="2800" dirty="0"/>
              <a:t>Small</a:t>
            </a:r>
            <a:r>
              <a:rPr lang="en-GB" sz="2800" spc="-5" dirty="0"/>
              <a:t> </a:t>
            </a:r>
            <a:r>
              <a:rPr lang="en-GB" sz="2800" dirty="0"/>
              <a:t>Deep</a:t>
            </a:r>
            <a:r>
              <a:rPr lang="en-GB" sz="2800" spc="-5" dirty="0"/>
              <a:t> </a:t>
            </a:r>
            <a:r>
              <a:rPr lang="en-GB" sz="2800" dirty="0"/>
              <a:t>Neural</a:t>
            </a:r>
            <a:r>
              <a:rPr lang="en-GB" sz="2800" spc="-40" dirty="0"/>
              <a:t> </a:t>
            </a:r>
            <a:r>
              <a:rPr lang="en-GB" sz="2800" spc="-5" dirty="0"/>
              <a:t>Networks</a:t>
            </a:r>
            <a:endParaRPr dirty="0"/>
          </a:p>
        </p:txBody>
      </p:sp>
      <p:graphicFrame>
        <p:nvGraphicFramePr>
          <p:cNvPr id="2194" name="Google Shape;2194;p42"/>
          <p:cNvGraphicFramePr/>
          <p:nvPr>
            <p:extLst>
              <p:ext uri="{D42A27DB-BD31-4B8C-83A1-F6EECF244321}">
                <p14:modId xmlns:p14="http://schemas.microsoft.com/office/powerpoint/2010/main" val="280999696"/>
              </p:ext>
            </p:extLst>
          </p:nvPr>
        </p:nvGraphicFramePr>
        <p:xfrm>
          <a:off x="457200" y="1107065"/>
          <a:ext cx="8229600" cy="3178875"/>
        </p:xfrm>
        <a:graphic>
          <a:graphicData uri="http://schemas.openxmlformats.org/drawingml/2006/table">
            <a:tbl>
              <a:tblPr>
                <a:noFill/>
                <a:tableStyleId>{BC1F92E4-DFC4-496E-9039-71EF7448B1F6}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Chatbot systems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b="1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</a:t>
                      </a:r>
                      <a:r>
                        <a:rPr lang="ro-RO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Fully-Connected</a:t>
                      </a:r>
                      <a:r>
                        <a:rPr lang="ro-RO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Layers</a:t>
                      </a:r>
                      <a:endParaRPr lang="ro-RO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 dirty="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b="1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Kernel</a:t>
                      </a:r>
                      <a:r>
                        <a:rPr lang="ro-RO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Reduction</a:t>
                      </a:r>
                      <a:r>
                        <a:rPr lang="ro-RO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( 3x3 -&gt; 1x1 )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b="1" i="0" dirty="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Channel </a:t>
                      </a:r>
                      <a:r>
                        <a:rPr lang="ro-RO" b="1" i="0" dirty="0" err="1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Reduction</a:t>
                      </a:r>
                      <a:endParaRPr lang="ro-RO" b="1" i="0" dirty="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b="1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Evenly</a:t>
                      </a:r>
                      <a:r>
                        <a:rPr lang="ro-RO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Spaced</a:t>
                      </a:r>
                      <a:r>
                        <a:rPr lang="ro-RO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Downsampling</a:t>
                      </a:r>
                      <a:endParaRPr lang="ro-RO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Pricing strategies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Depthwise</a:t>
                      </a:r>
                      <a:r>
                        <a:rPr lang="ro-RO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Separable</a:t>
                      </a:r>
                      <a:r>
                        <a:rPr lang="ro-RO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Convolutions</a:t>
                      </a:r>
                      <a:endParaRPr lang="ro-RO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6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b="1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Shuffle</a:t>
                      </a:r>
                      <a:r>
                        <a:rPr lang="ro-RO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Operations</a:t>
                      </a:r>
                      <a:endParaRPr lang="ro-RO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b="1" dirty="0" err="1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Distillation</a:t>
                      </a:r>
                      <a:r>
                        <a:rPr lang="ro-RO" b="1" dirty="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&amp; </a:t>
                      </a:r>
                      <a:r>
                        <a:rPr lang="ro-RO" b="1" dirty="0" err="1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Compression</a:t>
                      </a:r>
                      <a:endParaRPr lang="ro-RO" b="1" dirty="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Picture 962">
            <a:extLst>
              <a:ext uri="{FF2B5EF4-FFF2-40B4-BE49-F238E27FC236}">
                <a16:creationId xmlns:a16="http://schemas.microsoft.com/office/drawing/2014/main" id="{A97E5F56-1149-40F8-9639-47C955C7B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15" b="20864"/>
          <a:stretch/>
        </p:blipFill>
        <p:spPr>
          <a:xfrm>
            <a:off x="1057401" y="2324312"/>
            <a:ext cx="7693343" cy="2316093"/>
          </a:xfrm>
          <a:prstGeom prst="rect">
            <a:avLst/>
          </a:prstGeom>
        </p:spPr>
      </p:pic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spc="-15" dirty="0" err="1"/>
              <a:t>Recap</a:t>
            </a:r>
            <a:r>
              <a:rPr lang="ro-RO" sz="2800" spc="-15" dirty="0"/>
              <a:t> </a:t>
            </a:r>
            <a:r>
              <a:rPr lang="ro-RO" sz="2800" spc="-15" dirty="0" err="1"/>
              <a:t>about</a:t>
            </a:r>
            <a:r>
              <a:rPr lang="ro-RO" sz="2800" spc="-65" dirty="0"/>
              <a:t> CNN </a:t>
            </a:r>
            <a:r>
              <a:rPr lang="ro-RO" sz="2800" dirty="0"/>
              <a:t>–</a:t>
            </a:r>
            <a:r>
              <a:rPr lang="ro-RO" sz="2800" spc="-190" dirty="0"/>
              <a:t> </a:t>
            </a:r>
            <a:r>
              <a:rPr lang="ro-RO" sz="2800" spc="-5" dirty="0" err="1"/>
              <a:t>Convolution</a:t>
            </a:r>
            <a:r>
              <a:rPr lang="ro-RO" sz="2800" spc="-204" dirty="0"/>
              <a:t> </a:t>
            </a:r>
            <a:r>
              <a:rPr lang="ro-RO" sz="2800" spc="-5" dirty="0" err="1"/>
              <a:t>Operation</a:t>
            </a:r>
            <a:endParaRPr dirty="0"/>
          </a:p>
        </p:txBody>
      </p:sp>
      <p:grpSp>
        <p:nvGrpSpPr>
          <p:cNvPr id="866" name="Google Shape;866;p24"/>
          <p:cNvGrpSpPr/>
          <p:nvPr/>
        </p:nvGrpSpPr>
        <p:grpSpPr>
          <a:xfrm>
            <a:off x="2090936" y="998772"/>
            <a:ext cx="5041989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195407" y="1215313"/>
              <a:ext cx="452005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2398832" y="1073811"/>
            <a:ext cx="4033725" cy="753631"/>
            <a:chOff x="6053048" y="617990"/>
            <a:chExt cx="1984244" cy="753631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6092" y="61799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Convolution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Convolution in CNN involves applying a filter across the input data to extract features through sliding windows.</a:t>
              </a: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6535250" y="1301179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2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spc="-15" dirty="0"/>
              <a:t>Standard </a:t>
            </a:r>
            <a:r>
              <a:rPr lang="ro-RO" sz="2800" spc="-15" dirty="0" err="1"/>
              <a:t>Convolution</a:t>
            </a:r>
            <a:endParaRPr lang="ro-RO" dirty="0"/>
          </a:p>
        </p:txBody>
      </p:sp>
      <p:sp>
        <p:nvSpPr>
          <p:cNvPr id="867" name="Google Shape;867;p24"/>
          <p:cNvSpPr/>
          <p:nvPr/>
        </p:nvSpPr>
        <p:spPr>
          <a:xfrm>
            <a:off x="511517" y="1305702"/>
            <a:ext cx="3307691" cy="2927527"/>
          </a:xfrm>
          <a:prstGeom prst="roundRect">
            <a:avLst>
              <a:gd name="adj" fmla="val 50000"/>
            </a:avLst>
          </a:prstGeom>
          <a:solidFill>
            <a:srgbClr val="FF000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24"/>
          <p:cNvGrpSpPr/>
          <p:nvPr/>
        </p:nvGrpSpPr>
        <p:grpSpPr>
          <a:xfrm>
            <a:off x="1023828" y="1901333"/>
            <a:ext cx="4027537" cy="1159919"/>
            <a:chOff x="6134729" y="1074637"/>
            <a:chExt cx="1981200" cy="1159919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134729" y="107463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Standard </a:t>
              </a: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Convolution</a:t>
              </a:r>
              <a:endParaRPr lang="ro-RO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134729" y="1902756"/>
              <a:ext cx="127986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Standard convolution in CNN involves sliding a filter/kernel across the input data, computing the dot product at each position, and producing a feature map.</a:t>
              </a:r>
            </a:p>
          </p:txBody>
        </p:sp>
      </p:grpSp>
      <p:pic>
        <p:nvPicPr>
          <p:cNvPr id="15" name="object 3">
            <a:extLst>
              <a:ext uri="{FF2B5EF4-FFF2-40B4-BE49-F238E27FC236}">
                <a16:creationId xmlns:a16="http://schemas.microsoft.com/office/drawing/2014/main" id="{8195E7CA-6A67-4AC0-B347-72DD5DE71D5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2677" y="1232058"/>
            <a:ext cx="3782302" cy="29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7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spc="-15" dirty="0" err="1"/>
              <a:t>Depthwise</a:t>
            </a:r>
            <a:r>
              <a:rPr lang="ro-RO" sz="2800" spc="-15" dirty="0"/>
              <a:t> </a:t>
            </a:r>
            <a:r>
              <a:rPr lang="ro-RO" sz="2800" spc="-15" dirty="0" err="1"/>
              <a:t>Convolution</a:t>
            </a:r>
            <a:r>
              <a:rPr lang="ro-RO" sz="2800" spc="-15" dirty="0"/>
              <a:t> </a:t>
            </a:r>
            <a:endParaRPr lang="ro-RO" dirty="0"/>
          </a:p>
        </p:txBody>
      </p:sp>
      <p:sp>
        <p:nvSpPr>
          <p:cNvPr id="867" name="Google Shape;867;p24"/>
          <p:cNvSpPr/>
          <p:nvPr/>
        </p:nvSpPr>
        <p:spPr>
          <a:xfrm>
            <a:off x="517912" y="1339332"/>
            <a:ext cx="3307691" cy="2927527"/>
          </a:xfrm>
          <a:prstGeom prst="roundRect">
            <a:avLst>
              <a:gd name="adj" fmla="val 50000"/>
            </a:avLst>
          </a:prstGeom>
          <a:solidFill>
            <a:srgbClr val="00B05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24"/>
          <p:cNvGrpSpPr/>
          <p:nvPr/>
        </p:nvGrpSpPr>
        <p:grpSpPr>
          <a:xfrm>
            <a:off x="1036617" y="1747868"/>
            <a:ext cx="4027537" cy="1267559"/>
            <a:chOff x="6134729" y="1074637"/>
            <a:chExt cx="1981200" cy="1267559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134729" y="107463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Depthwise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ro-RO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Convolution</a:t>
              </a:r>
              <a:r>
                <a:rPr lang="ro-RO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lang="ro-RO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134729" y="2010396"/>
              <a:ext cx="127986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 err="1">
                  <a:latin typeface="Roboto"/>
                  <a:ea typeface="Roboto"/>
                  <a:cs typeface="Roboto"/>
                  <a:sym typeface="Roboto"/>
                </a:rPr>
                <a:t>Depthwise</a:t>
              </a: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 convolution is a technique used in convolutional neural networks where each channel of the input data is convolved with its own set of filters, ensuring that the output channels remain unchanged.</a:t>
              </a:r>
            </a:p>
          </p:txBody>
        </p:sp>
      </p:grpSp>
      <p:pic>
        <p:nvPicPr>
          <p:cNvPr id="4098" name="Picture 2" descr="A depthwise convolution">
            <a:extLst>
              <a:ext uri="{FF2B5EF4-FFF2-40B4-BE49-F238E27FC236}">
                <a16:creationId xmlns:a16="http://schemas.microsoft.com/office/drawing/2014/main" id="{AD0AB2D7-22E0-4189-A6B1-286AE473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82" y="1335497"/>
            <a:ext cx="4141791" cy="30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73012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819</Words>
  <Application>Microsoft Office PowerPoint</Application>
  <PresentationFormat>On-screen Show (16:9)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Fira Sans Extra Condensed</vt:lpstr>
      <vt:lpstr>Söhne</vt:lpstr>
      <vt:lpstr>Wingdings</vt:lpstr>
      <vt:lpstr>Roboto</vt:lpstr>
      <vt:lpstr>Fira Sans Extra Condensed SemiBold</vt:lpstr>
      <vt:lpstr>Malgun Gothic</vt:lpstr>
      <vt:lpstr>Arial</vt:lpstr>
      <vt:lpstr>Arial MT</vt:lpstr>
      <vt:lpstr>Corbel</vt:lpstr>
      <vt:lpstr>Machine Learning Infographics by Slidesgo</vt:lpstr>
      <vt:lpstr>MobileNets</vt:lpstr>
      <vt:lpstr>Table of contents</vt:lpstr>
      <vt:lpstr>Short introduction: AI vs ML</vt:lpstr>
      <vt:lpstr>MobileNets</vt:lpstr>
      <vt:lpstr>WHY SMALL DNNs</vt:lpstr>
      <vt:lpstr>Techniques for Small Deep Neural Networks</vt:lpstr>
      <vt:lpstr>Recap about CNN – Convolution Operation</vt:lpstr>
      <vt:lpstr>Standard Convolution</vt:lpstr>
      <vt:lpstr>Depthwise Convolution </vt:lpstr>
      <vt:lpstr>Why should we always consider all channels?</vt:lpstr>
      <vt:lpstr>Depthwise Separable Convolution</vt:lpstr>
      <vt:lpstr>About Performance</vt:lpstr>
      <vt:lpstr>Models Layers</vt:lpstr>
      <vt:lpstr>!! Model Structure !!</vt:lpstr>
      <vt:lpstr>Model Structure</vt:lpstr>
      <vt:lpstr>Model Shrinking Hyperparameters</vt:lpstr>
      <vt:lpstr>Model Shrinking Hyperparameters</vt:lpstr>
      <vt:lpstr>MobileNets Results</vt:lpstr>
      <vt:lpstr>Conclusion of MobileNets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MobileNets:</dc:title>
  <cp:lastModifiedBy>Bogdan Iamnitchi</cp:lastModifiedBy>
  <cp:revision>14</cp:revision>
  <dcterms:modified xsi:type="dcterms:W3CDTF">2024-05-11T17:05:28Z</dcterms:modified>
</cp:coreProperties>
</file>