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39" r:id="rId7"/>
    <p:sldMasterId id="2147483752" r:id="rId8"/>
    <p:sldMasterId id="2147483765" r:id="rId9"/>
    <p:sldMasterId id="2147483778" r:id="rId10"/>
  </p:sldMasterIdLst>
  <p:notesMasterIdLst>
    <p:notesMasterId r:id="rId52"/>
  </p:notesMasterIdLst>
  <p:sldIdLst>
    <p:sldId id="256" r:id="rId11"/>
    <p:sldId id="257" r:id="rId12"/>
    <p:sldId id="258" r:id="rId13"/>
    <p:sldId id="259" r:id="rId14"/>
    <p:sldId id="260" r:id="rId15"/>
    <p:sldId id="301" r:id="rId16"/>
    <p:sldId id="300" r:id="rId17"/>
    <p:sldId id="262" r:id="rId18"/>
    <p:sldId id="261" r:id="rId19"/>
    <p:sldId id="263" r:id="rId20"/>
    <p:sldId id="264" r:id="rId21"/>
    <p:sldId id="273" r:id="rId22"/>
    <p:sldId id="299" r:id="rId23"/>
    <p:sldId id="302" r:id="rId24"/>
    <p:sldId id="266" r:id="rId25"/>
    <p:sldId id="270" r:id="rId26"/>
    <p:sldId id="269" r:id="rId27"/>
    <p:sldId id="268" r:id="rId28"/>
    <p:sldId id="267" r:id="rId29"/>
    <p:sldId id="271" r:id="rId30"/>
    <p:sldId id="274" r:id="rId31"/>
    <p:sldId id="275" r:id="rId32"/>
    <p:sldId id="277" r:id="rId33"/>
    <p:sldId id="278" r:id="rId34"/>
    <p:sldId id="279" r:id="rId35"/>
    <p:sldId id="280" r:id="rId36"/>
    <p:sldId id="303" r:id="rId37"/>
    <p:sldId id="282" r:id="rId38"/>
    <p:sldId id="283" r:id="rId39"/>
    <p:sldId id="284" r:id="rId40"/>
    <p:sldId id="285" r:id="rId41"/>
    <p:sldId id="288" r:id="rId42"/>
    <p:sldId id="293" r:id="rId43"/>
    <p:sldId id="289" r:id="rId44"/>
    <p:sldId id="290" r:id="rId45"/>
    <p:sldId id="291" r:id="rId46"/>
    <p:sldId id="292" r:id="rId47"/>
    <p:sldId id="294" r:id="rId48"/>
    <p:sldId id="295" r:id="rId49"/>
    <p:sldId id="296" r:id="rId50"/>
    <p:sldId id="297" r:id="rId51"/>
  </p:sldIdLst>
  <p:sldSz cx="9906000" cy="6858000" type="A4"/>
  <p:notesSz cx="6858000" cy="990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82183"/>
  </p:normalViewPr>
  <p:slideViewPr>
    <p:cSldViewPr snapToGrid="0" snapToObjects="1">
      <p:cViewPr varScale="1">
        <p:scale>
          <a:sx n="100" d="100"/>
          <a:sy n="100" d="100"/>
        </p:scale>
        <p:origin x="1864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100" b="0" strike="noStrike" spc="-1">
                <a:solidFill>
                  <a:srgbClr val="000000"/>
                </a:solidFill>
                <a:latin typeface="Verdana"/>
              </a:rPr>
              <a:t>Click to move the slide</a:t>
            </a: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534E8EA-2B8A-429B-92DD-0E58B1FF200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94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21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8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-t - </a:t>
            </a:r>
            <a:r>
              <a:rPr lang="ru-RU" sz="2000" b="0" strike="noStrike" spc="-1" dirty="0">
                <a:latin typeface="Arial"/>
              </a:rPr>
              <a:t>эмулятор терминала</a:t>
            </a:r>
            <a:endParaRPr lang="en-US" sz="2000" dirty="0"/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-I</a:t>
            </a:r>
            <a:r>
              <a:rPr lang="ru-RU" sz="2000" b="0" strike="noStrike" spc="-1" dirty="0">
                <a:latin typeface="Arial"/>
              </a:rPr>
              <a:t> - пробрасывает </a:t>
            </a:r>
            <a:r>
              <a:rPr lang="en-US" sz="2000" b="0" strike="noStrike" spc="-1" dirty="0">
                <a:latin typeface="Arial"/>
              </a:rPr>
              <a:t>STDIN</a:t>
            </a:r>
          </a:p>
        </p:txBody>
      </p:sp>
      <p:sp>
        <p:nvSpPr>
          <p:cNvPr id="6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FF2EF37-3CE8-41BA-B1D6-3286BB790616}" type="slidenum">
              <a:rPr lang="ru-RU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Файлы из текущей директории становятся доступны внутри контейнера в папке </a:t>
            </a:r>
            <a:r>
              <a:rPr lang="en-US" sz="2000" b="0" strike="noStrike" spc="-1">
                <a:latin typeface="Arial"/>
              </a:rPr>
              <a:t>/app . </a:t>
            </a:r>
            <a:r>
              <a:rPr lang="ru-RU" sz="2000" b="0" strike="noStrike" spc="-1">
                <a:latin typeface="Arial"/>
              </a:rPr>
              <a:t>При этом при изменении файлом как изнутри контейнера так и локально они меняются в обоих местах.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B912110-188E-4C1E-A8FA-03302ADC9554}" type="slidenum">
              <a:rPr lang="ru-RU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D0D0D"/>
                </a:solidFill>
                <a:latin typeface="Verdana"/>
                <a:ea typeface="Verdana"/>
              </a:rPr>
              <a:t>$ docker run --rm -p 8888:80 </a:t>
            </a:r>
            <a:r>
              <a:rPr lang="en-US" sz="1200" b="0" strike="noStrike" spc="-1" dirty="0" err="1">
                <a:solidFill>
                  <a:srgbClr val="0D0D0D"/>
                </a:solidFill>
                <a:latin typeface="Verdana"/>
                <a:ea typeface="Verdana"/>
              </a:rPr>
              <a:t>nginx</a:t>
            </a:r>
            <a:endParaRPr lang="ru-RU" sz="12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скачивает образ</a:t>
            </a:r>
            <a:r>
              <a:rPr lang="en-US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docker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проверяет наличие образа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4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на локальной машине, и если его нет — то скачивает его с </a:t>
            </a:r>
            <a:r>
              <a:rPr lang="en-US" sz="1400" b="0" u="sng" strike="noStrike" spc="-1" dirty="0">
                <a:solidFill>
                  <a:srgbClr val="2888F1"/>
                </a:solidFill>
                <a:uFillTx/>
                <a:latin typeface="Verdana"/>
                <a:ea typeface="Verdana"/>
                <a:hlinkClick r:id="rId3"/>
              </a:rPr>
              <a:t>Docker Hub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.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Если образ есть, то использует его;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создает контейнер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когда образ получен,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использует его для создания контейнера;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файловую систему и монтирует </a:t>
            </a:r>
            <a:r>
              <a:rPr lang="en-US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read-only </a:t>
            </a: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образ</a:t>
            </a:r>
            <a:r>
              <a:rPr lang="en-US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сеть/мост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создает сетевой интерфейс, который позволяет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docker-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 общаться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c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хост машиной, устанавливает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IP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адрес;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запускает указанный процесс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обрабатывает и выдает вывод приложения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подключается и </a:t>
            </a:r>
            <a:r>
              <a:rPr lang="ru-RU" sz="14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логирует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стандартный вход, вывод и поток ошибок вашего приложения, что бы вы могли отслеживать как работает приложение.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6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F1C874-0030-4D29-9E6F-BA6C746DA94C}" type="slidenum">
              <a:rPr lang="ru-RU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 dirty="0">
                <a:latin typeface="Arial"/>
              </a:rPr>
              <a:t>Иногда приходится внутри </a:t>
            </a:r>
            <a:r>
              <a:rPr lang="en-US" sz="2000" b="0" strike="noStrike" spc="-1" dirty="0">
                <a:latin typeface="Arial"/>
              </a:rPr>
              <a:t>docker </a:t>
            </a:r>
            <a:r>
              <a:rPr lang="ru-RU" sz="2000" b="0" strike="noStrike" spc="-1" dirty="0">
                <a:latin typeface="Arial"/>
              </a:rPr>
              <a:t>контейнера создавать файлы. К примеру генераторами рельсового приложения. Можно столкнуться со следующей проблемой… Давайте попробуем такую последовательность действий. Чем вызвана ошибка?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CDE8C05-45E6-46E7-9511-E67CB614B68C}" type="slidenum">
              <a:rPr lang="ru-RU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Если посмотрим на права файла, то они принадлежат тому, кто файл создал: </a:t>
            </a:r>
            <a:r>
              <a:rPr lang="en-US" sz="2000" b="0" strike="noStrike" spc="-1">
                <a:latin typeface="Arial"/>
              </a:rPr>
              <a:t>root </a:t>
            </a:r>
            <a:r>
              <a:rPr lang="ru-RU" sz="2000" b="0" strike="noStrike" spc="-1">
                <a:latin typeface="Arial"/>
              </a:rPr>
              <a:t>пользователю внутри контейнера докера. Все верно)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Таким образом можно исправить проблему.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Домашнее задание: найти другой способ,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ru-RU" sz="2000" b="0" strike="noStrike" spc="-1">
                <a:latin typeface="Arial"/>
              </a:rPr>
              <a:t>который можно использовать, чтобы избежать такой проблемы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FC7C8-475E-4E85-BDFE-5360D06747B9}" type="slidenum">
              <a:rPr lang="ru-RU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Dockerfile — </a:t>
            </a: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это простой текстовый файл, в котором содержится список команд Докер-клиента. Это простой способ автоматизировать процесс создания образа.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ED3D092-450C-453C-B543-68C173899683}" type="slidenum">
              <a:rPr lang="ru-RU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Каждая директива создает слой, который содержит изменения относительно родительского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9B4B77-02C9-4263-B5BC-23D0BEDF909E}" type="slidenum">
              <a:rPr lang="ru-RU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Каждая директива создает слой, который содержит изменения относительно родительского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9B4B77-02C9-4263-B5BC-23D0BEDF909E}" type="slidenum">
              <a:rPr lang="ru-RU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952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F30B582-A4F3-409E-956B-BD8900D78BA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0A6FCC-C4F1-4EDC-9B3A-D22B405F2EF1}" type="slidenum">
              <a:rPr lang="ru-RU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Реальные проекты обычно включают в себя целый набор совместно работающих приложений.</a:t>
            </a: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Технология </a:t>
            </a:r>
            <a:r>
              <a:rPr lang="en-US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Docker Compose, </a:t>
            </a: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позволяет, с помощью одной команды, запускать множество сервисов</a:t>
            </a:r>
            <a:br/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6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87B0BC-D94C-4BB9-A5E8-25399009CFC0}" type="slidenum">
              <a:rPr lang="ru-RU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10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A11B6F8-FCC3-4417-90EE-882DD9CDEC4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BEC0C60-F1C1-4DA7-B222-6C8FAE7F14F1}" type="slidenum">
              <a:rPr lang="ru-RU" sz="1200" b="0" strike="noStrike" spc="-1">
                <a:latin typeface="Times New Roman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Докер это инструмент, который позволяет разработчикам, системными администраторам и другим специалистам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деплоить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их приложения в песочнице (которые называются </a:t>
            </a:r>
            <a:r>
              <a:rPr lang="ru-RU" sz="1400" b="0" i="1" strike="noStrike" spc="-1" dirty="0">
                <a:solidFill>
                  <a:srgbClr val="000000"/>
                </a:solidFill>
                <a:latin typeface="+mn-lt"/>
                <a:ea typeface="+mn-ea"/>
              </a:rPr>
              <a:t>контейнерами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), для запуска на целевой операционной системе, например, </a:t>
            </a:r>
            <a:r>
              <a:rPr lang="en-US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Linux. 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Ключевое преимущество Докера в том, что он позволяет пользователям упаковать приложение со всеми его зависимостями в стандартизированный модуль для разработки.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>
              <a:rPr dirty="0"/>
            </a:b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Стандарт в индустрии на сегодняшний день — это использовать виртуальные машины для запуска приложений. Виртуальные машины запускают приложения внутри гостевой операционной системы, которая работает на виртуальном железе основной операционной системы сервера.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Виртуальные машины отлично подходят для полной изоляции процесса для приложения: никакие проблемы гостевой ОС не могут повлиять на софт, основной операционной системы.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Контейнеры по идее схожи с ВМ, однако используют иной подход благодаря которому имеют меньшую нагрузку, необходимую для виртуализации железа гостевой ОС.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9952938-1349-4D1D-9089-BC53455E7627}" type="slidenum">
              <a:rPr lang="ru-RU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27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Общее использование слоев уменьшает количество использованного дискового пространства и ускоряет запуск и работу контейнеров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0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08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205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60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0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1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Рисунок 3"/>
          <p:cNvPicPr/>
          <p:nvPr/>
        </p:nvPicPr>
        <p:blipFill>
          <a:blip r:embed="rId14"/>
          <a:stretch/>
        </p:blipFill>
        <p:spPr>
          <a:xfrm>
            <a:off x="253440" y="812160"/>
            <a:ext cx="9005040" cy="6045840"/>
          </a:xfrm>
          <a:prstGeom prst="rect">
            <a:avLst/>
          </a:prstGeom>
          <a:ln w="0">
            <a:noFill/>
          </a:ln>
        </p:spPr>
      </p:pic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1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7"/>
          <p:cNvPicPr/>
          <p:nvPr/>
        </p:nvPicPr>
        <p:blipFill>
          <a:blip r:embed="rId14"/>
          <a:stretch/>
        </p:blipFill>
        <p:spPr>
          <a:xfrm>
            <a:off x="6513120" y="1158480"/>
            <a:ext cx="3027600" cy="53913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986760"/>
            <a:ext cx="6206040" cy="618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5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01.</a:t>
            </a:r>
            <a:endParaRPr lang="ru-RU" sz="345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40" name="Рисунок 5"/>
          <p:cNvPicPr/>
          <p:nvPr/>
        </p:nvPicPr>
        <p:blipFill>
          <a:blip r:embed="rId15"/>
          <a:stretch/>
        </p:blipFill>
        <p:spPr>
          <a:xfrm>
            <a:off x="365040" y="6107760"/>
            <a:ext cx="374760" cy="376200"/>
          </a:xfrm>
          <a:prstGeom prst="rect">
            <a:avLst/>
          </a:prstGeom>
          <a:ln w="0">
            <a:noFill/>
          </a:ln>
        </p:spPr>
      </p:pic>
      <p:pic>
        <p:nvPicPr>
          <p:cNvPr id="41" name="Рисунок 9"/>
          <p:cNvPicPr/>
          <p:nvPr/>
        </p:nvPicPr>
        <p:blipFill>
          <a:blip r:embed="rId16"/>
          <a:stretch/>
        </p:blipFill>
        <p:spPr>
          <a:xfrm>
            <a:off x="357120" y="6109920"/>
            <a:ext cx="1679760" cy="3967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2"/>
          <p:cNvPicPr/>
          <p:nvPr/>
        </p:nvPicPr>
        <p:blipFill>
          <a:blip r:embed="rId14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9087EEE-F416-465C-9086-84621890099A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1" name="Рисунок 4"/>
          <p:cNvPicPr/>
          <p:nvPr/>
        </p:nvPicPr>
        <p:blipFill>
          <a:blip r:embed="rId15"/>
          <a:stretch/>
        </p:blipFill>
        <p:spPr>
          <a:xfrm>
            <a:off x="357120" y="6106680"/>
            <a:ext cx="1675800" cy="3956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0B75BA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B75BA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F8676CA-31CD-4C28-BEBB-2C0CACFEEC0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23" name="Рисунок 16"/>
          <p:cNvPicPr/>
          <p:nvPr/>
        </p:nvPicPr>
        <p:blipFill>
          <a:blip r:embed="rId14"/>
          <a:stretch/>
        </p:blipFill>
        <p:spPr>
          <a:xfrm>
            <a:off x="357120" y="6109920"/>
            <a:ext cx="1679760" cy="3967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Рисунок 2"/>
          <p:cNvPicPr/>
          <p:nvPr/>
        </p:nvPicPr>
        <p:blipFill>
          <a:blip r:embed="rId14"/>
          <a:stretch/>
        </p:blipFill>
        <p:spPr>
          <a:xfrm rot="10800000" flipH="1"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F6C24FC-1D01-45C8-8154-7BE5C796E113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3" name="Рисунок 8"/>
          <p:cNvPicPr/>
          <p:nvPr/>
        </p:nvPicPr>
        <p:blipFill>
          <a:blip r:embed="rId15"/>
          <a:stretch/>
        </p:blipFill>
        <p:spPr>
          <a:xfrm>
            <a:off x="357120" y="6112440"/>
            <a:ext cx="1675800" cy="39564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5256162-997D-4694-94AC-4DFD0A89710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04" name="Рисунок 7"/>
          <p:cNvPicPr/>
          <p:nvPr/>
        </p:nvPicPr>
        <p:blipFill>
          <a:blip r:embed="rId14"/>
          <a:stretch/>
        </p:blipFill>
        <p:spPr>
          <a:xfrm>
            <a:off x="357120" y="6112440"/>
            <a:ext cx="1675800" cy="395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Рисунок 2"/>
          <p:cNvPicPr/>
          <p:nvPr/>
        </p:nvPicPr>
        <p:blipFill>
          <a:blip r:embed="rId14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C164DB89-193F-4C32-A001-2029C5937B27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00945F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5" name="Рисунок 11"/>
          <p:cNvPicPr/>
          <p:nvPr/>
        </p:nvPicPr>
        <p:blipFill>
          <a:blip r:embed="rId15"/>
          <a:stretch/>
        </p:blipFill>
        <p:spPr>
          <a:xfrm>
            <a:off x="360000" y="6112440"/>
            <a:ext cx="1672560" cy="395640"/>
          </a:xfrm>
          <a:prstGeom prst="rect">
            <a:avLst/>
          </a:prstGeom>
          <a:ln w="0">
            <a:noFill/>
          </a:ln>
        </p:spPr>
      </p:pic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945F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36C957D-07DA-4A20-B5BD-2F1E6126D64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26" name="Рисунок 8"/>
          <p:cNvPicPr/>
          <p:nvPr/>
        </p:nvPicPr>
        <p:blipFill>
          <a:blip r:embed="rId14"/>
          <a:stretch/>
        </p:blipFill>
        <p:spPr>
          <a:xfrm>
            <a:off x="360000" y="6112440"/>
            <a:ext cx="1672560" cy="395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Рисунок 2"/>
          <p:cNvPicPr/>
          <p:nvPr/>
        </p:nvPicPr>
        <p:blipFill>
          <a:blip r:embed="rId14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7ABF49B-5986-4632-BABA-BDCB02C006AC}" type="slidenum">
              <a:rPr lang="ru-RU" sz="1200" b="0" strike="noStrike" spc="-1">
                <a:solidFill>
                  <a:srgbClr val="8BA6CE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title"/>
          </p:nvPr>
        </p:nvSpPr>
        <p:spPr>
          <a:xfrm>
            <a:off x="714240" y="773640"/>
            <a:ext cx="4350240" cy="443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spc="-1">
                <a:solidFill>
                  <a:srgbClr val="0B75BA"/>
                </a:solidFill>
                <a:latin typeface="Verdana"/>
                <a:ea typeface="Verdana"/>
              </a:rPr>
              <a:t>Заголовок</a:t>
            </a:r>
            <a:endParaRPr lang="ru-RU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22160" y="1422360"/>
            <a:ext cx="4346280" cy="447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67" name="Рисунок 13"/>
          <p:cNvPicPr/>
          <p:nvPr/>
        </p:nvPicPr>
        <p:blipFill>
          <a:blip r:embed="rId15"/>
          <a:stretch/>
        </p:blipFill>
        <p:spPr>
          <a:xfrm>
            <a:off x="357120" y="6109920"/>
            <a:ext cx="1679760" cy="3967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" TargetMode="External"/><Relationship Id="rId1" Type="http://schemas.openxmlformats.org/officeDocument/2006/relationships/slideLayout" Target="../slideLayouts/slideLayout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w55.ru/internship/simple_twitter" TargetMode="External"/><Relationship Id="rId1" Type="http://schemas.openxmlformats.org/officeDocument/2006/relationships/slideLayout" Target="../slideLayouts/slideLayout8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" TargetMode="External"/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Рисунок 3"/>
          <p:cNvPicPr/>
          <p:nvPr/>
        </p:nvPicPr>
        <p:blipFill>
          <a:blip r:embed="rId3"/>
          <a:stretch/>
        </p:blipFill>
        <p:spPr>
          <a:xfrm>
            <a:off x="887400" y="1818720"/>
            <a:ext cx="804564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Установка </a:t>
            </a:r>
            <a:r>
              <a:rPr lang="en-US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docker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F315A84-6D95-4091-9822-F166D9FE079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$ docker –v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Docker version 20.10.2, build 2291f61</a:t>
            </a: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808080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808080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Скачиваем скрипт установки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docker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curl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</a:t>
            </a:r>
            <a:r>
              <a:rPr lang="en-US" sz="2000" b="0" strike="noStrike" spc="-1" dirty="0" err="1">
                <a:solidFill>
                  <a:srgbClr val="8B008B"/>
                </a:solidFill>
                <a:latin typeface="Verdana"/>
                <a:ea typeface="Verdana"/>
              </a:rPr>
              <a:t>fsSL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https://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get.docker.com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-o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get-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docker.sh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запускаем скрипт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658B0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658B00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sh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get-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docker.sh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добавляем текущего пользователя в группу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docker (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чтобы использовать команды без </a:t>
            </a:r>
            <a:r>
              <a:rPr lang="en-US" sz="2000" b="0" strike="noStrike" spc="-1" dirty="0" err="1">
                <a:solidFill>
                  <a:srgbClr val="80808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658B0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658B00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usermod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</a:t>
            </a:r>
            <a:r>
              <a:rPr lang="en-US" sz="2000" b="0" strike="noStrike" spc="-1" dirty="0" err="1">
                <a:solidFill>
                  <a:srgbClr val="8B008B"/>
                </a:solidFill>
                <a:latin typeface="Verdana"/>
                <a:ea typeface="Verdana"/>
              </a:rPr>
              <a:t>aG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docker $USER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712440" y="2469600"/>
            <a:ext cx="753408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Основные </a:t>
            </a:r>
            <a:br/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команды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8466947-891C-49CE-B0DF-B489C4EAEA5A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 </a:t>
            </a:r>
            <a:r>
              <a:rPr lang="en-US" sz="2200" b="1" strike="noStrike" spc="-1" dirty="0" err="1">
                <a:solidFill>
                  <a:srgbClr val="EB603A"/>
                </a:solidFill>
                <a:latin typeface="Verdana"/>
                <a:ea typeface="Verdana"/>
              </a:rPr>
              <a:t>ps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BEBF403-1746-43BB-B431-6146A17A872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446760" y="1052640"/>
            <a:ext cx="9186840" cy="48306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Отображает список запущенных контейнеров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$ </a:t>
            </a:r>
            <a:r>
              <a:rPr lang="en-US" sz="2200" b="1" strike="noStrike" spc="-1" dirty="0">
                <a:solidFill>
                  <a:srgbClr val="000000"/>
                </a:solidFill>
                <a:latin typeface="Verdana"/>
                <a:ea typeface="Arial"/>
              </a:rPr>
              <a:t>docker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ps</a:t>
            </a:r>
            <a:endParaRPr lang="en-US" sz="2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CONTAINER ID          IMAGE                COMMAND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EB603A"/>
                </a:solidFill>
                <a:latin typeface="Verdana"/>
                <a:ea typeface="Arial"/>
              </a:rPr>
              <a:t>05ba9499f696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         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nginx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		"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nginx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-g 'daemon of…”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CREATED                   STATUS                     PORTS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About a minute ago  Up About a minute  0.0.0.0:8888-&gt;80/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tcp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					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NAMES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affectionate_bouman</a:t>
            </a:r>
            <a:endParaRPr lang="ru-RU" sz="2200" b="0" strike="noStrike" spc="-1" dirty="0">
              <a:solidFill>
                <a:srgbClr val="000000"/>
              </a:solidFill>
              <a:latin typeface="Verdana"/>
              <a:ea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 docker </a:t>
            </a:r>
            <a:r>
              <a:rPr lang="en-US" sz="2200" b="1" spc="-1" dirty="0" err="1">
                <a:solidFill>
                  <a:srgbClr val="000000"/>
                </a:solidFill>
                <a:latin typeface="Verdana"/>
              </a:rPr>
              <a:t>ps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 –a 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– </a:t>
            </a:r>
            <a:r>
              <a:rPr lang="ru-RU" sz="2200" spc="-1" dirty="0">
                <a:solidFill>
                  <a:srgbClr val="000000"/>
                </a:solidFill>
                <a:latin typeface="Verdana"/>
              </a:rPr>
              <a:t>отображает список всех контейнеров в системе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--rm -it -v `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pwd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`:/app ruby:2.7-alpine ash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B1133C7-4953-49B0-B528-78B2DA725E8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Запускает контейнер с 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lpine Linux </a:t>
            </a: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и установленным 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ruby.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186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3"/>
          <p:cNvSpPr txBox="1"/>
          <p:nvPr/>
        </p:nvSpPr>
        <p:spPr>
          <a:xfrm>
            <a:off x="455040" y="10777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Запускает команду в контейнере из образа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000000"/>
                </a:solidFill>
                <a:latin typeface="Verdana"/>
              </a:rPr>
              <a:t>$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 docker run IMAGE </a:t>
            </a: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[COMMAND]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ruby:2.7-alpine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– запускаемый образ</a:t>
            </a:r>
            <a:endParaRPr lang="en-US" sz="2200" b="0" strike="noStrike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ash – 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команда для запуска консоли</a:t>
            </a: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Если команда не указана, запускается команда по умолчанию, которая указана в конфигурации образа.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 -it 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B1133C7-4953-49B0-B528-78B2DA725E8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7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--rm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-it 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</a:t>
            </a:r>
            <a:r>
              <a:rPr lang="en-US" sz="2200" b="1" spc="-1" dirty="0">
                <a:solidFill>
                  <a:schemeClr val="accent2"/>
                </a:solidFill>
                <a:latin typeface="Verdana"/>
                <a:ea typeface="Verdana"/>
              </a:rPr>
              <a:t>ash</a:t>
            </a:r>
            <a:endParaRPr lang="ru-RU" sz="2200" b="1" spc="-1" dirty="0">
              <a:solidFill>
                <a:schemeClr val="accent2"/>
              </a:solidFill>
              <a:latin typeface="Verdana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0B4609A-7542-44DE-8351-2D0F9AF1CC8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000000"/>
                </a:solidFill>
                <a:latin typeface="Verdana"/>
              </a:rPr>
              <a:t>При установке параметра </a:t>
            </a:r>
            <a:r>
              <a:rPr lang="ru-RU" sz="2200" b="1" spc="-1" dirty="0">
                <a:solidFill>
                  <a:srgbClr val="000000"/>
                </a:solidFill>
                <a:latin typeface="Verdana"/>
              </a:rPr>
              <a:t>--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rm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контейнер после остановки будет удален.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292835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 –a 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запомнить количество контейнеров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ruby:2.7-alpine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292835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 –a 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количество контейнеров не изменилось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ruby:2.7-alpine</a:t>
            </a: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появился остановленный контейнер со статусом «</a:t>
            </a: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Exited (0) X seconds ago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»</a:t>
            </a: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</a:t>
            </a:r>
            <a:r>
              <a:rPr lang="en-US" sz="2200" b="1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-it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6C6D93F-F6B2-4952-AC76-B70AC8FEF2B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Комбинация параметров 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i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t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позволяет запустить контейнер в интерактивном режиме, таким образом вам станет доступн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ой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консоль внутри контейнера.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ruby:2.7-alpine ash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-it ruby:2.7-alpine ash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</a:t>
            </a:r>
            <a:r>
              <a:rPr lang="en-US" sz="2200" b="1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-it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-v `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pwd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`:/app</a:t>
            </a:r>
            <a:r>
              <a:rPr lang="en-US" sz="2200" spc="-1" dirty="0">
                <a:solidFill>
                  <a:srgbClr val="EB603A"/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</a:t>
            </a:r>
            <a:r>
              <a:rPr lang="ru-RU" sz="2200" b="1" spc="-1" dirty="0">
                <a:solidFill>
                  <a:srgbClr val="EB603A"/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A3CF098-606F-4C25-AE67-0F7379C4FFF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Монтирует локальную папку (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pwd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-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выводит путь к текущей директории) в папку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/app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внутри контейнера.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 run: </a:t>
            </a: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параметр </a:t>
            </a: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-p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CA173B7-403A-431D-AF42-0B38E1D90E1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--rm –p 8888:80 </a:t>
            </a:r>
            <a:r>
              <a:rPr lang="en-US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ru-RU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C</a:t>
            </a:r>
            <a:r>
              <a:rPr lang="ru-RU" spc="-1" dirty="0" err="1">
                <a:solidFill>
                  <a:srgbClr val="292835"/>
                </a:solidFill>
                <a:latin typeface="Verdana"/>
                <a:ea typeface="Verdana"/>
              </a:rPr>
              <a:t>вязывает</a:t>
            </a:r>
            <a:r>
              <a:rPr lang="ru-RU" spc="-1" dirty="0">
                <a:solidFill>
                  <a:srgbClr val="292835"/>
                </a:solidFill>
                <a:latin typeface="Verdana"/>
                <a:ea typeface="Verdana"/>
              </a:rPr>
              <a:t> локальный порт </a:t>
            </a:r>
            <a:r>
              <a:rPr lang="ru-RU" spc="-1" dirty="0" err="1">
                <a:solidFill>
                  <a:srgbClr val="292835"/>
                </a:solidFill>
                <a:latin typeface="Verdana"/>
                <a:ea typeface="Verdana"/>
              </a:rPr>
              <a:t>хостовой</a:t>
            </a:r>
            <a:r>
              <a:rPr lang="ru-RU" spc="-1" dirty="0">
                <a:solidFill>
                  <a:srgbClr val="292835"/>
                </a:solidFill>
                <a:latin typeface="Verdana"/>
                <a:ea typeface="Verdana"/>
              </a:rPr>
              <a:t> машины с портом приложения в контейнере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$ docker run --rm </a:t>
            </a:r>
            <a:r>
              <a:rPr lang="en-US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 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$ docker run --rm –p 8888:80 </a:t>
            </a:r>
            <a:r>
              <a:rPr lang="en-US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 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A40EE5B1-F2B2-BD4B-B138-50ED391E37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76984" y="4422252"/>
            <a:ext cx="5111377" cy="2244019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34FF4-9ABF-CC4C-99B0-A5030C711202}"/>
              </a:ext>
            </a:extLst>
          </p:cNvPr>
          <p:cNvSpPr txBox="1"/>
          <p:nvPr/>
        </p:nvSpPr>
        <p:spPr>
          <a:xfrm>
            <a:off x="469900" y="4025900"/>
            <a:ext cx="469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localhost:8888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run: </a:t>
            </a: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параметр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-d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CB8A3160-5A26-4C95-AC00-98AE82FA49F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--rm </a:t>
            </a:r>
            <a:r>
              <a:rPr lang="ru-RU" sz="22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-</a:t>
            </a:r>
            <a:r>
              <a:rPr lang="en-US" sz="22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d </a:t>
            </a:r>
            <a:r>
              <a:rPr lang="en-US" sz="2200" spc="-1" dirty="0">
                <a:latin typeface="Verdana"/>
                <a:ea typeface="Verdana"/>
              </a:rPr>
              <a:t>-p 8888:80</a:t>
            </a:r>
            <a:r>
              <a:rPr lang="en-US" sz="2200" spc="-1" dirty="0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Запускает контейнер в фонов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ом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режиме,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STDOUT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приложения не выводится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1"/>
          <p:cNvGrpSpPr/>
          <p:nvPr/>
        </p:nvGrpSpPr>
        <p:grpSpPr>
          <a:xfrm>
            <a:off x="1600200" y="2571840"/>
            <a:ext cx="6705360" cy="1182960"/>
            <a:chOff x="1600200" y="2571840"/>
            <a:chExt cx="6705360" cy="1182960"/>
          </a:xfrm>
        </p:grpSpPr>
        <p:sp>
          <p:nvSpPr>
            <p:cNvPr id="491" name="CustomShape 2"/>
            <p:cNvSpPr/>
            <p:nvPr/>
          </p:nvSpPr>
          <p:spPr>
            <a:xfrm>
              <a:off x="1600200" y="2571840"/>
              <a:ext cx="67053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3600" b="1" strike="noStrike" spc="-1">
                  <a:solidFill>
                    <a:srgbClr val="000000"/>
                  </a:solidFill>
                  <a:latin typeface="Verdana"/>
                  <a:ea typeface="Arial"/>
                </a:rPr>
                <a:t>Введение в </a:t>
              </a:r>
              <a:r>
                <a:rPr lang="en-US" sz="3600" b="1" strike="noStrike" spc="-1">
                  <a:solidFill>
                    <a:srgbClr val="000000"/>
                  </a:solidFill>
                  <a:latin typeface="Verdana"/>
                  <a:ea typeface="Arial"/>
                </a:rPr>
                <a:t>Docker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492" name="CustomShape 3"/>
            <p:cNvSpPr/>
            <p:nvPr/>
          </p:nvSpPr>
          <p:spPr>
            <a:xfrm>
              <a:off x="1600200" y="3293640"/>
              <a:ext cx="670536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3" name="Рисунок 11"/>
          <p:cNvPicPr/>
          <p:nvPr/>
        </p:nvPicPr>
        <p:blipFill>
          <a:blip r:embed="rId2"/>
          <a:stretch/>
        </p:blipFill>
        <p:spPr>
          <a:xfrm>
            <a:off x="3834720" y="5863320"/>
            <a:ext cx="2235960" cy="528120"/>
          </a:xfrm>
          <a:prstGeom prst="rect">
            <a:avLst/>
          </a:prstGeom>
          <a:ln w="0">
            <a:noFill/>
          </a:ln>
        </p:spPr>
      </p:pic>
      <p:pic>
        <p:nvPicPr>
          <p:cNvPr id="494" name="Рисунок 1"/>
          <p:cNvPicPr/>
          <p:nvPr/>
        </p:nvPicPr>
        <p:blipFill>
          <a:blip r:embed="rId3"/>
          <a:stretch/>
        </p:blipFill>
        <p:spPr>
          <a:xfrm>
            <a:off x="6321240" y="3331800"/>
            <a:ext cx="2622240" cy="188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Что делает </a:t>
            </a: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</a:t>
            </a:r>
            <a:r>
              <a:rPr lang="ru-RU" sz="2200" b="1" spc="-1" dirty="0">
                <a:solidFill>
                  <a:srgbClr val="EB603A"/>
                </a:solidFill>
                <a:latin typeface="Verdana"/>
                <a:ea typeface="Verdana"/>
              </a:rPr>
              <a:t> при запуске образа</a:t>
            </a: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?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1EFC801-8E78-4A1D-8E48-639F506E0EF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D0D0D"/>
                </a:solidFill>
                <a:latin typeface="Verdana"/>
                <a:ea typeface="Verdana"/>
              </a:rPr>
              <a:t>$ docker run --rm -p 8888:80 </a:t>
            </a:r>
            <a:r>
              <a:rPr lang="en-US" sz="1600" b="0" strike="noStrike" spc="-1" dirty="0" err="1">
                <a:solidFill>
                  <a:srgbClr val="0D0D0D"/>
                </a:solidFill>
                <a:latin typeface="Verdana"/>
                <a:ea typeface="Verdana"/>
              </a:rPr>
              <a:t>nginx</a:t>
            </a:r>
            <a:endParaRPr lang="ru-RU" sz="16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скачивает образ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создает контейнер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файловую систему и монтирует </a:t>
            </a:r>
            <a:r>
              <a:rPr lang="en-US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read-only </a:t>
            </a: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образ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сеть/мост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запускает указанный процесс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обрабатывает и выдает вывод приложения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stop [container]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BE68B0A-FA52-40E7-8E2B-6121C87724D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Останавливает работу контейнера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000000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stop </a:t>
            </a:r>
            <a:r>
              <a:rPr lang="en-US" sz="2200" b="0" strike="noStrike" spc="-1" dirty="0">
                <a:solidFill>
                  <a:srgbClr val="EB603A"/>
                </a:solidFill>
                <a:latin typeface="Verdana"/>
                <a:ea typeface="Verdana"/>
              </a:rPr>
              <a:t>05ba9499f696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$ docker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ps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Отсутствует запущенный контейнер с </a:t>
            </a: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ID 05ba9499f696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http://localhost:8888 </a:t>
            </a:r>
            <a:r>
              <a:rPr lang="ru-RU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стал недоступен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images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B7737BC-3D84-4986-860A-590173288850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Отображает список доступных локально образов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550CE8-80FB-CA4F-BACB-CC11DAF9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197100"/>
            <a:ext cx="908685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Создание файлов внутри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A1A095D-C688-4C7D-8DFD-981B5EE3152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--rm -it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-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v $(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pwd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):/app ruby:2.7-alpine ash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cd app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touch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exit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nano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или другой редактор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что-нибудь написать, попытаться сохранить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Решение проблемы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F4572B0-8F17-4BDF-BDA7-2D0514C3809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ls -l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rw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-r--r--	1	</a:t>
            </a:r>
            <a:r>
              <a:rPr lang="en-US" sz="1800" b="0" strike="noStrike" spc="-1" dirty="0">
                <a:solidFill>
                  <a:srgbClr val="FF0000"/>
                </a:solidFill>
                <a:latin typeface="Verdana"/>
                <a:ea typeface="Verdana"/>
              </a:rPr>
              <a:t>root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root	...	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исправить права конкретному файлу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sudo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chown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user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исправить права всем файлам в директории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sudo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chown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user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-R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dir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A2476B5-7E07-47A2-9243-B0D29B5749DD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712440" y="314100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Dockerfile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712440" y="3923280"/>
            <a:ext cx="612324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Инструкции для подготовки образа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73" name="Рисунок 3"/>
          <p:cNvPicPr/>
          <p:nvPr/>
        </p:nvPicPr>
        <p:blipFill>
          <a:blip r:embed="rId3"/>
          <a:stretch/>
        </p:blipFill>
        <p:spPr>
          <a:xfrm>
            <a:off x="1352520" y="789840"/>
            <a:ext cx="2180880" cy="218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Пример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Dockerfile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546E1DD-B283-4CDE-876C-185E9BB149F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930D63-76C0-9B45-BC6D-1EC6B83F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70" y="958644"/>
            <a:ext cx="6230414" cy="49562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build . –t 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app_name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546E1DD-B283-4CDE-876C-185E9BB149F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455040" y="1016699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Сборка образа из </a:t>
            </a:r>
            <a:r>
              <a:rPr lang="en-US" sz="2000" spc="-1" dirty="0" err="1">
                <a:solidFill>
                  <a:srgbClr val="000000"/>
                </a:solidFill>
                <a:latin typeface="Verdana"/>
              </a:rPr>
              <a:t>Dockerfile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$ docker build . –t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Verdana"/>
              </a:rPr>
              <a:t>hello_world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$ docker run --rm </a:t>
            </a:r>
            <a:r>
              <a:rPr lang="en-US" sz="2000" spc="-1" dirty="0" err="1">
                <a:solidFill>
                  <a:srgbClr val="000000"/>
                </a:solidFill>
                <a:latin typeface="Verdana"/>
              </a:rPr>
              <a:t>hello_world</a:t>
            </a:r>
            <a:endParaRPr lang="en-US" sz="2000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94EA43-5238-8A43-A718-82B3EAD0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2440271"/>
            <a:ext cx="7964129" cy="24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476AD16-190D-439C-AA8F-A9AB65A67829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745200" y="292500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786600" y="4155120"/>
            <a:ext cx="733428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  <a:ea typeface="Verdana"/>
              </a:rPr>
              <a:t>- </a:t>
            </a:r>
            <a:r>
              <a:rPr lang="ru-RU" sz="2200" b="0" strike="noStrike" spc="-1">
                <a:solidFill>
                  <a:srgbClr val="000000"/>
                </a:solidFill>
                <a:latin typeface="Verdana"/>
                <a:ea typeface="Verdana"/>
              </a:rPr>
              <a:t>инструментальное средство, предназначенное для решения задач, связанных с развёртыванием проектов.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584" name="Рисунок 4"/>
          <p:cNvPicPr/>
          <p:nvPr/>
        </p:nvPicPr>
        <p:blipFill>
          <a:blip r:embed="rId3"/>
          <a:stretch/>
        </p:blipFill>
        <p:spPr>
          <a:xfrm>
            <a:off x="560520" y="131760"/>
            <a:ext cx="5453640" cy="218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Пример приложения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F8F7CA4-017C-49D5-B16C-53D81938CC2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87" name="Рисунок 5"/>
          <p:cNvPicPr/>
          <p:nvPr/>
        </p:nvPicPr>
        <p:blipFill>
          <a:blip r:embed="rId3"/>
          <a:stretch/>
        </p:blipFill>
        <p:spPr>
          <a:xfrm>
            <a:off x="1353600" y="1772640"/>
            <a:ext cx="7137000" cy="307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704520" y="57852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01.</a:t>
            </a:r>
            <a:r>
              <a:rPr lang="en-US" sz="320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br/>
            <a:r>
              <a:rPr lang="en-US" sz="1800" b="1" strike="noStrike" cap="all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/>
            <a:br/>
            <a:endParaRPr lang="ru-RU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703080" y="1816920"/>
            <a:ext cx="6206040" cy="6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02.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701280" y="3116160"/>
            <a:ext cx="6206040" cy="6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03.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709920" y="4353480"/>
            <a:ext cx="620604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cap="all" spc="-1">
                <a:solidFill>
                  <a:srgbClr val="0B75BA"/>
                </a:solidFill>
                <a:latin typeface="Verdana"/>
                <a:ea typeface="Verdana"/>
              </a:rPr>
              <a:t>04.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99" name="CustomShape 5"/>
          <p:cNvSpPr/>
          <p:nvPr/>
        </p:nvSpPr>
        <p:spPr>
          <a:xfrm>
            <a:off x="701280" y="118980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Arial"/>
              </a:rPr>
              <a:t>Docker – 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Arial"/>
              </a:rPr>
              <a:t>что это и зачем?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CustomShape 6"/>
          <p:cNvSpPr/>
          <p:nvPr/>
        </p:nvSpPr>
        <p:spPr>
          <a:xfrm>
            <a:off x="701280" y="249768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Arial"/>
              </a:rPr>
              <a:t>Основные команды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" name="CustomShape 7"/>
          <p:cNvSpPr/>
          <p:nvPr/>
        </p:nvSpPr>
        <p:spPr>
          <a:xfrm>
            <a:off x="701280" y="373500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Arial"/>
              </a:rPr>
              <a:t>Docker-compose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CustomShape 8"/>
          <p:cNvSpPr/>
          <p:nvPr/>
        </p:nvSpPr>
        <p:spPr>
          <a:xfrm>
            <a:off x="728640" y="4953600"/>
            <a:ext cx="1334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Arial"/>
              </a:rPr>
              <a:t>Практика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Установка 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 (Linux)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C701D8E-8F00-4100-AD6D-7BA9286E576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455040" y="1090440"/>
            <a:ext cx="8942760" cy="4066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2888F1"/>
                </a:solidFill>
                <a:uFillTx/>
                <a:latin typeface="Verdana"/>
                <a:ea typeface="Verdana"/>
                <a:hlinkClick r:id="rId2"/>
              </a:rPr>
              <a:t>https://docs.docker.com/compose/install/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Скачиваем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docker-compose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сразу в папку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/usr/local/bin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sudo curl -L "https://github.com/docker/compose/releases/download/1.25.3/docker-compose-$(uname -s)-$(uname -m)" -o /usr/local/bin/docker-compose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Устанавливаем разрешение на запуск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sudo chmod +x /usr/local/bin/docker-compose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Проверяем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--version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docker-compose.yml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41A4174-3AFE-4CAB-93AE-0E0272C4CC0D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93" name="Рисунок 4"/>
          <p:cNvPicPr/>
          <p:nvPr/>
        </p:nvPicPr>
        <p:blipFill>
          <a:blip r:embed="rId3"/>
          <a:stretch/>
        </p:blipFill>
        <p:spPr>
          <a:xfrm>
            <a:off x="3163680" y="1484640"/>
            <a:ext cx="3517560" cy="389844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7778E1-0FA8-A341-822E-09204C186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1028700"/>
            <a:ext cx="47371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up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4B0BCB2-915F-45F5-83B1-CEE5038B5ACA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455040" y="1090440"/>
            <a:ext cx="392184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up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Создает все зависимости (сеть,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volumes)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для запуска сервисов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,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скачивает или собирает образы и запускает все сервисы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docker-compose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FE22E8-D639-1643-81C2-014C6149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645" y="1880216"/>
            <a:ext cx="5405284" cy="13603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12C139-A76B-7041-AEA3-087FC97B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277" y="3400732"/>
            <a:ext cx="5451987" cy="10355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67234D-8417-9E4C-80FC-86B65B8D0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58" y="4720508"/>
            <a:ext cx="7190558" cy="13558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ps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6ED448F-900D-4E68-97FC-A33291B80F6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ps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Выведет список запущенных контейнеров в рамках проекта.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5598E7-CA03-C04C-B2E3-92572108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4" y="2642419"/>
            <a:ext cx="8757444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down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049193F-DA43-4090-9B57-B08D83D9335C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down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Verdana"/>
              </a:rPr>
              <a:t>docker-compose down </a:t>
            </a:r>
            <a:r>
              <a:rPr lang="en-US" spc="-1" dirty="0">
                <a:solidFill>
                  <a:srgbClr val="000000"/>
                </a:solidFill>
                <a:latin typeface="Verdana"/>
              </a:rPr>
              <a:t>= docker stop + docker rm (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для каждого сервиса</a:t>
            </a:r>
            <a:r>
              <a:rPr lang="en-US" spc="-1" dirty="0">
                <a:solidFill>
                  <a:srgbClr val="000000"/>
                </a:solidFill>
                <a:latin typeface="Verdana"/>
              </a:rPr>
              <a:t>)</a:t>
            </a:r>
            <a:endParaRPr lang="ru-RU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Останавливает все запущенные сервисы, удаляет контейнеры, сети, </a:t>
            </a:r>
            <a:r>
              <a:rPr lang="ru-RU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вольюмы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и образы, созданные командой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up.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33F396-4B51-0041-9AF0-7C167E80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4" y="3448664"/>
            <a:ext cx="6229965" cy="16440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build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5B31485-29D8-409E-A53B-9B9315E9195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build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Собирает образы всех сервисов проекта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3C356C-DED8-AC4C-8CD9-40ABC996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8" y="2810387"/>
            <a:ext cx="48387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run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920DABD-877A-444E-91F2-F62C71723734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run --rm</a:t>
            </a:r>
            <a:r>
              <a:rPr lang="ru-RU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[service] [command]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 команды в контейнере. Аргумент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rm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по аналогии с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удаляет контейнер после остановки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446CC7-0FB1-E740-B484-563E21C3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3" y="3408926"/>
            <a:ext cx="8420677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logs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96EE6E9-3F76-4940-91B5-D59B1A2D76A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logs -f</a:t>
            </a:r>
            <a:r>
              <a:rPr lang="ru-RU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[service]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Просмотр логов контейнера.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-f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выводит логи после запуска команды до остановки работы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logs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или контейнера.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6EBC45-926D-5540-9D68-5CAD55D8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6" y="3348909"/>
            <a:ext cx="9044189" cy="17097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Практика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538DD5A-2188-4A9D-9C35-37DE9E122A47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446760" y="64512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Перейдите в папку со своими проектами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ru-RU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Склонируйте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проект </a:t>
            </a:r>
            <a:r>
              <a:rPr lang="en-US" sz="2000" b="0" u="sng" strike="noStrike" spc="-1" dirty="0">
                <a:solidFill>
                  <a:srgbClr val="2888F1"/>
                </a:solidFill>
                <a:uFillTx/>
                <a:latin typeface="Verdana"/>
                <a:ea typeface="Verdana"/>
                <a:hlinkClick r:id="rId2"/>
              </a:rPr>
              <a:t>https://gitlab.w55.ru/internship/simple_twitter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Перейдите в папку проекта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up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-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run --rm app rails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db:create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db:migrate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db:populate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Проверьте работу приложения в браузере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90000"/>
              </a:lnSpc>
              <a:spcBef>
                <a:spcPts val="1083"/>
              </a:spcBef>
              <a:buClr>
                <a:srgbClr val="00C698"/>
              </a:buClr>
              <a:buFont typeface="Consolas"/>
              <a:buAutoNum type="arabicPeriod"/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down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Домашнее задание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1312FAC-415C-4E6F-BE1A-BBA6E16BC1F2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Добавить к проекту из домашнего задания по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Ruby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часть 1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с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kerfile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,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который соберет образ, содержащий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ruby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 ваше приложение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При запуске контейнера командой по умолчанию должны быть отображены все реализованные отчеты (с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n=10,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параметр 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hdd_type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не задан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).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04520" y="188856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0B75BA"/>
                </a:solidFill>
                <a:latin typeface="Verdana"/>
                <a:ea typeface="Verdana"/>
              </a:rPr>
              <a:t>Docker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704520" y="2752920"/>
            <a:ext cx="635400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Что это и зачем нужен разработчику?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05" name="Рисунок 4"/>
          <p:cNvPicPr/>
          <p:nvPr/>
        </p:nvPicPr>
        <p:blipFill>
          <a:blip r:embed="rId3"/>
          <a:stretch/>
        </p:blipFill>
        <p:spPr>
          <a:xfrm>
            <a:off x="2783520" y="2748960"/>
            <a:ext cx="4275360" cy="4275360"/>
          </a:xfrm>
          <a:prstGeom prst="rect">
            <a:avLst/>
          </a:prstGeom>
          <a:ln w="0">
            <a:noFill/>
          </a:ln>
        </p:spPr>
      </p:pic>
      <p:sp>
        <p:nvSpPr>
          <p:cNvPr id="506" name="TextShape 3"/>
          <p:cNvSpPr txBox="1"/>
          <p:nvPr/>
        </p:nvSpPr>
        <p:spPr>
          <a:xfrm>
            <a:off x="9155520" y="561060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6A32285-6660-4F5D-9966-4BAD62950429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595511E-8135-4152-929F-CB9046AC5F0A}" type="slidenum">
              <a:rPr lang="ru-RU" sz="1200" b="0" strike="noStrike" spc="-1">
                <a:solidFill>
                  <a:srgbClr val="8BA6CE">
                    <a:alpha val="40000"/>
                  </a:srgbClr>
                </a:solidFill>
                <a:latin typeface="Verdana"/>
                <a:ea typeface="Verdana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714240" y="773640"/>
            <a:ext cx="4350240" cy="44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spc="-1">
                <a:solidFill>
                  <a:srgbClr val="0B75BA"/>
                </a:solidFill>
                <a:latin typeface="Verdana"/>
                <a:ea typeface="Verdana"/>
              </a:rPr>
              <a:t>Документация</a:t>
            </a:r>
            <a:endParaRPr lang="ru-RU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4" name="TextShape 3"/>
          <p:cNvSpPr txBox="1"/>
          <p:nvPr/>
        </p:nvSpPr>
        <p:spPr>
          <a:xfrm>
            <a:off x="722160" y="1422360"/>
            <a:ext cx="4346280" cy="4470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2888F1"/>
                </a:solidFill>
                <a:uFillTx/>
                <a:latin typeface="Verdana"/>
                <a:ea typeface="Verdana"/>
                <a:hlinkClick r:id="rId2"/>
              </a:rPr>
              <a:t>https://docs.docker.com/reference/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 -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Описание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Dockerfile, docker-compose.yml,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синтаксиса команд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и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71640" y="408960"/>
            <a:ext cx="9755280" cy="219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200" b="0" strike="noStrike" spc="-1">
                <a:solidFill>
                  <a:srgbClr val="FFFFFF"/>
                </a:solidFill>
                <a:latin typeface="Verdana"/>
                <a:ea typeface="Verdana"/>
              </a:rPr>
              <a:t>Всем спасибо!</a:t>
            </a:r>
            <a:endParaRPr lang="ru-RU" sz="7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 dirty="0">
                <a:solidFill>
                  <a:srgbClr val="2888F1"/>
                </a:solidFill>
                <a:latin typeface="Verdana"/>
                <a:ea typeface="Verdana"/>
              </a:rPr>
              <a:t>Для чего нужен (или плюсы):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455040" y="10526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Изолированный запуск приложений в контейнерах.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Упрощение разработки, тестирования и </a:t>
            </a:r>
            <a:r>
              <a:rPr lang="ru-RU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деплоя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приложений.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Отсутствие необходимости конфигурировать среду для запуска — она поставляется вместе с приложением — в контейнере.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Упрощает масштабируемость приложений и управление их работой с помощью систем </a:t>
            </a:r>
            <a:r>
              <a:rPr lang="ru-RU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оркестрации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контейнеров.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pc="-1" dirty="0">
                <a:solidFill>
                  <a:srgbClr val="2888F1"/>
                </a:solidFill>
                <a:latin typeface="Verdana"/>
                <a:ea typeface="Verdana"/>
              </a:rPr>
              <a:t>Чем отличается от Виртуальных Машин?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050" name="Picture 2" descr="What is a Docker container? · Ramblings of a Unix Geek">
            <a:extLst>
              <a:ext uri="{FF2B5EF4-FFF2-40B4-BE49-F238E27FC236}">
                <a16:creationId xmlns:a16="http://schemas.microsoft.com/office/drawing/2014/main" id="{9AE7B521-26EF-2D4D-A6BA-12CC2E4B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0" y="1522040"/>
            <a:ext cx="8950680" cy="39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9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pc="-1" dirty="0">
                <a:solidFill>
                  <a:srgbClr val="2888F1"/>
                </a:solidFill>
                <a:latin typeface="Verdana"/>
                <a:ea typeface="Verdana"/>
              </a:rPr>
              <a:t>Из чего состоит?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455040" y="10526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endParaRPr lang="en-US" sz="2200" b="0" strike="noStrike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Образы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Контейнеры</a:t>
            </a: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Volumes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Networks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26" name="Picture 2" descr="Что такое Docker - компоненты Docker Engine">
            <a:extLst>
              <a:ext uri="{FF2B5EF4-FFF2-40B4-BE49-F238E27FC236}">
                <a16:creationId xmlns:a16="http://schemas.microsoft.com/office/drawing/2014/main" id="{4FA8BCA9-E42B-1744-A2BE-7EF2A0D69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1" r="19320"/>
          <a:stretch/>
        </p:blipFill>
        <p:spPr bwMode="auto">
          <a:xfrm>
            <a:off x="3356426" y="1003818"/>
            <a:ext cx="6277174" cy="53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8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Образ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0E0E231-699E-471E-B0C4-BDCC7BB0BAEC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en-US" sz="1900" spc="-1" dirty="0">
                <a:solidFill>
                  <a:srgbClr val="292835"/>
                </a:solidFill>
                <a:latin typeface="Verdana"/>
                <a:ea typeface="Verdana"/>
              </a:rPr>
              <a:t>Read-only </a:t>
            </a:r>
            <a:r>
              <a:rPr lang="ru-RU" sz="1900" spc="-1" dirty="0">
                <a:solidFill>
                  <a:srgbClr val="292835"/>
                </a:solidFill>
                <a:latin typeface="Verdana"/>
                <a:ea typeface="Verdana"/>
              </a:rPr>
              <a:t>шаблон с набором инструкций, предназначенных для создания контейнера</a:t>
            </a:r>
            <a:endParaRPr lang="ru-RU" sz="19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ru-RU" sz="19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Образ состоит из неизменяемых слоев, каждый из которых добавляет/удаляет/изменяет файлы из предыдущего слоя.</a:t>
            </a:r>
            <a:endParaRPr lang="ru-RU" sz="19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ru-RU" sz="19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Неизменяемость слоев позволяет их использовать совместно в разных образах.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1E8627-4A18-7040-A0CA-F7C3A9A6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467100"/>
            <a:ext cx="8383905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Контейнеры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4435547-690A-4452-8FD8-6DF4E8284B77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446760" y="110736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Контейнер - это запущенны</a:t>
            </a:r>
            <a:r>
              <a:rPr lang="ru-RU" sz="2000" spc="-1" dirty="0">
                <a:solidFill>
                  <a:srgbClr val="292835"/>
                </a:solidFill>
                <a:latin typeface="Verdana"/>
                <a:ea typeface="Verdana"/>
              </a:rPr>
              <a:t>й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образ.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1735</Words>
  <Application>Microsoft Macintosh PowerPoint</Application>
  <PresentationFormat>Лист A4 (210x297 мм)</PresentationFormat>
  <Paragraphs>291</Paragraphs>
  <Slides>41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41</vt:i4>
      </vt:variant>
    </vt:vector>
  </HeadingPairs>
  <TitlesOfParts>
    <vt:vector size="57" baseType="lpstr">
      <vt:lpstr>Arial</vt:lpstr>
      <vt:lpstr>Consolas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Николишин Николай Дмитриевич</dc:creator>
  <dc:description/>
  <cp:lastModifiedBy>Andrew Andrew</cp:lastModifiedBy>
  <cp:revision>783</cp:revision>
  <dcterms:created xsi:type="dcterms:W3CDTF">2017-01-09T10:54:16Z</dcterms:created>
  <dcterms:modified xsi:type="dcterms:W3CDTF">2021-03-13T07:37:46Z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Лист A4 (210x297 мм)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