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9" r:id="rId3"/>
    <p:sldId id="270" r:id="rId4"/>
    <p:sldId id="271" r:id="rId5"/>
    <p:sldId id="272" r:id="rId6"/>
    <p:sldId id="273" r:id="rId7"/>
    <p:sldId id="274" r:id="rId8"/>
    <p:sldId id="263" r:id="rId9"/>
    <p:sldId id="268" r:id="rId10"/>
    <p:sldId id="264" r:id="rId11"/>
    <p:sldId id="265" r:id="rId12"/>
    <p:sldId id="267" r:id="rId13"/>
    <p:sldId id="266"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2FC"/>
    <a:srgbClr val="DE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718" autoAdjust="0"/>
  </p:normalViewPr>
  <p:slideViewPr>
    <p:cSldViewPr>
      <p:cViewPr varScale="1">
        <p:scale>
          <a:sx n="81" d="100"/>
          <a:sy n="81" d="100"/>
        </p:scale>
        <p:origin x="139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015BCA8-4F01-4D86-9485-5DC1E35EBFDB}" type="datetimeFigureOut">
              <a:rPr lang="en-US"/>
              <a:pPr>
                <a:defRPr/>
              </a:pPr>
              <a:t>20/01/2024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D67AA3-719D-41D2-92E8-0058ADCE64BB}" type="slidenum">
              <a:rPr lang="en-US" altLang="ro-RO"/>
              <a:pPr>
                <a:defRPr/>
              </a:pPr>
              <a:t>‹#›</a:t>
            </a:fld>
            <a:endParaRPr lang="en-US" altLang="ro-RO"/>
          </a:p>
        </p:txBody>
      </p:sp>
    </p:spTree>
    <p:extLst>
      <p:ext uri="{BB962C8B-B14F-4D97-AF65-F5344CB8AC3E}">
        <p14:creationId xmlns:p14="http://schemas.microsoft.com/office/powerpoint/2010/main" val="16488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cstate="print"/>
          <a:srcRect/>
          <a:stretch>
            <a:fillRect/>
          </a:stretch>
        </p:blipFill>
        <p:spPr bwMode="auto">
          <a:xfrm>
            <a:off x="60926" y="6188075"/>
            <a:ext cx="1546225"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52669DE8-5E40-4F59-A536-4E3535E4BD0D}" type="datetimeFigureOut">
              <a:rPr lang="en-US"/>
              <a:pPr>
                <a:defRPr/>
              </a:pPr>
              <a:t>20/01/2024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681764-BCEA-4297-89EC-E9B9FA6D5FFE}" type="slidenum">
              <a:rPr lang="en-US" altLang="ro-RO"/>
              <a:pPr>
                <a:defRPr/>
              </a:pPr>
              <a:t>‹#›</a:t>
            </a:fld>
            <a:endParaRPr lang="en-US" altLang="ro-RO"/>
          </a:p>
        </p:txBody>
      </p:sp>
      <p:pic>
        <p:nvPicPr>
          <p:cNvPr id="10" name="Picture 9">
            <a:extLst>
              <a:ext uri="{FF2B5EF4-FFF2-40B4-BE49-F238E27FC236}">
                <a16:creationId xmlns:a16="http://schemas.microsoft.com/office/drawing/2014/main" id="{871CAC81-6169-4629-9F80-B677A4FE702D}"/>
              </a:ext>
            </a:extLst>
          </p:cNvPr>
          <p:cNvPicPr>
            <a:picLocks noChangeAspect="1"/>
          </p:cNvPicPr>
          <p:nvPr userDrawn="1"/>
        </p:nvPicPr>
        <p:blipFill>
          <a:blip r:embed="rId3"/>
          <a:stretch>
            <a:fillRect/>
          </a:stretch>
        </p:blipFill>
        <p:spPr>
          <a:xfrm>
            <a:off x="8421767" y="6120493"/>
            <a:ext cx="661307" cy="661307"/>
          </a:xfrm>
          <a:prstGeom prst="rect">
            <a:avLst/>
          </a:prstGeom>
        </p:spPr>
      </p:pic>
      <p:pic>
        <p:nvPicPr>
          <p:cNvPr id="5" name="Picture 4">
            <a:extLst>
              <a:ext uri="{FF2B5EF4-FFF2-40B4-BE49-F238E27FC236}">
                <a16:creationId xmlns:a16="http://schemas.microsoft.com/office/drawing/2014/main" id="{9A8A37A8-1FA0-72F1-11F6-E35F7D2573F9}"/>
              </a:ext>
            </a:extLst>
          </p:cNvPr>
          <p:cNvPicPr>
            <a:picLocks noChangeAspect="1"/>
          </p:cNvPicPr>
          <p:nvPr userDrawn="1"/>
        </p:nvPicPr>
        <p:blipFill>
          <a:blip r:embed="rId4"/>
          <a:stretch>
            <a:fillRect/>
          </a:stretch>
        </p:blipFill>
        <p:spPr>
          <a:xfrm>
            <a:off x="209550" y="258065"/>
            <a:ext cx="804669" cy="705044"/>
          </a:xfrm>
          <a:prstGeom prst="rect">
            <a:avLst/>
          </a:prstGeom>
        </p:spPr>
      </p:pic>
      <p:pic>
        <p:nvPicPr>
          <p:cNvPr id="11" name="Picture 10">
            <a:extLst>
              <a:ext uri="{FF2B5EF4-FFF2-40B4-BE49-F238E27FC236}">
                <a16:creationId xmlns:a16="http://schemas.microsoft.com/office/drawing/2014/main" id="{6DC47A62-F13E-9FCF-6DFA-331684058E3C}"/>
              </a:ext>
            </a:extLst>
          </p:cNvPr>
          <p:cNvPicPr>
            <a:picLocks noChangeAspect="1"/>
          </p:cNvPicPr>
          <p:nvPr userDrawn="1"/>
        </p:nvPicPr>
        <p:blipFill>
          <a:blip r:embed="rId5"/>
          <a:stretch>
            <a:fillRect/>
          </a:stretch>
        </p:blipFill>
        <p:spPr>
          <a:xfrm>
            <a:off x="8273143" y="266532"/>
            <a:ext cx="661307" cy="696577"/>
          </a:xfrm>
          <a:prstGeom prst="rect">
            <a:avLst/>
          </a:prstGeom>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733659-CCDF-4DBB-A007-035A35EBFBAD}" type="datetimeFigureOut">
              <a:rPr lang="en-US"/>
              <a:pPr>
                <a:defRPr/>
              </a:pPr>
              <a:t>20/01/2024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E8BC2-DD62-47BB-8C21-C4F2D9E1D567}" type="slidenum">
              <a:rPr lang="en-US" altLang="ro-RO"/>
              <a:pPr>
                <a:defRPr/>
              </a:pPr>
              <a:t>‹#›</a:t>
            </a:fld>
            <a:endParaRPr lang="en-US" altLang="ro-RO"/>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A52A60-9143-45D9-9F8D-86CB2F603058}" type="datetimeFigureOut">
              <a:rPr lang="en-US"/>
              <a:pPr>
                <a:defRPr/>
              </a:pPr>
              <a:t>20/01/2024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5364C-50A9-4793-ADA7-A5D0D5526088}" type="slidenum">
              <a:rPr lang="en-US" altLang="ro-RO"/>
              <a:pPr>
                <a:defRPr/>
              </a:pPr>
              <a:t>‹#›</a:t>
            </a:fld>
            <a:endParaRPr lang="en-US" altLang="ro-RO"/>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6128DF-9211-42C1-924C-6ED55F92EB6B}" type="datetimeFigureOut">
              <a:rPr lang="en-US"/>
              <a:pPr>
                <a:defRPr/>
              </a:pPr>
              <a:t>20/01/2024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EDCD3-1747-44F3-96BA-E6130A3B6926}" type="slidenum">
              <a:rPr lang="en-US" altLang="ro-RO"/>
              <a:pPr>
                <a:defRPr/>
              </a:pPr>
              <a:t>‹#›</a:t>
            </a:fld>
            <a:endParaRPr lang="en-US" altLang="ro-RO"/>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FDF4FB5-DA46-4B59-B072-6321920AEBB2}" type="datetimeFigureOut">
              <a:rPr lang="en-US"/>
              <a:pPr>
                <a:defRPr/>
              </a:pPr>
              <a:t>20/01/2024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5EA4A9-FDDE-4124-B7ED-925DC65F175B}" type="slidenum">
              <a:rPr lang="en-US" altLang="ro-RO"/>
              <a:pPr>
                <a:defRPr/>
              </a:pPr>
              <a:t>‹#›</a:t>
            </a:fld>
            <a:endParaRPr lang="en-US" altLang="ro-RO"/>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DE5E23-3A4D-4919-B13A-C7C659D9A4C5}" type="datetimeFigureOut">
              <a:rPr lang="en-US"/>
              <a:pPr>
                <a:defRPr/>
              </a:pPr>
              <a:t>20/01/2024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B2AB8-832B-49F2-B42A-94633B11C65B}" type="slidenum">
              <a:rPr lang="en-US" altLang="ro-RO"/>
              <a:pPr>
                <a:defRPr/>
              </a:pPr>
              <a:t>‹#›</a:t>
            </a:fld>
            <a:endParaRPr lang="en-US" altLang="ro-RO"/>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77D576C-72AA-4F04-A8FA-E6F9A0A78EDE}" type="datetimeFigureOut">
              <a:rPr lang="en-US"/>
              <a:pPr>
                <a:defRPr/>
              </a:pPr>
              <a:t>20/01/2024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FF29A-FFB6-4DD6-A464-81F1AA41C051}" type="slidenum">
              <a:rPr lang="en-US" altLang="ro-RO"/>
              <a:pPr>
                <a:defRPr/>
              </a:pPr>
              <a:t>‹#›</a:t>
            </a:fld>
            <a:endParaRPr lang="en-US" altLang="ro-RO"/>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2DF9FB2-5FC9-4031-A63F-55468B896A5A}" type="datetimeFigureOut">
              <a:rPr lang="en-US"/>
              <a:pPr>
                <a:defRPr/>
              </a:pPr>
              <a:t>20/01/2024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64738C-8B56-494D-BC41-2CE5AB556F81}" type="slidenum">
              <a:rPr lang="en-US" altLang="ro-RO"/>
              <a:pPr>
                <a:defRPr/>
              </a:pPr>
              <a:t>‹#›</a:t>
            </a:fld>
            <a:endParaRPr lang="en-US" altLang="ro-RO"/>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7836D-3339-4785-8DFE-44A62EE29901}" type="datetimeFigureOut">
              <a:rPr lang="en-US"/>
              <a:pPr>
                <a:defRPr/>
              </a:pPr>
              <a:t>20/01/2024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808C1A-C322-4EB4-BA9F-19700BBFC068}" type="slidenum">
              <a:rPr lang="en-US" altLang="ro-RO"/>
              <a:pPr>
                <a:defRPr/>
              </a:pPr>
              <a:t>‹#›</a:t>
            </a:fld>
            <a:endParaRPr lang="en-US" altLang="ro-RO"/>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1DAE1D-11A1-49F4-93EC-7199E98355EC}" type="datetimeFigureOut">
              <a:rPr lang="en-US"/>
              <a:pPr>
                <a:defRPr/>
              </a:pPr>
              <a:t>20/01/2024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DA1D1E-1E28-4485-AF5B-903820166ABD}" type="slidenum">
              <a:rPr lang="en-US" altLang="ro-RO"/>
              <a:pPr>
                <a:defRPr/>
              </a:pPr>
              <a:t>‹#›</a:t>
            </a:fld>
            <a:endParaRPr lang="en-US" altLang="ro-RO"/>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0AC4B3-5A3D-46FF-910E-76BD3CA27CF1}" type="datetimeFigureOut">
              <a:rPr lang="en-US"/>
              <a:pPr>
                <a:defRPr/>
              </a:pPr>
              <a:t>20/01/2024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AFB3B8-2000-45D4-B347-7E71F8489649}" type="slidenum">
              <a:rPr lang="en-US" altLang="ro-RO"/>
              <a:pPr>
                <a:defRPr/>
              </a:pPr>
              <a:t>‹#›</a:t>
            </a:fld>
            <a:endParaRPr lang="en-US" altLang="ro-RO"/>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77E9F4-9028-411F-A9B5-35B847CAD700}" type="datetimeFigureOut">
              <a:rPr lang="en-US"/>
              <a:pPr>
                <a:defRPr/>
              </a:pPr>
              <a:t>20/01/2024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CA764CC5-BE13-4CD0-A152-5E42E1160D2F}" type="slidenum">
              <a:rPr lang="en-US" altLang="ro-RO"/>
              <a:pPr>
                <a:defRPr/>
              </a:pPr>
              <a:t>‹#›</a:t>
            </a:fld>
            <a:endParaRPr lang="en-US" altLang="ro-RO"/>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1470025"/>
          </a:xfrm>
        </p:spPr>
        <p:txBody>
          <a:bodyPr/>
          <a:lstStyle/>
          <a:p>
            <a:r>
              <a:rPr lang="en-US" altLang="en-US" sz="2400" b="1" dirty="0" err="1">
                <a:latin typeface="Arial" charset="0"/>
                <a:cs typeface="Arial" charset="0"/>
              </a:rPr>
              <a:t>Proiect</a:t>
            </a:r>
            <a:r>
              <a:rPr lang="en-US" altLang="en-US" sz="2400" b="1" dirty="0">
                <a:latin typeface="Arial" charset="0"/>
                <a:cs typeface="Arial" charset="0"/>
              </a:rPr>
              <a:t> 1 – </a:t>
            </a:r>
            <a:r>
              <a:rPr lang="en-US" altLang="en-US" sz="2400" b="1" dirty="0" err="1">
                <a:latin typeface="Arial" charset="0"/>
                <a:cs typeface="Arial" charset="0"/>
              </a:rPr>
              <a:t>Dispozitive</a:t>
            </a:r>
            <a:r>
              <a:rPr lang="ro-RO" altLang="en-US" sz="2400" b="1" dirty="0">
                <a:latin typeface="Arial" charset="0"/>
                <a:cs typeface="Arial" charset="0"/>
              </a:rPr>
              <a:t> și circuite electronice</a:t>
            </a:r>
            <a:r>
              <a:rPr lang="en-US" altLang="en-US" sz="2400" b="1" dirty="0">
                <a:latin typeface="Arial" charset="0"/>
                <a:cs typeface="Arial" charset="0"/>
              </a:rPr>
              <a:t> (DCE) </a:t>
            </a:r>
          </a:p>
        </p:txBody>
      </p:sp>
      <p:sp>
        <p:nvSpPr>
          <p:cNvPr id="4" name="Title 1"/>
          <p:cNvSpPr txBox="1">
            <a:spLocks/>
          </p:cNvSpPr>
          <p:nvPr/>
        </p:nvSpPr>
        <p:spPr bwMode="auto">
          <a:xfrm>
            <a:off x="4572000" y="5715000"/>
            <a:ext cx="4419600" cy="914400"/>
          </a:xfrm>
          <a:prstGeom prst="rect">
            <a:avLst/>
          </a:prstGeom>
          <a:noFill/>
          <a:ln w="9525">
            <a:noFill/>
            <a:miter lim="800000"/>
            <a:headEnd/>
            <a:tailEnd/>
          </a:ln>
        </p:spPr>
        <p:txBody>
          <a:bodyPr anchor="ctr"/>
          <a:lstStyle/>
          <a:p>
            <a:pPr>
              <a:defRPr/>
            </a:pPr>
            <a:r>
              <a:rPr lang="ro-RO" sz="2000" b="1" dirty="0">
                <a:ea typeface="+mj-ea"/>
              </a:rPr>
              <a:t>Student</a:t>
            </a:r>
            <a:r>
              <a:rPr lang="en-US" sz="2000" b="1" dirty="0">
                <a:ea typeface="+mj-ea"/>
              </a:rPr>
              <a:t>: </a:t>
            </a:r>
            <a:r>
              <a:rPr lang="en-US" sz="2000" b="1" dirty="0" err="1">
                <a:ea typeface="+mj-ea"/>
              </a:rPr>
              <a:t>Mitrea</a:t>
            </a:r>
            <a:r>
              <a:rPr lang="en-US" sz="2000" b="1" dirty="0">
                <a:ea typeface="+mj-ea"/>
              </a:rPr>
              <a:t> Bogdan</a:t>
            </a:r>
          </a:p>
          <a:p>
            <a:pPr>
              <a:defRPr/>
            </a:pPr>
            <a:r>
              <a:rPr lang="en-US" sz="2000" b="1" dirty="0" err="1">
                <a:ea typeface="+mj-ea"/>
              </a:rPr>
              <a:t>Grupa</a:t>
            </a:r>
            <a:r>
              <a:rPr lang="en-US" sz="2000" b="1" dirty="0">
                <a:ea typeface="+mj-ea"/>
              </a:rPr>
              <a:t> 432D</a:t>
            </a:r>
          </a:p>
        </p:txBody>
      </p:sp>
      <p:sp>
        <p:nvSpPr>
          <p:cNvPr id="5" name="Title 1"/>
          <p:cNvSpPr txBox="1">
            <a:spLocks/>
          </p:cNvSpPr>
          <p:nvPr/>
        </p:nvSpPr>
        <p:spPr bwMode="auto">
          <a:xfrm>
            <a:off x="495300" y="2971800"/>
            <a:ext cx="8153400" cy="1470025"/>
          </a:xfrm>
          <a:prstGeom prst="rect">
            <a:avLst/>
          </a:prstGeom>
          <a:noFill/>
          <a:ln w="9525">
            <a:noFill/>
            <a:miter lim="800000"/>
            <a:headEnd/>
            <a:tailEnd/>
          </a:ln>
        </p:spPr>
        <p:txBody>
          <a:bodyPr anchor="ctr"/>
          <a:lstStyle/>
          <a:p>
            <a:pPr algn="ctr">
              <a:defRPr/>
            </a:pPr>
            <a:r>
              <a:rPr lang="en-US" sz="2400" b="1" dirty="0">
                <a:ea typeface="+mj-ea"/>
              </a:rPr>
              <a:t>Tema:  </a:t>
            </a:r>
            <a:r>
              <a:rPr lang="es-ES" sz="2400" b="1" dirty="0" err="1">
                <a:ea typeface="+mj-ea"/>
              </a:rPr>
              <a:t>Stabilizator</a:t>
            </a:r>
            <a:r>
              <a:rPr lang="es-ES" sz="2400" b="1" dirty="0">
                <a:ea typeface="+mj-ea"/>
              </a:rPr>
              <a:t> de </a:t>
            </a:r>
            <a:r>
              <a:rPr lang="es-ES" sz="2400" b="1" dirty="0" err="1">
                <a:ea typeface="+mj-ea"/>
              </a:rPr>
              <a:t>tensiune</a:t>
            </a:r>
            <a:r>
              <a:rPr lang="es-ES" sz="2400" b="1" dirty="0">
                <a:ea typeface="+mj-ea"/>
              </a:rPr>
              <a:t> </a:t>
            </a:r>
            <a:r>
              <a:rPr lang="es-ES" sz="2400" b="1" dirty="0" err="1">
                <a:ea typeface="+mj-ea"/>
              </a:rPr>
              <a:t>cu</a:t>
            </a:r>
            <a:r>
              <a:rPr lang="es-ES" sz="2400" b="1" dirty="0">
                <a:ea typeface="+mj-ea"/>
              </a:rPr>
              <a:t> </a:t>
            </a:r>
            <a:r>
              <a:rPr lang="es-ES" sz="2400" b="1" dirty="0" err="1">
                <a:ea typeface="+mj-ea"/>
              </a:rPr>
              <a:t>Element</a:t>
            </a:r>
            <a:r>
              <a:rPr lang="es-ES" sz="2400" b="1" dirty="0">
                <a:ea typeface="+mj-ea"/>
              </a:rPr>
              <a:t> de </a:t>
            </a:r>
            <a:r>
              <a:rPr lang="es-ES" sz="2400" b="1" dirty="0" err="1">
                <a:ea typeface="+mj-ea"/>
              </a:rPr>
              <a:t>Reglaj</a:t>
            </a:r>
            <a:r>
              <a:rPr lang="es-ES" sz="2400" b="1" dirty="0">
                <a:ea typeface="+mj-ea"/>
              </a:rPr>
              <a:t> Serie (ERS)</a:t>
            </a:r>
            <a:r>
              <a:rPr lang="en-US" sz="2400" b="1" dirty="0">
                <a:ea typeface="+mj-ea"/>
              </a:rPr>
              <a:t> </a:t>
            </a: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6" name="Title 1"/>
          <p:cNvSpPr txBox="1">
            <a:spLocks/>
          </p:cNvSpPr>
          <p:nvPr/>
        </p:nvSpPr>
        <p:spPr bwMode="auto">
          <a:xfrm>
            <a:off x="152400" y="1600200"/>
            <a:ext cx="8534400" cy="457200"/>
          </a:xfrm>
          <a:prstGeom prst="rect">
            <a:avLst/>
          </a:prstGeom>
          <a:noFill/>
          <a:ln w="9525">
            <a:noFill/>
            <a:miter lim="800000"/>
            <a:headEnd/>
            <a:tailEnd/>
          </a:ln>
        </p:spPr>
        <p:txBody>
          <a:bodyPr anchor="ctr"/>
          <a:lstStyle/>
          <a:p>
            <a:pPr algn="just">
              <a:buFont typeface="Arial" pitchFamily="34" charset="0"/>
              <a:buChar char="•"/>
              <a:defRPr/>
            </a:pPr>
            <a:r>
              <a:rPr lang="ro-RO" dirty="0">
                <a:ea typeface="+mj-ea"/>
              </a:rPr>
              <a:t>Tabel comparativ </a:t>
            </a:r>
            <a:endParaRPr lang="en-US" dirty="0">
              <a:ea typeface="+mj-ea"/>
            </a:endParaRPr>
          </a:p>
        </p:txBody>
      </p:sp>
      <p:graphicFrame>
        <p:nvGraphicFramePr>
          <p:cNvPr id="4" name="Table 3"/>
          <p:cNvGraphicFramePr>
            <a:graphicFrameLocks noGrp="1"/>
          </p:cNvGraphicFramePr>
          <p:nvPr/>
        </p:nvGraphicFramePr>
        <p:xfrm>
          <a:off x="304800" y="2362200"/>
          <a:ext cx="8382000" cy="2971800"/>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dirty="0">
                          <a:ln>
                            <a:noFill/>
                          </a:ln>
                          <a:solidFill>
                            <a:srgbClr val="FFFFFF"/>
                          </a:solidFill>
                          <a:effectLst/>
                          <a:latin typeface="Calibri" pitchFamily="34" charset="0"/>
                          <a:cs typeface="Arial" charset="0"/>
                        </a:rPr>
                        <a:t>Cerințe impuse</a:t>
                      </a:r>
                      <a:endParaRPr kumimoji="0" lang="en-US" altLang="ro-RO" sz="1800" b="1" i="0" u="none" strike="noStrike" cap="none" normalizeH="0" baseline="0" dirty="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simulări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măsurători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5" name="Rectangle 4"/>
          <p:cNvSpPr/>
          <p:nvPr/>
        </p:nvSpPr>
        <p:spPr>
          <a:xfrm>
            <a:off x="5943600" y="2743200"/>
            <a:ext cx="2743200" cy="646331"/>
          </a:xfrm>
          <a:prstGeom prst="rect">
            <a:avLst/>
          </a:prstGeom>
        </p:spPr>
        <p:txBody>
          <a:bodyPr wrap="square">
            <a:spAutoFit/>
          </a:bodyPr>
          <a:lstStyle/>
          <a:p>
            <a:pPr algn="ctr"/>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Concluzii</a:t>
            </a:r>
            <a:endParaRPr lang="en-US" altLang="en-US" sz="2400" b="1">
              <a:latin typeface="Arial" charset="0"/>
              <a:cs typeface="Arial" charset="0"/>
            </a:endParaRPr>
          </a:p>
        </p:txBody>
      </p:sp>
      <p:sp>
        <p:nvSpPr>
          <p:cNvPr id="1126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Se comentează rezultatele obținute</a:t>
            </a:r>
          </a:p>
          <a:p>
            <a:pPr>
              <a:buFont typeface="Arial" charset="0"/>
              <a:buChar char="•"/>
            </a:pPr>
            <a:r>
              <a:rPr lang="ro-RO" altLang="ro-RO" dirty="0"/>
              <a:t> Ce îmbunătățiri ar putea fi aduse</a:t>
            </a:r>
          </a:p>
          <a:p>
            <a:pPr>
              <a:buFont typeface="Arial" charset="0"/>
              <a:buChar char="•"/>
            </a:pPr>
            <a:r>
              <a:rPr lang="ro-RO" altLang="ro-RO" dirty="0"/>
              <a:t> În cazul în care proiectul nu a funcționat la prima încercare, se scot în evidență erorile de concept/realizare (d.p.d.v al proiectării schemei, layout-ului, etc. )</a:t>
            </a:r>
          </a:p>
          <a:p>
            <a:pPr>
              <a:buFont typeface="Arial" charset="0"/>
              <a:buChar char="•"/>
            </a:pPr>
            <a:r>
              <a:rPr lang="ro-RO" altLang="ro-RO" dirty="0"/>
              <a:t> </a:t>
            </a:r>
            <a:r>
              <a:rPr lang="en-US" altLang="ro-RO" dirty="0"/>
              <a:t>C</a:t>
            </a:r>
            <a:r>
              <a:rPr lang="ro-RO" altLang="ro-RO" dirty="0"/>
              <a:t>um ar putea fi depanat – plan de depanare (organigramă)</a:t>
            </a:r>
          </a:p>
          <a:p>
            <a:pPr>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Concluzii</a:t>
            </a:r>
            <a:endParaRPr lang="en-US" altLang="en-US" sz="2400" b="1" dirty="0">
              <a:latin typeface="Arial" charset="0"/>
              <a:cs typeface="Arial" charset="0"/>
            </a:endParaRPr>
          </a:p>
        </p:txBody>
      </p:sp>
      <p:sp>
        <p:nvSpPr>
          <p:cNvPr id="12291" name="Title 1"/>
          <p:cNvSpPr txBox="1">
            <a:spLocks/>
          </p:cNvSpPr>
          <p:nvPr/>
        </p:nvSpPr>
        <p:spPr bwMode="auto">
          <a:xfrm>
            <a:off x="152400" y="1524000"/>
            <a:ext cx="8763000" cy="4953000"/>
          </a:xfrm>
          <a:prstGeom prst="rect">
            <a:avLst/>
          </a:prstGeom>
          <a:noFill/>
          <a:ln w="9525">
            <a:noFill/>
            <a:miter lim="800000"/>
            <a:headEnd/>
            <a:tailEnd/>
          </a:ln>
        </p:spPr>
        <p:txBody>
          <a:bodyPr anchor="ctr"/>
          <a:lstStyle/>
          <a:p>
            <a:pPr marL="231775" indent="-231775">
              <a:buFont typeface="Arial" charset="0"/>
              <a:buChar char="•"/>
            </a:pPr>
            <a:r>
              <a:rPr lang="en-US" altLang="ro-RO" dirty="0"/>
              <a:t>Ce </a:t>
            </a:r>
            <a:r>
              <a:rPr lang="ro-RO" altLang="ro-RO" dirty="0" err="1"/>
              <a:t>cunoș</a:t>
            </a:r>
            <a:r>
              <a:rPr lang="en-US" altLang="ro-RO" dirty="0"/>
              <a:t>tin</a:t>
            </a:r>
            <a:r>
              <a:rPr lang="ro-RO" altLang="ro-RO" dirty="0"/>
              <a:t>ț</a:t>
            </a:r>
            <a:r>
              <a:rPr lang="en-US" altLang="ro-RO" dirty="0"/>
              <a:t>e au </a:t>
            </a:r>
            <a:r>
              <a:rPr lang="en-US" altLang="ro-RO" dirty="0" err="1"/>
              <a:t>fost</a:t>
            </a:r>
            <a:r>
              <a:rPr lang="en-US" altLang="ro-RO" dirty="0"/>
              <a:t> dob</a:t>
            </a:r>
            <a:r>
              <a:rPr lang="ro-RO" altLang="ro-RO" dirty="0"/>
              <a:t>â</a:t>
            </a:r>
            <a:r>
              <a:rPr lang="en-US" altLang="ro-RO" dirty="0" err="1"/>
              <a:t>ndite</a:t>
            </a:r>
            <a:r>
              <a:rPr lang="en-US" altLang="ro-RO" dirty="0"/>
              <a:t> pe </a:t>
            </a:r>
            <a:r>
              <a:rPr lang="en-US" altLang="ro-RO" dirty="0" err="1"/>
              <a:t>parcursul</a:t>
            </a:r>
            <a:r>
              <a:rPr lang="en-US" altLang="ro-RO" dirty="0"/>
              <a:t> </a:t>
            </a:r>
            <a:r>
              <a:rPr lang="en-US" altLang="ro-RO" dirty="0" err="1"/>
              <a:t>activit</a:t>
            </a:r>
            <a:r>
              <a:rPr lang="ro-RO" altLang="ro-RO" dirty="0" err="1"/>
              <a:t>ăț</a:t>
            </a:r>
            <a:r>
              <a:rPr lang="en-US" altLang="ro-RO" dirty="0" err="1"/>
              <a:t>ilor</a:t>
            </a:r>
            <a:r>
              <a:rPr lang="en-US" altLang="ro-RO" dirty="0"/>
              <a:t> </a:t>
            </a:r>
            <a:r>
              <a:rPr lang="en-US" altLang="ro-RO" dirty="0" err="1"/>
              <a:t>desf</a:t>
            </a:r>
            <a:r>
              <a:rPr lang="ro-RO" altLang="ro-RO" dirty="0" err="1"/>
              <a:t>ăș</a:t>
            </a:r>
            <a:r>
              <a:rPr lang="en-US" altLang="ro-RO" dirty="0"/>
              <a:t>urate </a:t>
            </a:r>
            <a:r>
              <a:rPr lang="ro-RO" altLang="ro-RO" dirty="0"/>
              <a:t>î</a:t>
            </a:r>
            <a:r>
              <a:rPr lang="en-US" altLang="ro-RO" dirty="0"/>
              <a:t>n </a:t>
            </a:r>
            <a:r>
              <a:rPr lang="en-US" altLang="ro-RO" dirty="0" err="1"/>
              <a:t>cadrul</a:t>
            </a:r>
            <a:r>
              <a:rPr lang="en-US" altLang="ro-RO" dirty="0"/>
              <a:t> </a:t>
            </a:r>
            <a:r>
              <a:rPr lang="en-US" altLang="ro-RO" dirty="0" err="1"/>
              <a:t>proiectului</a:t>
            </a:r>
            <a:endParaRPr lang="en-US" altLang="ro-RO" dirty="0"/>
          </a:p>
          <a:p>
            <a:pPr marL="231775" indent="-231775">
              <a:buFont typeface="Arial" charset="0"/>
              <a:buChar char="•"/>
            </a:pPr>
            <a:r>
              <a:rPr lang="en-US" altLang="ro-RO" dirty="0" err="1"/>
              <a:t>Eviden</a:t>
            </a:r>
            <a:r>
              <a:rPr lang="ro-RO" altLang="ro-RO" dirty="0"/>
              <a:t>ț</a:t>
            </a:r>
            <a:r>
              <a:rPr lang="en-US" altLang="ro-RO" dirty="0" err="1"/>
              <a:t>ia</a:t>
            </a:r>
            <a:r>
              <a:rPr lang="ro-RO" altLang="ro-RO" dirty="0"/>
              <a:t>ț</a:t>
            </a:r>
            <a:r>
              <a:rPr lang="en-US" altLang="ro-RO" dirty="0"/>
              <a:t>i, </a:t>
            </a:r>
            <a:r>
              <a:rPr lang="en-US" altLang="ro-RO" dirty="0" err="1"/>
              <a:t>dac</a:t>
            </a:r>
            <a:r>
              <a:rPr lang="ro-RO" altLang="ro-RO" dirty="0"/>
              <a:t>ă</a:t>
            </a:r>
            <a:r>
              <a:rPr lang="en-US" altLang="ro-RO" dirty="0"/>
              <a:t> exist</a:t>
            </a:r>
            <a:r>
              <a:rPr lang="ro-RO" altLang="ro-RO" dirty="0"/>
              <a:t>ă</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bune</a:t>
            </a:r>
            <a:r>
              <a:rPr lang="en-US" altLang="ro-RO" dirty="0"/>
              <a:t> legate de </a:t>
            </a:r>
            <a:r>
              <a:rPr lang="en-US" altLang="ro-RO" dirty="0" err="1"/>
              <a:t>activitatea</a:t>
            </a:r>
            <a:r>
              <a:rPr lang="en-US" altLang="ro-RO" dirty="0"/>
              <a:t> </a:t>
            </a:r>
            <a:r>
              <a:rPr lang="en-US" altLang="ro-RO" dirty="0" err="1"/>
              <a:t>depus</a:t>
            </a:r>
            <a:r>
              <a:rPr lang="ro-RO" altLang="ro-RO" dirty="0"/>
              <a:t>ă</a:t>
            </a:r>
            <a:r>
              <a:rPr lang="en-US" altLang="ro-RO" dirty="0"/>
              <a:t> </a:t>
            </a:r>
            <a:r>
              <a:rPr lang="ro-RO" altLang="ro-RO" dirty="0"/>
              <a:t>ș</a:t>
            </a:r>
            <a:r>
              <a:rPr lang="en-US" altLang="ro-RO" dirty="0"/>
              <a:t>i/ </a:t>
            </a:r>
            <a:r>
              <a:rPr lang="en-US" altLang="ro-RO" dirty="0" err="1"/>
              <a:t>sau</a:t>
            </a:r>
            <a:r>
              <a:rPr lang="en-US" altLang="ro-RO" dirty="0"/>
              <a:t> </a:t>
            </a:r>
            <a:r>
              <a:rPr lang="en-US" altLang="ro-RO" dirty="0" err="1"/>
              <a:t>preciza</a:t>
            </a:r>
            <a:r>
              <a:rPr lang="ro-RO" altLang="ro-RO" dirty="0"/>
              <a:t>ț</a:t>
            </a:r>
            <a:r>
              <a:rPr lang="en-US" altLang="ro-RO" dirty="0"/>
              <a:t>i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slabe</a:t>
            </a:r>
            <a:r>
              <a:rPr lang="en-US" altLang="ro-RO" dirty="0"/>
              <a:t> </a:t>
            </a:r>
            <a:r>
              <a:rPr lang="en-US" altLang="ro-RO" dirty="0" err="1"/>
              <a:t>existente</a:t>
            </a:r>
            <a:r>
              <a:rPr lang="en-US" altLang="ro-RO" dirty="0"/>
              <a:t> </a:t>
            </a:r>
            <a:r>
              <a:rPr lang="ro-RO" altLang="ro-RO" dirty="0"/>
              <a:t>î</a:t>
            </a:r>
            <a:r>
              <a:rPr lang="en-US" altLang="ro-RO" dirty="0"/>
              <a:t>n </a:t>
            </a:r>
            <a:r>
              <a:rPr lang="en-US" altLang="ro-RO" dirty="0" err="1"/>
              <a:t>organizarea</a:t>
            </a:r>
            <a:r>
              <a:rPr lang="en-US" altLang="ro-RO" dirty="0"/>
              <a:t> </a:t>
            </a:r>
            <a:r>
              <a:rPr lang="en-US" altLang="ro-RO" dirty="0" err="1"/>
              <a:t>desf</a:t>
            </a:r>
            <a:r>
              <a:rPr lang="ro-RO" altLang="ro-RO" dirty="0" err="1"/>
              <a:t>ăș</a:t>
            </a:r>
            <a:r>
              <a:rPr lang="en-US" altLang="ro-RO" dirty="0" err="1"/>
              <a:t>ur</a:t>
            </a:r>
            <a:r>
              <a:rPr lang="ro-RO" altLang="ro-RO" dirty="0"/>
              <a:t>ă</a:t>
            </a:r>
            <a:r>
              <a:rPr lang="en-US" altLang="ro-RO" dirty="0" err="1"/>
              <a:t>rii</a:t>
            </a:r>
            <a:r>
              <a:rPr lang="en-US" altLang="ro-RO" dirty="0"/>
              <a:t> </a:t>
            </a:r>
            <a:r>
              <a:rPr lang="en-US" altLang="ro-RO" dirty="0" err="1"/>
              <a:t>proiectului</a:t>
            </a:r>
            <a:r>
              <a:rPr lang="ro-RO" altLang="ro-RO" dirty="0"/>
              <a:t> </a:t>
            </a:r>
            <a:endParaRPr lang="en-US" altLang="ro-RO" dirty="0"/>
          </a:p>
          <a:p>
            <a:pPr marL="231775" indent="-231775">
              <a:buFont typeface="Arial" charset="0"/>
              <a:buChar char="•"/>
            </a:pPr>
            <a:r>
              <a:rPr lang="en-US" altLang="ro-RO" dirty="0"/>
              <a:t>Care </a:t>
            </a:r>
            <a:r>
              <a:rPr lang="en-US" altLang="ro-RO" dirty="0" err="1"/>
              <a:t>ar</a:t>
            </a:r>
            <a:r>
              <a:rPr lang="en-US" altLang="ro-RO" dirty="0"/>
              <a:t> fi </a:t>
            </a:r>
            <a:r>
              <a:rPr lang="en-US" altLang="ro-RO" dirty="0" err="1"/>
              <a:t>propunerea</a:t>
            </a:r>
            <a:r>
              <a:rPr lang="en-US" altLang="ro-RO" dirty="0"/>
              <a:t> </a:t>
            </a:r>
            <a:r>
              <a:rPr lang="en-US" altLang="ro-RO" dirty="0" err="1"/>
              <a:t>voastr</a:t>
            </a:r>
            <a:r>
              <a:rPr lang="ro-RO" altLang="ro-RO" dirty="0"/>
              <a:t>ă</a:t>
            </a:r>
            <a:r>
              <a:rPr lang="en-US" altLang="ro-RO" dirty="0"/>
              <a:t>, </a:t>
            </a:r>
            <a:r>
              <a:rPr lang="en-US" altLang="ro-RO" dirty="0" err="1"/>
              <a:t>privind</a:t>
            </a:r>
            <a:r>
              <a:rPr lang="en-US" altLang="ro-RO" dirty="0"/>
              <a:t> </a:t>
            </a:r>
            <a:r>
              <a:rPr lang="en-US" altLang="ro-RO" dirty="0" err="1"/>
              <a:t>modul</a:t>
            </a:r>
            <a:r>
              <a:rPr lang="en-US" altLang="ro-RO" dirty="0"/>
              <a:t> </a:t>
            </a:r>
            <a:r>
              <a:rPr lang="ro-RO" altLang="ro-RO" dirty="0"/>
              <a:t>î</a:t>
            </a:r>
            <a:r>
              <a:rPr lang="en-US" altLang="ro-RO" dirty="0"/>
              <a:t>n care </a:t>
            </a:r>
            <a:r>
              <a:rPr lang="en-US" altLang="ro-RO" dirty="0" err="1"/>
              <a:t>ar</a:t>
            </a:r>
            <a:r>
              <a:rPr lang="en-US" altLang="ro-RO" dirty="0"/>
              <a:t> </a:t>
            </a:r>
            <a:r>
              <a:rPr lang="en-US" altLang="ro-RO" dirty="0" err="1"/>
              <a:t>trebui</a:t>
            </a:r>
            <a:r>
              <a:rPr lang="en-US" altLang="ro-RO" dirty="0"/>
              <a:t> s</a:t>
            </a:r>
            <a:r>
              <a:rPr lang="ro-RO" altLang="ro-RO" dirty="0"/>
              <a:t>ă</a:t>
            </a:r>
            <a:r>
              <a:rPr lang="en-US" altLang="ro-RO" dirty="0"/>
              <a:t> se </a:t>
            </a:r>
            <a:r>
              <a:rPr lang="en-US" altLang="ro-RO" dirty="0" err="1"/>
              <a:t>desf</a:t>
            </a:r>
            <a:r>
              <a:rPr lang="ro-RO" altLang="ro-RO" dirty="0" err="1"/>
              <a:t>ăș</a:t>
            </a:r>
            <a:r>
              <a:rPr lang="en-US" altLang="ro-RO" dirty="0" err="1"/>
              <a:t>oare</a:t>
            </a:r>
            <a:r>
              <a:rPr lang="en-US" altLang="ro-RO" dirty="0"/>
              <a:t> </a:t>
            </a:r>
            <a:r>
              <a:rPr lang="en-US" altLang="ro-RO" dirty="0" err="1"/>
              <a:t>activit</a:t>
            </a:r>
            <a:r>
              <a:rPr lang="ro-RO" altLang="ro-RO" dirty="0" err="1"/>
              <a:t>ăț</a:t>
            </a:r>
            <a:r>
              <a:rPr lang="en-US" altLang="ro-RO" dirty="0" err="1"/>
              <a:t>ile</a:t>
            </a:r>
            <a:r>
              <a:rPr lang="en-US" altLang="ro-RO" dirty="0"/>
              <a:t> </a:t>
            </a:r>
            <a:r>
              <a:rPr lang="en-US" altLang="ro-RO" dirty="0" err="1"/>
              <a:t>cerute</a:t>
            </a:r>
            <a:r>
              <a:rPr lang="en-US" altLang="ro-RO" dirty="0"/>
              <a:t> de </a:t>
            </a:r>
            <a:r>
              <a:rPr lang="en-US" altLang="ro-RO" dirty="0" err="1"/>
              <a:t>proiect</a:t>
            </a:r>
            <a:r>
              <a:rPr lang="en-US" altLang="ro-RO" dirty="0"/>
              <a:t>, </a:t>
            </a:r>
            <a:r>
              <a:rPr lang="en-US" altLang="ro-RO" dirty="0" err="1"/>
              <a:t>pentru</a:t>
            </a:r>
            <a:r>
              <a:rPr lang="en-US" altLang="ro-RO" dirty="0"/>
              <a:t> a se </a:t>
            </a:r>
            <a:r>
              <a:rPr lang="en-US" altLang="ro-RO" dirty="0" err="1"/>
              <a:t>asigura</a:t>
            </a:r>
            <a:r>
              <a:rPr lang="en-US" altLang="ro-RO" dirty="0"/>
              <a:t> </a:t>
            </a:r>
            <a:r>
              <a:rPr lang="en-US" altLang="ro-RO" dirty="0" err="1"/>
              <a:t>finalizarea</a:t>
            </a:r>
            <a:r>
              <a:rPr lang="en-US" altLang="ro-RO" dirty="0"/>
              <a:t> </a:t>
            </a:r>
            <a:r>
              <a:rPr lang="en-US" altLang="ro-RO" dirty="0" err="1"/>
              <a:t>sa</a:t>
            </a:r>
            <a:r>
              <a:rPr lang="en-US" altLang="ro-RO" dirty="0"/>
              <a:t>. </a:t>
            </a:r>
            <a:r>
              <a:rPr lang="en-US" altLang="ro-RO" dirty="0" err="1"/>
              <a:t>Prezenta</a:t>
            </a:r>
            <a:r>
              <a:rPr lang="ro-RO" altLang="ro-RO" dirty="0"/>
              <a:t>ț</a:t>
            </a:r>
            <a:r>
              <a:rPr lang="en-US" altLang="ro-RO" dirty="0"/>
              <a:t>i </a:t>
            </a:r>
            <a:r>
              <a:rPr lang="en-US" altLang="ro-RO" dirty="0" err="1"/>
              <a:t>diagrama</a:t>
            </a:r>
            <a:r>
              <a:rPr lang="en-US" altLang="ro-RO" dirty="0"/>
              <a:t> Gantt </a:t>
            </a:r>
            <a:r>
              <a:rPr lang="en-US" altLang="ro-RO" dirty="0" err="1"/>
              <a:t>corespunz</a:t>
            </a:r>
            <a:r>
              <a:rPr lang="ro-RO" altLang="ro-RO" dirty="0"/>
              <a:t>ă</a:t>
            </a:r>
            <a:r>
              <a:rPr lang="en-US" altLang="ro-RO" dirty="0" err="1"/>
              <a:t>toare</a:t>
            </a:r>
            <a:r>
              <a:rPr lang="en-US" altLang="ro-RO" dirty="0"/>
              <a:t>.</a:t>
            </a:r>
            <a:endParaRPr lang="ro-RO" altLang="ro-RO" dirty="0"/>
          </a:p>
          <a:p>
            <a:pPr indent="231775">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Discipline studiate utile în realizarea proiectului</a:t>
            </a:r>
            <a:endParaRPr lang="en-US" altLang="en-US" sz="2400" b="1" dirty="0">
              <a:latin typeface="Arial" charset="0"/>
              <a:cs typeface="Arial" charset="0"/>
            </a:endParaRPr>
          </a:p>
        </p:txBody>
      </p:sp>
      <p:sp>
        <p:nvSpPr>
          <p:cNvPr id="5"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marL="177800" indent="-177800">
              <a:buFont typeface="Arial" pitchFamily="34" charset="0"/>
              <a:buChar char="•"/>
              <a:defRPr/>
            </a:pPr>
            <a:r>
              <a:rPr lang="en-US" dirty="0">
                <a:latin typeface="Arial" pitchFamily="34" charset="0"/>
                <a:ea typeface="+mj-ea"/>
                <a:cs typeface="Arial" pitchFamily="34" charset="0"/>
              </a:rPr>
              <a:t>S</a:t>
            </a:r>
            <a:r>
              <a:rPr lang="ro-RO" dirty="0">
                <a:latin typeface="Arial" pitchFamily="34" charset="0"/>
                <a:ea typeface="+mj-ea"/>
                <a:cs typeface="Arial" pitchFamily="34" charset="0"/>
              </a:rPr>
              <a:t>e trec disciplinele </a:t>
            </a:r>
            <a:r>
              <a:rPr lang="en-US" dirty="0">
                <a:latin typeface="Arial" pitchFamily="34" charset="0"/>
                <a:ea typeface="+mj-ea"/>
                <a:cs typeface="Arial" pitchFamily="34" charset="0"/>
              </a:rPr>
              <a:t>din </a:t>
            </a:r>
            <a:r>
              <a:rPr lang="ro-RO" dirty="0">
                <a:latin typeface="Arial" pitchFamily="34" charset="0"/>
                <a:ea typeface="+mj-ea"/>
                <a:cs typeface="Arial" pitchFamily="34" charset="0"/>
              </a:rPr>
              <a:t>care au fost utilizate cunoștințe/informații pentru realizarea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ro-RO" dirty="0">
                <a:latin typeface="Arial" pitchFamily="34" charset="0"/>
                <a:ea typeface="+mj-ea"/>
                <a:cs typeface="Arial" pitchFamily="34" charset="0"/>
              </a:rPr>
              <a:t> </a:t>
            </a:r>
            <a:endParaRPr lang="en-US" dirty="0">
              <a:latin typeface="Arial" pitchFamily="34" charset="0"/>
              <a:ea typeface="+mj-ea"/>
              <a:cs typeface="Arial" pitchFamily="34" charset="0"/>
            </a:endParaRPr>
          </a:p>
          <a:p>
            <a:pPr marL="177800" indent="-177800">
              <a:buFont typeface="Arial" pitchFamily="34" charset="0"/>
              <a:buChar char="•"/>
              <a:defRPr/>
            </a:pPr>
            <a:r>
              <a:rPr lang="en-US" dirty="0">
                <a:latin typeface="Arial" pitchFamily="34" charset="0"/>
                <a:ea typeface="+mj-ea"/>
                <a:cs typeface="Arial" pitchFamily="34" charset="0"/>
              </a:rPr>
              <a:t>Ce discipline, </a:t>
            </a:r>
            <a:r>
              <a:rPr lang="en-US" dirty="0" err="1">
                <a:latin typeface="Arial" pitchFamily="34" charset="0"/>
                <a:ea typeface="+mj-ea"/>
                <a:cs typeface="Arial" pitchFamily="34" charset="0"/>
              </a:rPr>
              <a:t>aflate</a:t>
            </a:r>
            <a:r>
              <a:rPr lang="en-US" dirty="0">
                <a:latin typeface="Arial" pitchFamily="34" charset="0"/>
                <a:ea typeface="+mj-ea"/>
                <a:cs typeface="Arial" pitchFamily="34" charset="0"/>
              </a:rPr>
              <a:t> </a:t>
            </a:r>
            <a:r>
              <a:rPr lang="ro-RO" dirty="0">
                <a:latin typeface="Arial" pitchFamily="34" charset="0"/>
                <a:ea typeface="+mj-ea"/>
                <a:cs typeface="Arial" pitchFamily="34" charset="0"/>
              </a:rPr>
              <a:t>î</a:t>
            </a:r>
            <a:r>
              <a:rPr lang="en-US" dirty="0">
                <a:latin typeface="Arial" pitchFamily="34" charset="0"/>
                <a:ea typeface="+mj-ea"/>
                <a:cs typeface="Arial" pitchFamily="34" charset="0"/>
              </a:rPr>
              <a:t>n </a:t>
            </a:r>
            <a:r>
              <a:rPr lang="en-US" dirty="0" err="1">
                <a:latin typeface="Arial" pitchFamily="34" charset="0"/>
                <a:ea typeface="+mj-ea"/>
                <a:cs typeface="Arial" pitchFamily="34" charset="0"/>
              </a:rPr>
              <a:t>semestrele</a:t>
            </a:r>
            <a:r>
              <a:rPr lang="en-US" dirty="0">
                <a:latin typeface="Arial" pitchFamily="34" charset="0"/>
                <a:ea typeface="+mj-ea"/>
                <a:cs typeface="Arial" pitchFamily="34" charset="0"/>
              </a:rPr>
              <a:t> din </a:t>
            </a:r>
            <a:r>
              <a:rPr lang="en-US" dirty="0" err="1">
                <a:latin typeface="Arial" pitchFamily="34" charset="0"/>
                <a:ea typeface="+mj-ea"/>
                <a:cs typeface="Arial" pitchFamily="34" charset="0"/>
              </a:rPr>
              <a:t>amonte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ar</a:t>
            </a:r>
            <a:r>
              <a:rPr lang="en-US" dirty="0">
                <a:latin typeface="Arial" pitchFamily="34" charset="0"/>
                <a:ea typeface="+mj-ea"/>
                <a:cs typeface="Arial" pitchFamily="34" charset="0"/>
              </a:rPr>
              <a:t> fi </a:t>
            </a:r>
            <a:r>
              <a:rPr lang="en-US" dirty="0" err="1">
                <a:latin typeface="Arial" pitchFamily="34" charset="0"/>
                <a:ea typeface="+mj-ea"/>
                <a:cs typeface="Arial" pitchFamily="34" charset="0"/>
              </a:rPr>
              <a:t>trebuit</a:t>
            </a:r>
            <a:r>
              <a:rPr lang="en-US" dirty="0">
                <a:latin typeface="Arial" pitchFamily="34" charset="0"/>
                <a:ea typeface="+mj-ea"/>
                <a:cs typeface="Arial" pitchFamily="34" charset="0"/>
              </a:rPr>
              <a:t> s</a:t>
            </a:r>
            <a:r>
              <a:rPr lang="ro-RO" dirty="0">
                <a:latin typeface="Arial" pitchFamily="34" charset="0"/>
                <a:ea typeface="+mj-ea"/>
                <a:cs typeface="Arial" pitchFamily="34" charset="0"/>
              </a:rPr>
              <a:t>ă</a:t>
            </a:r>
            <a:r>
              <a:rPr lang="en-US" dirty="0">
                <a:latin typeface="Arial" pitchFamily="34" charset="0"/>
                <a:ea typeface="+mj-ea"/>
                <a:cs typeface="Arial" pitchFamily="34" charset="0"/>
              </a:rPr>
              <a:t> fie </a:t>
            </a:r>
            <a:r>
              <a:rPr lang="en-US" dirty="0" err="1">
                <a:latin typeface="Arial" pitchFamily="34" charset="0"/>
                <a:ea typeface="+mj-ea"/>
                <a:cs typeface="Arial" pitchFamily="34" charset="0"/>
              </a:rPr>
              <a:t>mai</a:t>
            </a:r>
            <a:r>
              <a:rPr lang="en-US" dirty="0">
                <a:latin typeface="Arial" pitchFamily="34" charset="0"/>
                <a:ea typeface="+mj-ea"/>
                <a:cs typeface="Arial" pitchFamily="34" charset="0"/>
              </a:rPr>
              <a:t> bine </a:t>
            </a:r>
            <a:r>
              <a:rPr lang="ro-RO" dirty="0">
                <a:latin typeface="Arial" pitchFamily="34" charset="0"/>
                <a:ea typeface="+mj-ea"/>
                <a:cs typeface="Arial" pitchFamily="34" charset="0"/>
              </a:rPr>
              <a:t>î</a:t>
            </a:r>
            <a:r>
              <a:rPr lang="en-US" dirty="0" err="1">
                <a:latin typeface="Arial" pitchFamily="34" charset="0"/>
                <a:ea typeface="+mj-ea"/>
                <a:cs typeface="Arial" pitchFamily="34" charset="0"/>
              </a:rPr>
              <a:t>nsu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ite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pentru</a:t>
            </a:r>
            <a:r>
              <a:rPr lang="en-US" dirty="0">
                <a:latin typeface="Arial" pitchFamily="34" charset="0"/>
                <a:ea typeface="+mj-ea"/>
                <a:cs typeface="Arial" pitchFamily="34" charset="0"/>
              </a:rPr>
              <a:t> 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urarea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realiz</a:t>
            </a:r>
            <a:r>
              <a:rPr lang="ro-RO" dirty="0">
                <a:latin typeface="Arial" pitchFamily="34" charset="0"/>
                <a:ea typeface="+mj-ea"/>
                <a:cs typeface="Arial" pitchFamily="34" charset="0"/>
              </a:rPr>
              <a:t>ă</a:t>
            </a:r>
            <a:r>
              <a:rPr lang="en-US" dirty="0" err="1">
                <a:latin typeface="Arial" pitchFamily="34" charset="0"/>
                <a:ea typeface="+mj-ea"/>
                <a:cs typeface="Arial" pitchFamily="34" charset="0"/>
              </a:rPr>
              <a:t>rii</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activit</a:t>
            </a:r>
            <a:r>
              <a:rPr lang="ro-RO" dirty="0" err="1">
                <a:latin typeface="Arial" pitchFamily="34" charset="0"/>
                <a:ea typeface="+mj-ea"/>
                <a:cs typeface="Arial" pitchFamily="34" charset="0"/>
              </a:rPr>
              <a:t>ăț</a:t>
            </a:r>
            <a:r>
              <a:rPr lang="en-US" dirty="0" err="1">
                <a:latin typeface="Arial" pitchFamily="34" charset="0"/>
                <a:ea typeface="+mj-ea"/>
                <a:cs typeface="Arial" pitchFamily="34" charset="0"/>
              </a:rPr>
              <a:t>ilor</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conexe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en-US" dirty="0">
                <a:latin typeface="Arial" pitchFamily="34" charset="0"/>
                <a:ea typeface="+mj-ea"/>
                <a:cs typeface="Arial" pitchFamily="34" charset="0"/>
              </a:rPr>
              <a:t>?</a:t>
            </a:r>
          </a:p>
          <a:p>
            <a:pPr>
              <a:buFont typeface="Arial" pitchFamily="34" charset="0"/>
              <a:buChar char="•"/>
              <a:defRPr/>
            </a:pPr>
            <a:endParaRPr lang="en-US" dirty="0">
              <a:ea typeface="+mj-ea"/>
            </a:endParaRPr>
          </a:p>
          <a:p>
            <a:pPr>
              <a:buFont typeface="Arial" pitchFamily="34" charset="0"/>
              <a:buChar char="•"/>
              <a:defRPr/>
            </a:pPr>
            <a:endParaRPr lang="ro-RO" dirty="0">
              <a:solidFill>
                <a:srgbClr val="FF0000"/>
              </a:solidFill>
              <a:ea typeface="+mj-ea"/>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1066800"/>
            <a:ext cx="7772400" cy="457200"/>
          </a:xfrm>
        </p:spPr>
        <p:txBody>
          <a:bodyPr/>
          <a:lstStyle/>
          <a:p>
            <a:pPr algn="l"/>
            <a:r>
              <a:rPr lang="en-US" altLang="en-US" sz="2400" b="1" dirty="0">
                <a:latin typeface="Arial" charset="0"/>
                <a:cs typeface="Arial" charset="0"/>
              </a:rPr>
              <a:t>Date de </a:t>
            </a:r>
            <a:r>
              <a:rPr lang="en-US" altLang="en-US" sz="2400" b="1" dirty="0" err="1">
                <a:latin typeface="Arial" charset="0"/>
                <a:cs typeface="Arial" charset="0"/>
              </a:rPr>
              <a:t>proiectare</a:t>
            </a:r>
            <a:endParaRPr lang="en-US" altLang="en-US" sz="2400" b="1" dirty="0">
              <a:latin typeface="Arial" charset="0"/>
              <a:cs typeface="Arial" charset="0"/>
            </a:endParaRPr>
          </a:p>
        </p:txBody>
      </p:sp>
      <p:sp>
        <p:nvSpPr>
          <p:cNvPr id="4099" name="Title 1"/>
          <p:cNvSpPr txBox="1">
            <a:spLocks/>
          </p:cNvSpPr>
          <p:nvPr/>
        </p:nvSpPr>
        <p:spPr bwMode="auto">
          <a:xfrm>
            <a:off x="304800" y="1600200"/>
            <a:ext cx="8839200" cy="4953000"/>
          </a:xfrm>
          <a:prstGeom prst="rect">
            <a:avLst/>
          </a:prstGeom>
          <a:noFill/>
          <a:ln w="9525">
            <a:noFill/>
            <a:miter lim="800000"/>
            <a:headEnd/>
            <a:tailEnd/>
          </a:ln>
        </p:spPr>
        <p:txBody>
          <a:bodyPr anchor="ctr"/>
          <a:lstStyle/>
          <a:p>
            <a:r>
              <a:rPr lang="ro-RO" altLang="ro-RO" dirty="0"/>
              <a:t>C</a:t>
            </a:r>
            <a:r>
              <a:rPr lang="en-US" altLang="ro-RO" dirty="0"/>
              <a:t>erin</a:t>
            </a:r>
            <a:r>
              <a:rPr lang="ro-RO" altLang="ro-RO" dirty="0"/>
              <a:t>țe de proiectare electrice</a:t>
            </a:r>
            <a:r>
              <a:rPr lang="en-US" altLang="ro-RO" dirty="0"/>
              <a:t>:</a:t>
            </a:r>
            <a:endParaRPr lang="ro-RO" altLang="ro-RO" dirty="0"/>
          </a:p>
          <a:p>
            <a:pPr marL="285750" indent="-285750">
              <a:buFont typeface="Symbol" panose="05050102010706020507" pitchFamily="18" charset="2"/>
              <a:buChar char="¨"/>
            </a:pPr>
            <a:r>
              <a:rPr lang="ro-RO" dirty="0"/>
              <a:t>Tensiunea de ieșire reglabilă în intervalul: 9,5 </a:t>
            </a:r>
            <a:r>
              <a:rPr lang="ro-RO" dirty="0">
                <a:sym typeface="Symbol" panose="05050102010706020507" pitchFamily="18" charset="2"/>
              </a:rPr>
              <a:t></a:t>
            </a:r>
            <a:r>
              <a:rPr lang="ro-RO" dirty="0"/>
              <a:t> 19 [V]; </a:t>
            </a:r>
          </a:p>
          <a:p>
            <a:pPr marL="285750" indent="-285750">
              <a:buFont typeface="Symbol" panose="05050102010706020507" pitchFamily="18" charset="2"/>
              <a:buChar char="¨"/>
            </a:pPr>
            <a:r>
              <a:rPr lang="ro-RO" dirty="0"/>
              <a:t>Element de reglaj serie;</a:t>
            </a:r>
          </a:p>
          <a:p>
            <a:pPr marL="285750" indent="-285750">
              <a:buFont typeface="Symbol" panose="05050102010706020507" pitchFamily="18" charset="2"/>
              <a:buChar char="¨"/>
            </a:pPr>
            <a:r>
              <a:rPr lang="ro-RO" dirty="0"/>
              <a:t>Sarcina la ieșire: 760 [</a:t>
            </a:r>
            <a:r>
              <a:rPr lang="ro-RO" dirty="0">
                <a:sym typeface="Symbol" panose="05050102010706020507" pitchFamily="18" charset="2"/>
              </a:rPr>
              <a:t></a:t>
            </a:r>
            <a:r>
              <a:rPr lang="ro-RO" dirty="0"/>
              <a:t>]; </a:t>
            </a:r>
            <a:endParaRPr lang="ro-RO" dirty="0">
              <a:sym typeface="Symbol" panose="05050102010706020507" pitchFamily="18" charset="2"/>
            </a:endParaRPr>
          </a:p>
          <a:p>
            <a:pPr marL="285750" indent="-285750">
              <a:buFont typeface="Symbol" panose="05050102010706020507" pitchFamily="18" charset="2"/>
              <a:buChar char="¨"/>
            </a:pPr>
            <a:r>
              <a:rPr lang="ro-RO" dirty="0"/>
              <a:t>Deriva termică &lt; 2mV/oC;</a:t>
            </a:r>
          </a:p>
          <a:p>
            <a:pPr marL="285750" indent="-285750">
              <a:buFont typeface="Symbol" panose="05050102010706020507" pitchFamily="18" charset="2"/>
              <a:buChar char="¨"/>
            </a:pPr>
            <a:r>
              <a:rPr lang="ro-RO" dirty="0"/>
              <a:t>Protecție la suprasarcină prin limitarea temperaturii tranzistorului regulator serie la 120</a:t>
            </a:r>
            <a:r>
              <a:rPr lang="en-US" dirty="0"/>
              <a:t>°</a:t>
            </a:r>
            <a:r>
              <a:rPr lang="ro-RO" dirty="0"/>
              <a:t>C, si a curentului maxim la 0,5A; </a:t>
            </a:r>
          </a:p>
          <a:p>
            <a:pPr marL="285750" indent="-285750">
              <a:buFont typeface="Symbol" panose="05050102010706020507" pitchFamily="18" charset="2"/>
              <a:buChar char="¨"/>
            </a:pPr>
            <a:r>
              <a:rPr lang="ro-RO" dirty="0"/>
              <a:t>Tensiune de intrare în intervalul: 34,2 </a:t>
            </a:r>
            <a:r>
              <a:rPr lang="ro-RO" dirty="0">
                <a:sym typeface="Symbol" panose="05050102010706020507" pitchFamily="18" charset="2"/>
              </a:rPr>
              <a:t></a:t>
            </a:r>
            <a:r>
              <a:rPr lang="ro-RO" dirty="0"/>
              <a:t> 38 [V]; </a:t>
            </a:r>
          </a:p>
          <a:p>
            <a:endParaRPr lang="ro-RO" dirty="0"/>
          </a:p>
          <a:p>
            <a:r>
              <a:rPr lang="ro-RO" altLang="ro-RO" dirty="0"/>
              <a:t>C</a:t>
            </a:r>
            <a:r>
              <a:rPr lang="en-US" altLang="ro-RO" dirty="0"/>
              <a:t>erin</a:t>
            </a:r>
            <a:r>
              <a:rPr lang="ro-RO" altLang="ro-RO" dirty="0"/>
              <a:t>țe de proiectare tehnologice</a:t>
            </a:r>
            <a:r>
              <a:rPr lang="en-US" altLang="ro-RO" dirty="0"/>
              <a:t>:</a:t>
            </a:r>
            <a:endParaRPr lang="ro-RO" dirty="0"/>
          </a:p>
          <a:p>
            <a:pPr marL="285750" indent="-285750">
              <a:buFont typeface="Symbol" panose="05050102010706020507" pitchFamily="18" charset="2"/>
              <a:buChar char="¨"/>
            </a:pPr>
            <a:r>
              <a:rPr lang="it-IT" dirty="0"/>
              <a:t>Dimensiunile PCB: 40mm x 40mm; </a:t>
            </a:r>
            <a:endParaRPr lang="ro-RO" dirty="0"/>
          </a:p>
          <a:p>
            <a:pPr marL="285750" indent="-285750">
              <a:buFont typeface="Symbol" panose="05050102010706020507" pitchFamily="18" charset="2"/>
              <a:buChar char="¨"/>
            </a:pPr>
            <a:r>
              <a:rPr lang="en-US" dirty="0"/>
              <a:t>Material FR4, </a:t>
            </a:r>
            <a:r>
              <a:rPr lang="en-US" dirty="0" err="1"/>
              <a:t>dublu</a:t>
            </a:r>
            <a:r>
              <a:rPr lang="en-US" dirty="0"/>
              <a:t> </a:t>
            </a:r>
            <a:r>
              <a:rPr lang="en-US" dirty="0" err="1"/>
              <a:t>strat</a:t>
            </a:r>
            <a:r>
              <a:rPr lang="en-US" dirty="0"/>
              <a:t>/ </a:t>
            </a:r>
            <a:r>
              <a:rPr lang="en-US" dirty="0" err="1"/>
              <a:t>grosimea</a:t>
            </a:r>
            <a:r>
              <a:rPr lang="en-US" dirty="0"/>
              <a:t> </a:t>
            </a:r>
            <a:r>
              <a:rPr lang="en-US" dirty="0" err="1"/>
              <a:t>foliei</a:t>
            </a:r>
            <a:r>
              <a:rPr lang="en-US" dirty="0"/>
              <a:t> de </a:t>
            </a:r>
            <a:r>
              <a:rPr lang="en-US" dirty="0" err="1"/>
              <a:t>cupru</a:t>
            </a:r>
            <a:r>
              <a:rPr lang="en-US" dirty="0"/>
              <a:t> 35 </a:t>
            </a:r>
            <a:r>
              <a:rPr lang="el-GR" dirty="0"/>
              <a:t>μ</a:t>
            </a:r>
            <a:r>
              <a:rPr lang="en-US" dirty="0"/>
              <a:t>m, </a:t>
            </a:r>
            <a:r>
              <a:rPr lang="en-US" dirty="0" err="1"/>
              <a:t>grosimea</a:t>
            </a:r>
            <a:r>
              <a:rPr lang="en-US" dirty="0"/>
              <a:t> </a:t>
            </a:r>
            <a:r>
              <a:rPr lang="en-US" dirty="0" err="1"/>
              <a:t>plăcii</a:t>
            </a:r>
            <a:r>
              <a:rPr lang="en-US" dirty="0"/>
              <a:t> 1,6</a:t>
            </a:r>
            <a:r>
              <a:rPr lang="ro-RO" dirty="0"/>
              <a:t> </a:t>
            </a:r>
            <a:r>
              <a:rPr lang="en-US" dirty="0"/>
              <a:t>mm;</a:t>
            </a:r>
            <a:endParaRPr lang="ro-RO" dirty="0"/>
          </a:p>
          <a:p>
            <a:pPr marL="285750" indent="-285750">
              <a:buFont typeface="Symbol" panose="05050102010706020507" pitchFamily="18" charset="2"/>
              <a:buChar char="¨"/>
            </a:pPr>
            <a:r>
              <a:rPr lang="it-IT" dirty="0"/>
              <a:t>Componente pasive SMD chip 0805;</a:t>
            </a:r>
            <a:endParaRPr lang="ro-RO" dirty="0"/>
          </a:p>
          <a:p>
            <a:pPr marL="285750" indent="-285750">
              <a:buFont typeface="Symbol" panose="05050102010706020507" pitchFamily="18" charset="2"/>
              <a:buChar char="¨"/>
            </a:pPr>
            <a:r>
              <a:rPr lang="en-US" dirty="0" err="1"/>
              <a:t>Spaţierea</a:t>
            </a:r>
            <a:r>
              <a:rPr lang="en-US" dirty="0"/>
              <a:t>, </a:t>
            </a:r>
            <a:r>
              <a:rPr lang="en-US" dirty="0" err="1"/>
              <a:t>în</a:t>
            </a:r>
            <a:r>
              <a:rPr lang="en-US" dirty="0"/>
              <a:t> </a:t>
            </a:r>
            <a:r>
              <a:rPr lang="en-US" dirty="0" err="1"/>
              <a:t>toate</a:t>
            </a:r>
            <a:r>
              <a:rPr lang="en-US" dirty="0"/>
              <a:t> </a:t>
            </a:r>
            <a:r>
              <a:rPr lang="en-US" dirty="0" err="1"/>
              <a:t>cazurile</a:t>
            </a:r>
            <a:r>
              <a:rPr lang="en-US" dirty="0"/>
              <a:t>, </a:t>
            </a:r>
            <a:r>
              <a:rPr lang="en-US" dirty="0" err="1"/>
              <a:t>va</a:t>
            </a:r>
            <a:r>
              <a:rPr lang="en-US" dirty="0"/>
              <a:t> fi de 14 mil.</a:t>
            </a:r>
            <a:endParaRPr lang="ro-RO" dirty="0"/>
          </a:p>
          <a:p>
            <a:pPr marL="285750" indent="-285750">
              <a:buFont typeface="Symbol" panose="05050102010706020507" pitchFamily="18" charset="2"/>
              <a:buChar char="¨"/>
            </a:pPr>
            <a:r>
              <a:rPr lang="pt-BR" dirty="0"/>
              <a:t>Găurile de trecere pentru semnale (vias-uri) vor avea diametrul de 0,4 mm.</a:t>
            </a:r>
            <a:endParaRPr lang="en-US" dirty="0"/>
          </a:p>
          <a:p>
            <a:endParaRPr lang="ro-RO" altLang="ro-RO" dirty="0"/>
          </a:p>
          <a:p>
            <a:endParaRPr lang="ro-RO" altLang="ro-RO" dirty="0"/>
          </a:p>
        </p:txBody>
      </p:sp>
    </p:spTree>
    <p:extLst>
      <p:ext uri="{BB962C8B-B14F-4D97-AF65-F5344CB8AC3E}">
        <p14:creationId xmlns:p14="http://schemas.microsoft.com/office/powerpoint/2010/main" val="2369996816"/>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bloc</a:t>
            </a:r>
            <a:endParaRPr lang="en-US" altLang="en-US" sz="2400" b="1">
              <a:latin typeface="Arial" charset="0"/>
              <a:cs typeface="Arial" charset="0"/>
            </a:endParaRPr>
          </a:p>
        </p:txBody>
      </p:sp>
      <p:sp>
        <p:nvSpPr>
          <p:cNvPr id="5123" name="Title 1"/>
          <p:cNvSpPr txBox="1">
            <a:spLocks/>
          </p:cNvSpPr>
          <p:nvPr/>
        </p:nvSpPr>
        <p:spPr bwMode="auto">
          <a:xfrm>
            <a:off x="304800" y="1355825"/>
            <a:ext cx="8534400" cy="4953000"/>
          </a:xfrm>
          <a:prstGeom prst="rect">
            <a:avLst/>
          </a:prstGeom>
          <a:noFill/>
          <a:ln w="9525">
            <a:noFill/>
            <a:miter lim="800000"/>
            <a:headEnd/>
            <a:tailEnd/>
          </a:ln>
        </p:spPr>
        <p:txBody>
          <a:bodyPr anchor="ctr"/>
          <a:lstStyle/>
          <a:p>
            <a:endParaRPr lang="en-US" altLang="ro-RO" dirty="0"/>
          </a:p>
        </p:txBody>
      </p:sp>
      <p:pic>
        <p:nvPicPr>
          <p:cNvPr id="3" name="Picture 2" descr="A diagram of a circuit">
            <a:extLst>
              <a:ext uri="{FF2B5EF4-FFF2-40B4-BE49-F238E27FC236}">
                <a16:creationId xmlns:a16="http://schemas.microsoft.com/office/drawing/2014/main" id="{B863D60A-6CE7-8664-35C1-E9EF81C833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1524000"/>
            <a:ext cx="3657601" cy="1968824"/>
          </a:xfrm>
          <a:prstGeom prst="rect">
            <a:avLst/>
          </a:prstGeom>
        </p:spPr>
      </p:pic>
      <p:sp>
        <p:nvSpPr>
          <p:cNvPr id="5" name="TextBox 4">
            <a:extLst>
              <a:ext uri="{FF2B5EF4-FFF2-40B4-BE49-F238E27FC236}">
                <a16:creationId xmlns:a16="http://schemas.microsoft.com/office/drawing/2014/main" id="{2D94B301-072F-D468-F7FE-5E04F53A8ABD}"/>
              </a:ext>
            </a:extLst>
          </p:cNvPr>
          <p:cNvSpPr txBox="1"/>
          <p:nvPr/>
        </p:nvSpPr>
        <p:spPr>
          <a:xfrm>
            <a:off x="4108069" y="1403960"/>
            <a:ext cx="4731131" cy="2031325"/>
          </a:xfrm>
          <a:prstGeom prst="rect">
            <a:avLst/>
          </a:prstGeom>
          <a:noFill/>
        </p:spPr>
        <p:txBody>
          <a:bodyPr wrap="square" rtlCol="0">
            <a:spAutoFit/>
          </a:bodyPr>
          <a:lstStyle/>
          <a:p>
            <a:pPr marL="285750" indent="-285750">
              <a:buFont typeface="Arial" panose="020B0604020202020204" pitchFamily="34" charset="0"/>
              <a:buChar char="•"/>
            </a:pPr>
            <a:r>
              <a:rPr lang="ro-RO" sz="1800" kern="100" dirty="0">
                <a:effectLst/>
                <a:latin typeface="Arial" panose="020B0604020202020204" pitchFamily="34" charset="0"/>
                <a:ea typeface="Calibri" panose="020F0502020204030204" pitchFamily="34" charset="0"/>
                <a:cs typeface="Arial" panose="020B0604020202020204" pitchFamily="34" charset="0"/>
              </a:rPr>
              <a:t>Se folosește un sistem de stabilizare cu un ERS controlat de un AE, care compară tensiunea furnizată de REF cu tensiunea preluată de la ieșire prin intermediul RR. De asemenea, este implementat un circuit de protecție împotriva suprasarcinii, și împotriva temperaturii.</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0D25E42B-991D-8930-D514-6166AC68070E}"/>
              </a:ext>
            </a:extLst>
          </p:cNvPr>
          <p:cNvSpPr txBox="1"/>
          <p:nvPr/>
        </p:nvSpPr>
        <p:spPr>
          <a:xfrm>
            <a:off x="304798" y="3505202"/>
            <a:ext cx="8763001" cy="3046988"/>
          </a:xfrm>
          <a:prstGeom prst="rect">
            <a:avLst/>
          </a:prstGeom>
          <a:noFill/>
        </p:spPr>
        <p:txBody>
          <a:bodyPr wrap="square" rtlCol="0">
            <a:spAutoFit/>
          </a:bodyPr>
          <a:lstStyle/>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REF </a:t>
            </a:r>
            <a:r>
              <a:rPr lang="ro-RO" kern="100" dirty="0">
                <a:effectLst/>
                <a:latin typeface="Arial" panose="020B0604020202020204" pitchFamily="34" charset="0"/>
                <a:ea typeface="Calibri" panose="020F0502020204030204" pitchFamily="34" charset="0"/>
                <a:cs typeface="Arial" panose="020B0604020202020204" pitchFamily="34" charset="0"/>
              </a:rPr>
              <a:t>- Referința de tensiune</a:t>
            </a:r>
            <a:r>
              <a:rPr lang="en-US" kern="100" dirty="0">
                <a:effectLst/>
                <a:latin typeface="Arial" panose="020B0604020202020204" pitchFamily="34" charset="0"/>
                <a:ea typeface="Calibri" panose="020F0502020204030204" pitchFamily="34" charset="0"/>
                <a:cs typeface="Arial" panose="020B0604020202020204" pitchFamily="34" charset="0"/>
              </a:rPr>
              <a:t>;</a:t>
            </a:r>
            <a:endParaRPr lang="ro-RO"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AE </a:t>
            </a:r>
            <a:r>
              <a:rPr lang="ro-RO" kern="100" dirty="0">
                <a:effectLst/>
                <a:latin typeface="Arial" panose="020B0604020202020204" pitchFamily="34" charset="0"/>
                <a:ea typeface="Calibri" panose="020F0502020204030204" pitchFamily="34" charset="0"/>
                <a:cs typeface="Arial" panose="020B0604020202020204" pitchFamily="34" charset="0"/>
              </a:rPr>
              <a:t>- Amplificatorul de eroare</a:t>
            </a:r>
            <a:r>
              <a:rPr lang="ro-RO" kern="100" dirty="0">
                <a:latin typeface="Arial" panose="020B0604020202020204" pitchFamily="34" charset="0"/>
                <a:ea typeface="Calibri" panose="020F0502020204030204" pitchFamily="34" charset="0"/>
                <a:cs typeface="Arial" panose="020B0604020202020204" pitchFamily="34" charset="0"/>
              </a:rPr>
              <a:t> ce c</a:t>
            </a:r>
            <a:r>
              <a:rPr lang="ro-RO" kern="100" dirty="0">
                <a:effectLst/>
                <a:latin typeface="Arial" panose="020B0604020202020204" pitchFamily="34" charset="0"/>
                <a:ea typeface="Calibri" panose="020F0502020204030204" pitchFamily="34" charset="0"/>
                <a:cs typeface="Arial" panose="020B0604020202020204" pitchFamily="34" charset="0"/>
              </a:rPr>
              <a:t>ompară tensiunea furnizată de REF cu tensiunea preluată de la ieșire prin intermediul RR</a:t>
            </a:r>
            <a:r>
              <a:rPr lang="en-US" kern="100" dirty="0">
                <a:effectLst/>
                <a:latin typeface="Arial" panose="020B0604020202020204" pitchFamily="34" charset="0"/>
                <a:ea typeface="Calibri" panose="020F0502020204030204" pitchFamily="34" charset="0"/>
                <a:cs typeface="Arial" panose="020B0604020202020204" pitchFamily="34" charset="0"/>
              </a:rPr>
              <a:t>;</a:t>
            </a:r>
          </a:p>
          <a:p>
            <a:pPr>
              <a:spcAft>
                <a:spcPts val="600"/>
              </a:spcAft>
            </a:pPr>
            <a:r>
              <a:rPr lang="en-US" b="1" kern="100" dirty="0">
                <a:effectLst/>
                <a:latin typeface="Arial" panose="020B0604020202020204" pitchFamily="34" charset="0"/>
                <a:ea typeface="Calibri" panose="020F0502020204030204" pitchFamily="34" charset="0"/>
                <a:cs typeface="Arial" panose="020B0604020202020204" pitchFamily="34" charset="0"/>
              </a:rPr>
              <a:t>CP </a:t>
            </a:r>
            <a:r>
              <a:rPr lang="ro-RO" b="1" kern="100" dirty="0">
                <a:latin typeface="Arial" panose="020B0604020202020204" pitchFamily="34" charset="0"/>
                <a:ea typeface="Calibri" panose="020F0502020204030204" pitchFamily="34" charset="0"/>
                <a:cs typeface="Arial" panose="020B0604020202020204" pitchFamily="34" charset="0"/>
              </a:rPr>
              <a:t>S</a:t>
            </a:r>
            <a:r>
              <a:rPr lang="en-US" b="1" kern="100" dirty="0">
                <a:effectLst/>
                <a:latin typeface="Arial" panose="020B0604020202020204" pitchFamily="34" charset="0"/>
                <a:ea typeface="Calibri" panose="020F0502020204030204" pitchFamily="34" charset="0"/>
                <a:cs typeface="Arial" panose="020B0604020202020204" pitchFamily="34" charset="0"/>
              </a:rPr>
              <a:t>uprasarcin</a:t>
            </a:r>
            <a:r>
              <a:rPr lang="ro-RO" b="1" kern="100" dirty="0">
                <a:effectLst/>
                <a:latin typeface="Arial" panose="020B0604020202020204" pitchFamily="34" charset="0"/>
                <a:ea typeface="Calibri" panose="020F0502020204030204" pitchFamily="34" charset="0"/>
                <a:cs typeface="Arial" panose="020B0604020202020204" pitchFamily="34" charset="0"/>
              </a:rPr>
              <a:t>ă </a:t>
            </a:r>
            <a:r>
              <a:rPr lang="ro-RO" kern="100" dirty="0">
                <a:latin typeface="Arial" panose="020B0604020202020204" pitchFamily="34" charset="0"/>
                <a:ea typeface="Calibri" panose="020F0502020204030204" pitchFamily="34" charset="0"/>
                <a:cs typeface="Arial" panose="020B0604020202020204" pitchFamily="34" charset="0"/>
              </a:rPr>
              <a:t>-</a:t>
            </a:r>
            <a:r>
              <a:rPr lang="ro-RO" kern="100" dirty="0">
                <a:effectLst/>
                <a:latin typeface="Arial" panose="020B0604020202020204" pitchFamily="34" charset="0"/>
                <a:ea typeface="Calibri" panose="020F0502020204030204" pitchFamily="34" charset="0"/>
                <a:cs typeface="Arial" panose="020B0604020202020204" pitchFamily="34" charset="0"/>
              </a:rPr>
              <a:t> protecția la suprasarcină, limitează curentul la ieșire</a:t>
            </a:r>
            <a:r>
              <a:rPr lang="en-US" kern="100" dirty="0">
                <a:effectLst/>
                <a:latin typeface="Arial" panose="020B0604020202020204" pitchFamily="34" charset="0"/>
                <a:ea typeface="Calibri" panose="020F0502020204030204" pitchFamily="34" charset="0"/>
                <a:cs typeface="Arial" panose="020B0604020202020204" pitchFamily="34" charset="0"/>
              </a:rPr>
              <a:t>;</a:t>
            </a:r>
            <a:endParaRPr lang="ro-RO" b="1"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CP Temp </a:t>
            </a:r>
            <a:r>
              <a:rPr lang="ro-RO" kern="100" dirty="0">
                <a:effectLst/>
                <a:latin typeface="Arial" panose="020B0604020202020204" pitchFamily="34" charset="0"/>
                <a:ea typeface="Calibri" panose="020F0502020204030204" pitchFamily="34" charset="0"/>
                <a:cs typeface="Arial" panose="020B0604020202020204" pitchFamily="34" charset="0"/>
              </a:rPr>
              <a:t>- protecția la temperatură, </a:t>
            </a:r>
            <a:r>
              <a:rPr lang="ro-RO" kern="100" dirty="0">
                <a:latin typeface="Arial" panose="020B0604020202020204" pitchFamily="34" charset="0"/>
                <a:ea typeface="Calibri" panose="020F0502020204030204" pitchFamily="34" charset="0"/>
                <a:cs typeface="Arial" panose="020B0604020202020204" pitchFamily="34" charset="0"/>
              </a:rPr>
              <a:t>c</a:t>
            </a:r>
            <a:r>
              <a:rPr lang="ro-RO" kern="100" dirty="0">
                <a:effectLst/>
                <a:latin typeface="Arial" panose="020B0604020202020204" pitchFamily="34" charset="0"/>
                <a:ea typeface="Calibri" panose="020F0502020204030204" pitchFamily="34" charset="0"/>
                <a:cs typeface="Arial" panose="020B0604020202020204" pitchFamily="34" charset="0"/>
              </a:rPr>
              <a:t>ircuitul nu va mai funcționa după o anumită temperature</a:t>
            </a:r>
            <a:r>
              <a:rPr lang="en-US" kern="100" dirty="0">
                <a:effectLst/>
                <a:latin typeface="Arial" panose="020B0604020202020204" pitchFamily="34" charset="0"/>
                <a:ea typeface="Calibri" panose="020F0502020204030204" pitchFamily="34" charset="0"/>
                <a:cs typeface="Arial" panose="020B0604020202020204" pitchFamily="34" charset="0"/>
              </a:rPr>
              <a:t>;</a:t>
            </a:r>
            <a:endParaRPr lang="ro-RO"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latin typeface="Arial" panose="020B0604020202020204" pitchFamily="34" charset="0"/>
                <a:ea typeface="Calibri" panose="020F0502020204030204" pitchFamily="34" charset="0"/>
                <a:cs typeface="Arial" panose="020B0604020202020204" pitchFamily="34" charset="0"/>
              </a:rPr>
              <a:t>ERS </a:t>
            </a:r>
            <a:r>
              <a:rPr lang="ro-RO" kern="100" dirty="0">
                <a:latin typeface="Arial" panose="020B0604020202020204" pitchFamily="34" charset="0"/>
                <a:ea typeface="Calibri" panose="020F0502020204030204" pitchFamily="34" charset="0"/>
                <a:cs typeface="Arial" panose="020B0604020202020204" pitchFamily="34" charset="0"/>
              </a:rPr>
              <a:t>- </a:t>
            </a:r>
            <a:r>
              <a:rPr lang="ro-RO" kern="100" dirty="0">
                <a:effectLst/>
                <a:latin typeface="Arial" panose="020B0604020202020204" pitchFamily="34" charset="0"/>
                <a:ea typeface="Calibri" panose="020F0502020204030204" pitchFamily="34" charset="0"/>
                <a:cs typeface="Arial" panose="020B0604020202020204" pitchFamily="34" charset="0"/>
              </a:rPr>
              <a:t>Elementul de reglaj serie</a:t>
            </a:r>
            <a:r>
              <a:rPr lang="en-US" kern="100" dirty="0">
                <a:effectLst/>
                <a:latin typeface="Arial" panose="020B0604020202020204" pitchFamily="34" charset="0"/>
                <a:ea typeface="Calibri" panose="020F0502020204030204" pitchFamily="34" charset="0"/>
                <a:cs typeface="Arial" panose="020B0604020202020204" pitchFamily="34" charset="0"/>
              </a:rPr>
              <a:t>;</a:t>
            </a:r>
            <a:endParaRPr lang="ro-RO"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Load </a:t>
            </a:r>
            <a:r>
              <a:rPr lang="ro-RO" kern="100" dirty="0">
                <a:effectLst/>
                <a:latin typeface="Arial" panose="020B0604020202020204" pitchFamily="34" charset="0"/>
                <a:ea typeface="Calibri" panose="020F0502020204030204" pitchFamily="34" charset="0"/>
                <a:cs typeface="Arial" panose="020B0604020202020204" pitchFamily="34" charset="0"/>
              </a:rPr>
              <a:t>- Sarcina</a:t>
            </a:r>
            <a:r>
              <a:rPr lang="en-US" kern="100" dirty="0">
                <a:effectLst/>
                <a:latin typeface="Arial" panose="020B0604020202020204" pitchFamily="34" charset="0"/>
                <a:ea typeface="Calibri" panose="020F0502020204030204" pitchFamily="34" charset="0"/>
                <a:cs typeface="Arial" panose="020B0604020202020204" pitchFamily="34" charset="0"/>
              </a:rPr>
              <a:t>;</a:t>
            </a:r>
            <a:endParaRPr lang="ro-RO"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latin typeface="Arial" panose="020B0604020202020204" pitchFamily="34" charset="0"/>
                <a:cs typeface="Arial" panose="020B0604020202020204" pitchFamily="34" charset="0"/>
              </a:rPr>
              <a:t>	</a:t>
            </a:r>
            <a:r>
              <a:rPr lang="en-US" b="1" kern="100" dirty="0">
                <a:latin typeface="Arial" panose="020B0604020202020204" pitchFamily="34" charset="0"/>
                <a:cs typeface="Arial" panose="020B0604020202020204" pitchFamily="34" charset="0"/>
              </a:rPr>
              <a:t>	</a:t>
            </a:r>
            <a:r>
              <a:rPr lang="ro-RO" b="1" kern="100" dirty="0">
                <a:latin typeface="Arial" panose="020B0604020202020204" pitchFamily="34" charset="0"/>
                <a:cs typeface="Arial" panose="020B0604020202020204" pitchFamily="34" charset="0"/>
              </a:rPr>
              <a:t>RR </a:t>
            </a:r>
            <a:r>
              <a:rPr lang="ro-RO" kern="100" dirty="0">
                <a:latin typeface="Arial" panose="020B0604020202020204" pitchFamily="34" charset="0"/>
                <a:cs typeface="Arial" panose="020B0604020202020204" pitchFamily="34" charset="0"/>
              </a:rPr>
              <a:t>- Rețeaua de reacție negativă</a:t>
            </a:r>
            <a:r>
              <a:rPr lang="en-US" kern="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00788356"/>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a:latin typeface="Arial" charset="0"/>
              <a:cs typeface="Arial" charset="0"/>
            </a:endParaRPr>
          </a:p>
        </p:txBody>
      </p:sp>
      <p:sp>
        <p:nvSpPr>
          <p:cNvPr id="6147" name="Title 1"/>
          <p:cNvSpPr txBox="1">
            <a:spLocks/>
          </p:cNvSpPr>
          <p:nvPr/>
        </p:nvSpPr>
        <p:spPr bwMode="auto">
          <a:xfrm>
            <a:off x="304800" y="1524000"/>
            <a:ext cx="8534400" cy="4953000"/>
          </a:xfrm>
          <a:prstGeom prst="rect">
            <a:avLst/>
          </a:prstGeom>
          <a:noFill/>
          <a:ln w="9525">
            <a:noFill/>
            <a:miter lim="800000"/>
            <a:headEnd/>
            <a:tailEnd/>
          </a:ln>
        </p:spPr>
        <p:txBody>
          <a:bodyPr anchor="ctr"/>
          <a:lstStyle/>
          <a:p>
            <a:endParaRPr lang="en-US" altLang="ro-RO" dirty="0"/>
          </a:p>
        </p:txBody>
      </p:sp>
      <p:pic>
        <p:nvPicPr>
          <p:cNvPr id="3" name="Picture 2" descr="A diagram of a machine&#10;&#10;Description automatically generated">
            <a:extLst>
              <a:ext uri="{FF2B5EF4-FFF2-40B4-BE49-F238E27FC236}">
                <a16:creationId xmlns:a16="http://schemas.microsoft.com/office/drawing/2014/main" id="{54B578C6-97B1-0AF5-8382-CEA1BBD64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1"/>
            <a:ext cx="4505205" cy="2743200"/>
          </a:xfrm>
          <a:prstGeom prst="rect">
            <a:avLst/>
          </a:prstGeom>
        </p:spPr>
      </p:pic>
      <p:sp>
        <p:nvSpPr>
          <p:cNvPr id="4" name="TextBox 3">
            <a:extLst>
              <a:ext uri="{FF2B5EF4-FFF2-40B4-BE49-F238E27FC236}">
                <a16:creationId xmlns:a16="http://schemas.microsoft.com/office/drawing/2014/main" id="{49928EA9-6103-A5DB-ED8E-655DC932BF64}"/>
              </a:ext>
            </a:extLst>
          </p:cNvPr>
          <p:cNvSpPr txBox="1"/>
          <p:nvPr/>
        </p:nvSpPr>
        <p:spPr>
          <a:xfrm>
            <a:off x="4876800" y="1066799"/>
            <a:ext cx="4114800" cy="3118803"/>
          </a:xfrm>
          <a:prstGeom prst="rect">
            <a:avLst/>
          </a:prstGeom>
          <a:noFill/>
        </p:spPr>
        <p:txBody>
          <a:bodyPr wrap="square" rtlCol="0">
            <a:spAutoFit/>
          </a:bodyPr>
          <a:lstStyle/>
          <a:p>
            <a:pPr>
              <a:spcAft>
                <a:spcPts val="1000"/>
              </a:spcAft>
            </a:pPr>
            <a:r>
              <a:rPr lang="ro-RO" sz="1800" b="1" kern="100" dirty="0">
                <a:effectLst/>
                <a:latin typeface="Arial" panose="020B0604020202020204" pitchFamily="34" charset="0"/>
                <a:ea typeface="Calibri" panose="020F0502020204030204" pitchFamily="34" charset="0"/>
                <a:cs typeface="Arial" panose="020B0604020202020204" pitchFamily="34" charset="0"/>
              </a:rPr>
              <a:t>Referința de tensiune:</a:t>
            </a:r>
            <a:r>
              <a:rPr lang="ro-RO" sz="1800" kern="100" dirty="0">
                <a:effectLst/>
                <a:latin typeface="Arial" panose="020B0604020202020204" pitchFamily="34" charset="0"/>
                <a:ea typeface="Calibri" panose="020F0502020204030204" pitchFamily="34" charset="0"/>
                <a:cs typeface="Arial" panose="020B0604020202020204" pitchFamily="34" charset="0"/>
              </a:rPr>
              <a:t> R5, R35, R36, D2; D2 are o tensiune constantă, iar R5, R35 și R36 reglează curentul care ajunge către D2 și către circuitul de protecție la temperatură.</a:t>
            </a:r>
          </a:p>
          <a:p>
            <a:pPr>
              <a:spcAft>
                <a:spcPts val="1000"/>
              </a:spcAft>
            </a:pPr>
            <a:r>
              <a:rPr lang="ro-RO" sz="1800" b="1" kern="100" dirty="0">
                <a:effectLst/>
                <a:latin typeface="Arial" panose="020B0604020202020204" pitchFamily="34" charset="0"/>
                <a:ea typeface="Calibri" panose="020F0502020204030204" pitchFamily="34" charset="0"/>
                <a:cs typeface="Arial" panose="020B0604020202020204" pitchFamily="34" charset="0"/>
              </a:rPr>
              <a:t>Amplificatorul de eroare:</a:t>
            </a:r>
            <a:r>
              <a:rPr lang="ro-RO" sz="1800" kern="100" dirty="0">
                <a:effectLst/>
                <a:latin typeface="Arial" panose="020B0604020202020204" pitchFamily="34" charset="0"/>
                <a:ea typeface="Calibri" panose="020F0502020204030204" pitchFamily="34" charset="0"/>
                <a:cs typeface="Arial" panose="020B0604020202020204" pitchFamily="34" charset="0"/>
              </a:rPr>
              <a:t> Q1 - Q4, R6 – R10; Oglinda de curent are rolul de a diviza curentul în 2 curenți egali.</a:t>
            </a:r>
          </a:p>
          <a:p>
            <a:pPr>
              <a:spcAft>
                <a:spcPts val="1000"/>
              </a:spcAft>
            </a:pPr>
            <a:r>
              <a:rPr lang="ro-RO" sz="1800" b="1" kern="100" dirty="0">
                <a:effectLst/>
                <a:latin typeface="Arial" panose="020B0604020202020204" pitchFamily="34" charset="0"/>
                <a:ea typeface="Calibri" panose="020F0502020204030204" pitchFamily="34" charset="0"/>
                <a:cs typeface="Arial" panose="020B0604020202020204" pitchFamily="34" charset="0"/>
              </a:rPr>
              <a:t>Elementul de reglaj serie:</a:t>
            </a:r>
            <a:r>
              <a:rPr lang="ro-RO" sz="1800" kern="100" dirty="0">
                <a:effectLst/>
                <a:latin typeface="Arial" panose="020B0604020202020204" pitchFamily="34" charset="0"/>
                <a:ea typeface="Calibri" panose="020F0502020204030204" pitchFamily="34" charset="0"/>
                <a:cs typeface="Arial" panose="020B0604020202020204" pitchFamily="34" charset="0"/>
              </a:rPr>
              <a:t> Q6, Q7; Stabilizează tensiunea de ieșire.</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7CF871E-254E-FEDA-0E86-B701F390CD97}"/>
              </a:ext>
            </a:extLst>
          </p:cNvPr>
          <p:cNvSpPr txBox="1"/>
          <p:nvPr/>
        </p:nvSpPr>
        <p:spPr>
          <a:xfrm>
            <a:off x="304800" y="4304908"/>
            <a:ext cx="8686800" cy="2539157"/>
          </a:xfrm>
          <a:prstGeom prst="rect">
            <a:avLst/>
          </a:prstGeom>
          <a:noFill/>
        </p:spPr>
        <p:txBody>
          <a:bodyPr wrap="square" rtlCol="0">
            <a:spAutoFit/>
          </a:bodyPr>
          <a:lstStyle/>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CP la temperatură:</a:t>
            </a:r>
            <a:r>
              <a:rPr lang="ro-RO" kern="100" dirty="0">
                <a:effectLst/>
                <a:latin typeface="Arial" panose="020B0604020202020204" pitchFamily="34" charset="0"/>
                <a:ea typeface="Calibri" panose="020F0502020204030204" pitchFamily="34" charset="0"/>
                <a:cs typeface="Arial" panose="020B0604020202020204" pitchFamily="34" charset="0"/>
              </a:rPr>
              <a:t> Q5, R11 – R14; Raportul de rezistențe setează V</a:t>
            </a:r>
            <a:r>
              <a:rPr lang="ro-RO" kern="100" baseline="-25000" dirty="0">
                <a:effectLst/>
                <a:latin typeface="Arial" panose="020B0604020202020204" pitchFamily="34" charset="0"/>
                <a:ea typeface="Calibri" panose="020F0502020204030204" pitchFamily="34" charset="0"/>
                <a:cs typeface="Arial" panose="020B0604020202020204" pitchFamily="34" charset="0"/>
              </a:rPr>
              <a:t>BE</a:t>
            </a:r>
            <a:r>
              <a:rPr lang="ro-RO" kern="100" dirty="0">
                <a:effectLst/>
                <a:latin typeface="Arial" panose="020B0604020202020204" pitchFamily="34" charset="0"/>
                <a:ea typeface="Calibri" panose="020F0502020204030204" pitchFamily="34" charset="0"/>
                <a:cs typeface="Arial" panose="020B0604020202020204" pitchFamily="34" charset="0"/>
              </a:rPr>
              <a:t> al tranzistorului la o valoare sub 0.7V, care va trebui să se deschidă la 120</a:t>
            </a:r>
            <a:r>
              <a:rPr lang="ro-RO" kern="100" baseline="30000" dirty="0">
                <a:effectLst/>
                <a:latin typeface="Arial" panose="020B0604020202020204" pitchFamily="34" charset="0"/>
                <a:ea typeface="Calibri" panose="020F0502020204030204" pitchFamily="34" charset="0"/>
                <a:cs typeface="Arial" panose="020B0604020202020204" pitchFamily="34" charset="0"/>
              </a:rPr>
              <a:t>0</a:t>
            </a:r>
            <a:r>
              <a:rPr lang="ro-RO" kern="100" dirty="0">
                <a:effectLst/>
                <a:latin typeface="Arial" panose="020B0604020202020204" pitchFamily="34" charset="0"/>
                <a:ea typeface="Calibri" panose="020F0502020204030204" pitchFamily="34" charset="0"/>
                <a:cs typeface="Arial" panose="020B0604020202020204" pitchFamily="34" charset="0"/>
              </a:rPr>
              <a:t>C.</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CP la suprasarcină:</a:t>
            </a:r>
            <a:r>
              <a:rPr lang="ro-RO" kern="100" dirty="0">
                <a:effectLst/>
                <a:latin typeface="Arial" panose="020B0604020202020204" pitchFamily="34" charset="0"/>
                <a:ea typeface="Calibri" panose="020F0502020204030204" pitchFamily="34" charset="0"/>
                <a:cs typeface="Arial" panose="020B0604020202020204" pitchFamily="34" charset="0"/>
              </a:rPr>
              <a:t> Q8, R15 – R17; Rezistenta are o valoare mică, deoarece la scurtcircuit la ieșire, toată tensiunea va cădea pe aceasta =&gt; curent mare, dimensionat la aproximativ 0.5A.</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Rețeaua de reacție negativă:</a:t>
            </a:r>
            <a:r>
              <a:rPr lang="ro-RO" kern="100" dirty="0">
                <a:effectLst/>
                <a:latin typeface="Arial" panose="020B0604020202020204" pitchFamily="34" charset="0"/>
                <a:ea typeface="Calibri" panose="020F0502020204030204" pitchFamily="34" charset="0"/>
                <a:cs typeface="Arial" panose="020B0604020202020204" pitchFamily="34" charset="0"/>
              </a:rPr>
              <a:t> R18 – R24; </a:t>
            </a:r>
            <a:r>
              <a:rPr lang="ro-RO" kern="100" dirty="0">
                <a:latin typeface="Arial" panose="020B0604020202020204" pitchFamily="34" charset="0"/>
                <a:cs typeface="Arial" panose="020B0604020202020204" pitchFamily="34" charset="0"/>
              </a:rPr>
              <a:t>Pentru a regla domeniul de tensiuni la 		ieșire, prin prezența unui potențiometru. </a:t>
            </a:r>
          </a:p>
          <a:p>
            <a:pPr>
              <a:spcAft>
                <a:spcPts val="600"/>
              </a:spcAft>
            </a:pPr>
            <a:r>
              <a:rPr lang="ro-RO" b="1" kern="100" dirty="0">
                <a:effectLst/>
                <a:latin typeface="Arial" panose="020B0604020202020204" pitchFamily="34" charset="0"/>
                <a:ea typeface="Calibri" panose="020F0502020204030204" pitchFamily="34" charset="0"/>
                <a:cs typeface="Arial" panose="020B0604020202020204" pitchFamily="34" charset="0"/>
              </a:rPr>
              <a:t>		Load:</a:t>
            </a:r>
            <a:r>
              <a:rPr lang="ro-RO" kern="100" dirty="0">
                <a:effectLst/>
                <a:latin typeface="Arial" panose="020B0604020202020204" pitchFamily="34" charset="0"/>
                <a:ea typeface="Calibri" panose="020F0502020204030204" pitchFamily="34" charset="0"/>
                <a:cs typeface="Arial" panose="020B0604020202020204" pitchFamily="34" charset="0"/>
              </a:rPr>
              <a:t> R29 – R34; Pentru stabilitate.</a:t>
            </a:r>
            <a:endParaRPr lang="en-US"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1723188"/>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pic>
        <p:nvPicPr>
          <p:cNvPr id="3" name="Picture 2">
            <a:extLst>
              <a:ext uri="{FF2B5EF4-FFF2-40B4-BE49-F238E27FC236}">
                <a16:creationId xmlns:a16="http://schemas.microsoft.com/office/drawing/2014/main" id="{4F9074F5-25D1-1AC6-D8C0-58C7D1A96C1F}"/>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04801" y="1752600"/>
            <a:ext cx="4190999" cy="2727008"/>
          </a:xfrm>
          <a:prstGeom prst="rect">
            <a:avLst/>
          </a:prstGeom>
          <a:solidFill>
            <a:schemeClr val="bg1"/>
          </a:solidFill>
          <a:ln>
            <a:noFill/>
          </a:ln>
        </p:spPr>
      </p:pic>
      <p:pic>
        <p:nvPicPr>
          <p:cNvPr id="4" name="Picture 3">
            <a:extLst>
              <a:ext uri="{FF2B5EF4-FFF2-40B4-BE49-F238E27FC236}">
                <a16:creationId xmlns:a16="http://schemas.microsoft.com/office/drawing/2014/main" id="{180A1195-5680-AE79-DC69-C9AECD6058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52600"/>
            <a:ext cx="4190999" cy="2727008"/>
          </a:xfrm>
          <a:prstGeom prst="rect">
            <a:avLst/>
          </a:prstGeom>
          <a:solidFill>
            <a:schemeClr val="bg1"/>
          </a:solidFill>
          <a:ln>
            <a:noFill/>
          </a:ln>
        </p:spPr>
      </p:pic>
      <p:sp>
        <p:nvSpPr>
          <p:cNvPr id="5" name="TextBox 4">
            <a:extLst>
              <a:ext uri="{FF2B5EF4-FFF2-40B4-BE49-F238E27FC236}">
                <a16:creationId xmlns:a16="http://schemas.microsoft.com/office/drawing/2014/main" id="{F73BB851-3380-343E-0353-50AAAC9E5549}"/>
              </a:ext>
            </a:extLst>
          </p:cNvPr>
          <p:cNvSpPr txBox="1"/>
          <p:nvPr/>
        </p:nvSpPr>
        <p:spPr>
          <a:xfrm>
            <a:off x="1028700" y="4567476"/>
            <a:ext cx="2743200" cy="369332"/>
          </a:xfrm>
          <a:prstGeom prst="rect">
            <a:avLst/>
          </a:prstGeom>
          <a:noFill/>
        </p:spPr>
        <p:txBody>
          <a:bodyPr wrap="square" rtlCol="0">
            <a:spAutoFit/>
          </a:bodyPr>
          <a:lstStyle/>
          <a:p>
            <a:r>
              <a:rPr lang="en-US" dirty="0"/>
              <a:t>Simular</a:t>
            </a:r>
            <a:r>
              <a:rPr lang="ro-RO" dirty="0"/>
              <a:t>e</a:t>
            </a:r>
            <a:r>
              <a:rPr lang="en-US" dirty="0"/>
              <a:t> tensiu</a:t>
            </a:r>
            <a:r>
              <a:rPr lang="ro-RO" dirty="0"/>
              <a:t>n</a:t>
            </a:r>
            <a:r>
              <a:rPr lang="en-US" dirty="0"/>
              <a:t>i </a:t>
            </a:r>
            <a:r>
              <a:rPr lang="ro-RO" dirty="0"/>
              <a:t>în DC</a:t>
            </a:r>
            <a:endParaRPr lang="en-US" dirty="0"/>
          </a:p>
        </p:txBody>
      </p:sp>
      <p:sp>
        <p:nvSpPr>
          <p:cNvPr id="6" name="TextBox 5">
            <a:extLst>
              <a:ext uri="{FF2B5EF4-FFF2-40B4-BE49-F238E27FC236}">
                <a16:creationId xmlns:a16="http://schemas.microsoft.com/office/drawing/2014/main" id="{8B0D1BBA-5E14-18F8-91E4-7A9553BF564D}"/>
              </a:ext>
            </a:extLst>
          </p:cNvPr>
          <p:cNvSpPr txBox="1"/>
          <p:nvPr/>
        </p:nvSpPr>
        <p:spPr>
          <a:xfrm>
            <a:off x="5524499" y="4567476"/>
            <a:ext cx="2743200" cy="369332"/>
          </a:xfrm>
          <a:prstGeom prst="rect">
            <a:avLst/>
          </a:prstGeom>
          <a:noFill/>
        </p:spPr>
        <p:txBody>
          <a:bodyPr wrap="square" rtlCol="0">
            <a:spAutoFit/>
          </a:bodyPr>
          <a:lstStyle/>
          <a:p>
            <a:r>
              <a:rPr lang="en-US" dirty="0"/>
              <a:t>Simular</a:t>
            </a:r>
            <a:r>
              <a:rPr lang="ro-RO" dirty="0"/>
              <a:t>e</a:t>
            </a:r>
            <a:r>
              <a:rPr lang="en-US" dirty="0"/>
              <a:t> </a:t>
            </a:r>
            <a:r>
              <a:rPr lang="ro-RO" dirty="0"/>
              <a:t>curenți</a:t>
            </a:r>
            <a:r>
              <a:rPr lang="en-US" dirty="0"/>
              <a:t> </a:t>
            </a:r>
            <a:r>
              <a:rPr lang="ro-RO" dirty="0"/>
              <a:t>în DC</a:t>
            </a:r>
            <a:endParaRPr lang="en-US" dirty="0"/>
          </a:p>
        </p:txBody>
      </p:sp>
    </p:spTree>
    <p:extLst>
      <p:ext uri="{BB962C8B-B14F-4D97-AF65-F5344CB8AC3E}">
        <p14:creationId xmlns:p14="http://schemas.microsoft.com/office/powerpoint/2010/main" val="1195290091"/>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pic>
        <p:nvPicPr>
          <p:cNvPr id="2" name="Picture 1">
            <a:extLst>
              <a:ext uri="{FF2B5EF4-FFF2-40B4-BE49-F238E27FC236}">
                <a16:creationId xmlns:a16="http://schemas.microsoft.com/office/drawing/2014/main" id="{416E2628-607F-DD6E-D19D-3C0508826B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555" y="1521919"/>
            <a:ext cx="7136130" cy="2059481"/>
          </a:xfrm>
          <a:prstGeom prst="rect">
            <a:avLst/>
          </a:prstGeom>
          <a:noFill/>
          <a:ln>
            <a:noFill/>
          </a:ln>
        </p:spPr>
      </p:pic>
      <p:pic>
        <p:nvPicPr>
          <p:cNvPr id="3" name="Picture 2">
            <a:extLst>
              <a:ext uri="{FF2B5EF4-FFF2-40B4-BE49-F238E27FC236}">
                <a16:creationId xmlns:a16="http://schemas.microsoft.com/office/drawing/2014/main" id="{77EDCBC6-C7CC-9F7E-C63E-6584E0CD0C8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3556" y="3999459"/>
            <a:ext cx="7136129" cy="2059481"/>
          </a:xfrm>
          <a:prstGeom prst="rect">
            <a:avLst/>
          </a:prstGeom>
          <a:noFill/>
          <a:ln>
            <a:noFill/>
          </a:ln>
        </p:spPr>
      </p:pic>
      <p:sp>
        <p:nvSpPr>
          <p:cNvPr id="4" name="TextBox 3">
            <a:extLst>
              <a:ext uri="{FF2B5EF4-FFF2-40B4-BE49-F238E27FC236}">
                <a16:creationId xmlns:a16="http://schemas.microsoft.com/office/drawing/2014/main" id="{8F9C8076-A5A9-611D-40BC-1ED955544D37}"/>
              </a:ext>
            </a:extLst>
          </p:cNvPr>
          <p:cNvSpPr txBox="1"/>
          <p:nvPr/>
        </p:nvSpPr>
        <p:spPr>
          <a:xfrm>
            <a:off x="2573321" y="1066800"/>
            <a:ext cx="3997358" cy="369332"/>
          </a:xfrm>
          <a:prstGeom prst="rect">
            <a:avLst/>
          </a:prstGeom>
          <a:noFill/>
        </p:spPr>
        <p:txBody>
          <a:bodyPr wrap="square" rtlCol="0">
            <a:spAutoFit/>
          </a:bodyPr>
          <a:lstStyle/>
          <a:p>
            <a:r>
              <a:rPr lang="ro-RO" sz="1800" kern="100" dirty="0">
                <a:effectLst/>
                <a:latin typeface="Arial" panose="020B0604020202020204" pitchFamily="34" charset="0"/>
                <a:ea typeface="Calibri" panose="020F0502020204030204" pitchFamily="34" charset="0"/>
                <a:cs typeface="Arial" panose="020B0604020202020204" pitchFamily="34" charset="0"/>
              </a:rPr>
              <a:t>Vout(Vin), potențiometrul pe poziția 1</a:t>
            </a:r>
            <a:r>
              <a:rPr lang="en-US" sz="1800" kern="100" dirty="0">
                <a:effectLst/>
                <a:latin typeface="Arial" panose="020B0604020202020204" pitchFamily="34" charset="0"/>
                <a:ea typeface="Calibri" panose="020F0502020204030204" pitchFamily="34" charset="0"/>
                <a:cs typeface="Arial" panose="020B0604020202020204" pitchFamily="34" charset="0"/>
              </a:rPr>
              <a:t>:</a:t>
            </a:r>
          </a:p>
        </p:txBody>
      </p:sp>
      <p:sp>
        <p:nvSpPr>
          <p:cNvPr id="5" name="TextBox 4">
            <a:extLst>
              <a:ext uri="{FF2B5EF4-FFF2-40B4-BE49-F238E27FC236}">
                <a16:creationId xmlns:a16="http://schemas.microsoft.com/office/drawing/2014/main" id="{1880F40B-19DC-BC21-DF9F-F1D61A87A3A3}"/>
              </a:ext>
            </a:extLst>
          </p:cNvPr>
          <p:cNvSpPr txBox="1"/>
          <p:nvPr/>
        </p:nvSpPr>
        <p:spPr>
          <a:xfrm>
            <a:off x="2592941" y="3605763"/>
            <a:ext cx="3997358" cy="369332"/>
          </a:xfrm>
          <a:prstGeom prst="rect">
            <a:avLst/>
          </a:prstGeom>
          <a:noFill/>
        </p:spPr>
        <p:txBody>
          <a:bodyPr wrap="square" rtlCol="0">
            <a:spAutoFit/>
          </a:bodyPr>
          <a:lstStyle/>
          <a:p>
            <a:r>
              <a:rPr lang="ro-RO" sz="1800" kern="100" dirty="0">
                <a:effectLst/>
                <a:latin typeface="Arial" panose="020B0604020202020204" pitchFamily="34" charset="0"/>
                <a:ea typeface="Calibri" panose="020F0502020204030204" pitchFamily="34" charset="0"/>
                <a:cs typeface="Arial" panose="020B0604020202020204" pitchFamily="34" charset="0"/>
              </a:rPr>
              <a:t>Vout(Vin), potențiometrul pe poziția </a:t>
            </a:r>
            <a:r>
              <a:rPr lang="en-US" sz="1800" kern="100" dirty="0">
                <a:effectLst/>
                <a:latin typeface="Arial" panose="020B0604020202020204" pitchFamily="34" charset="0"/>
                <a:ea typeface="Calibri" panose="020F0502020204030204" pitchFamily="34" charset="0"/>
                <a:cs typeface="Arial" panose="020B0604020202020204" pitchFamily="34" charset="0"/>
              </a:rPr>
              <a:t>0:</a:t>
            </a:r>
          </a:p>
        </p:txBody>
      </p:sp>
    </p:spTree>
    <p:extLst>
      <p:ext uri="{BB962C8B-B14F-4D97-AF65-F5344CB8AC3E}">
        <p14:creationId xmlns:p14="http://schemas.microsoft.com/office/powerpoint/2010/main" val="3291588907"/>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defRPr/>
            </a:pPr>
            <a:endParaRPr lang="en-US" dirty="0">
              <a:ea typeface="+mj-ea"/>
            </a:endParaRPr>
          </a:p>
        </p:txBody>
      </p:sp>
      <p:pic>
        <p:nvPicPr>
          <p:cNvPr id="3" name="Picture 2" descr="A green circuit board with many small green squares&#10;&#10;Description automatically generated">
            <a:extLst>
              <a:ext uri="{FF2B5EF4-FFF2-40B4-BE49-F238E27FC236}">
                <a16:creationId xmlns:a16="http://schemas.microsoft.com/office/drawing/2014/main" id="{17745B57-D5C0-DC62-B64B-50814C3315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1178" y="1035556"/>
            <a:ext cx="2625707" cy="2622044"/>
          </a:xfrm>
          <a:prstGeom prst="rect">
            <a:avLst/>
          </a:prstGeom>
        </p:spPr>
      </p:pic>
      <p:pic>
        <p:nvPicPr>
          <p:cNvPr id="5" name="Picture 4" descr="A green circuit board with many small squares&#10;&#10;Description automatically generated">
            <a:extLst>
              <a:ext uri="{FF2B5EF4-FFF2-40B4-BE49-F238E27FC236}">
                <a16:creationId xmlns:a16="http://schemas.microsoft.com/office/drawing/2014/main" id="{9D97FFC7-351A-D3F0-F688-3BEDCB3DA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4040" y="1035556"/>
            <a:ext cx="2622044" cy="2622044"/>
          </a:xfrm>
          <a:prstGeom prst="rect">
            <a:avLst/>
          </a:prstGeom>
        </p:spPr>
      </p:pic>
      <p:sp>
        <p:nvSpPr>
          <p:cNvPr id="7" name="TextBox 6">
            <a:extLst>
              <a:ext uri="{FF2B5EF4-FFF2-40B4-BE49-F238E27FC236}">
                <a16:creationId xmlns:a16="http://schemas.microsoft.com/office/drawing/2014/main" id="{7C5D0748-4E7D-C135-7D17-42B961371256}"/>
              </a:ext>
            </a:extLst>
          </p:cNvPr>
          <p:cNvSpPr txBox="1"/>
          <p:nvPr/>
        </p:nvSpPr>
        <p:spPr>
          <a:xfrm>
            <a:off x="2278743" y="3669268"/>
            <a:ext cx="1452638" cy="369332"/>
          </a:xfrm>
          <a:prstGeom prst="rect">
            <a:avLst/>
          </a:prstGeom>
          <a:noFill/>
        </p:spPr>
        <p:txBody>
          <a:bodyPr wrap="square" rtlCol="0">
            <a:spAutoFit/>
          </a:bodyPr>
          <a:lstStyle/>
          <a:p>
            <a:r>
              <a:rPr lang="en-US" dirty="0"/>
              <a:t>Vedere TOP</a:t>
            </a:r>
          </a:p>
        </p:txBody>
      </p:sp>
      <p:sp>
        <p:nvSpPr>
          <p:cNvPr id="8" name="TextBox 7">
            <a:extLst>
              <a:ext uri="{FF2B5EF4-FFF2-40B4-BE49-F238E27FC236}">
                <a16:creationId xmlns:a16="http://schemas.microsoft.com/office/drawing/2014/main" id="{8AA0192E-AC03-B605-F5EE-566A62F5A30A}"/>
              </a:ext>
            </a:extLst>
          </p:cNvPr>
          <p:cNvSpPr txBox="1"/>
          <p:nvPr/>
        </p:nvSpPr>
        <p:spPr>
          <a:xfrm>
            <a:off x="5668063" y="3669268"/>
            <a:ext cx="1951935" cy="369332"/>
          </a:xfrm>
          <a:prstGeom prst="rect">
            <a:avLst/>
          </a:prstGeom>
          <a:noFill/>
        </p:spPr>
        <p:txBody>
          <a:bodyPr wrap="square" rtlCol="0">
            <a:spAutoFit/>
          </a:bodyPr>
          <a:lstStyle/>
          <a:p>
            <a:r>
              <a:rPr lang="en-US" dirty="0"/>
              <a:t>Vedere BOTTOM</a:t>
            </a:r>
          </a:p>
        </p:txBody>
      </p:sp>
      <p:sp>
        <p:nvSpPr>
          <p:cNvPr id="9" name="TextBox 8">
            <a:extLst>
              <a:ext uri="{FF2B5EF4-FFF2-40B4-BE49-F238E27FC236}">
                <a16:creationId xmlns:a16="http://schemas.microsoft.com/office/drawing/2014/main" id="{9FAF6EA4-8B1E-95E3-D955-D58284587746}"/>
              </a:ext>
            </a:extLst>
          </p:cNvPr>
          <p:cNvSpPr txBox="1"/>
          <p:nvPr/>
        </p:nvSpPr>
        <p:spPr>
          <a:xfrm>
            <a:off x="228600" y="4013462"/>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ro-RO" dirty="0"/>
              <a:t>Componentele au fost poziționate astfel încât cele active, în special cele care disipă multă putere să fie cât mai în centrul PCB-ului, iar cele pasive la margine</a:t>
            </a:r>
            <a:r>
              <a:rPr lang="en-GB" dirty="0"/>
              <a:t>;</a:t>
            </a:r>
            <a:endParaRPr lang="ro-RO" dirty="0"/>
          </a:p>
          <a:p>
            <a:pPr marL="285750" indent="-285750">
              <a:buFont typeface="Arial" panose="020B0604020202020204" pitchFamily="34" charset="0"/>
              <a:buChar char="•"/>
            </a:pPr>
            <a:r>
              <a:rPr lang="ro-RO" dirty="0"/>
              <a:t>Componentele sunt grupate pe placă pe blocuri funcționale, astfel că traseele sunt cât mai scurte</a:t>
            </a:r>
            <a:r>
              <a:rPr lang="en-US" dirty="0"/>
              <a:t>;</a:t>
            </a:r>
            <a:endParaRPr lang="ro-RO" dirty="0"/>
          </a:p>
          <a:p>
            <a:pPr marL="285750" indent="-285750">
              <a:buFont typeface="Arial" panose="020B0604020202020204" pitchFamily="34" charset="0"/>
              <a:buChar char="•"/>
            </a:pPr>
            <a:r>
              <a:rPr lang="ro-RO" dirty="0"/>
              <a:t>Traseele nu fac unghiuri de 90</a:t>
            </a:r>
            <a:r>
              <a:rPr lang="en-US" dirty="0"/>
              <a:t>°</a:t>
            </a:r>
            <a:r>
              <a:rPr lang="ro-RO" dirty="0"/>
              <a:t>, pentru a nu pierde semnal, excepție făcând intersecția cu </a:t>
            </a:r>
            <a:r>
              <a:rPr lang="en-US" dirty="0"/>
              <a:t>g</a:t>
            </a:r>
            <a:r>
              <a:rPr lang="ro-RO" dirty="0"/>
              <a:t>ăurile de trecere (vias)</a:t>
            </a:r>
            <a:r>
              <a:rPr lang="en-US" dirty="0"/>
              <a:t>;</a:t>
            </a:r>
            <a:endParaRPr lang="ro-RO" dirty="0"/>
          </a:p>
          <a:p>
            <a:pPr marL="285750" indent="-285750">
              <a:buFont typeface="Arial" panose="020B0604020202020204" pitchFamily="34" charset="0"/>
              <a:buChar char="•"/>
            </a:pPr>
            <a:r>
              <a:rPr lang="ro-RO" dirty="0"/>
              <a:t>Dimensiunile traseelor au fost alese conform cerințelor (16 mil)</a:t>
            </a:r>
            <a:r>
              <a:rPr lang="en-US" dirty="0"/>
              <a:t>;</a:t>
            </a:r>
            <a:endParaRPr lang="ro-RO" dirty="0"/>
          </a:p>
          <a:p>
            <a:pPr marL="1657350" lvl="3" indent="-285750">
              <a:buFont typeface="Arial" panose="020B0604020202020204" pitchFamily="34" charset="0"/>
              <a:buChar char="•"/>
            </a:pPr>
            <a:r>
              <a:rPr lang="ro-RO" dirty="0"/>
              <a:t>Am folosit un plan de masă pe layerul electric TOP, pentru reducerea numărului de trasee</a:t>
            </a:r>
            <a:r>
              <a:rPr lang="en-US" dirty="0"/>
              <a:t>;</a:t>
            </a:r>
          </a:p>
        </p:txBody>
      </p:sp>
    </p:spTree>
    <p:extLst>
      <p:ext uri="{BB962C8B-B14F-4D97-AF65-F5344CB8AC3E}">
        <p14:creationId xmlns:p14="http://schemas.microsoft.com/office/powerpoint/2010/main" val="3727311992"/>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685800"/>
            <a:ext cx="8610600" cy="914400"/>
          </a:xfrm>
        </p:spPr>
        <p:txBody>
          <a:bodyPr/>
          <a:lstStyle/>
          <a:p>
            <a:pPr algn="l"/>
            <a:r>
              <a:rPr lang="en-GB" altLang="en-US" sz="2400" b="1" dirty="0" err="1">
                <a:latin typeface="Arial" charset="0"/>
                <a:cs typeface="Arial" charset="0"/>
              </a:rPr>
              <a:t>Fotografii</a:t>
            </a:r>
            <a:r>
              <a:rPr lang="en-GB" altLang="en-US" sz="2400" b="1" dirty="0">
                <a:latin typeface="Arial" charset="0"/>
                <a:cs typeface="Arial" charset="0"/>
              </a:rPr>
              <a:t> din </a:t>
            </a:r>
            <a:r>
              <a:rPr lang="en-GB" altLang="en-US" sz="2400" b="1" dirty="0" err="1">
                <a:latin typeface="Arial" charset="0"/>
                <a:cs typeface="Arial" charset="0"/>
              </a:rPr>
              <a:t>etapa</a:t>
            </a:r>
            <a:r>
              <a:rPr lang="en-GB" altLang="en-US" sz="2400" b="1" dirty="0">
                <a:latin typeface="Arial" charset="0"/>
                <a:cs typeface="Arial" charset="0"/>
              </a:rPr>
              <a:t> de </a:t>
            </a:r>
            <a:r>
              <a:rPr lang="en-GB" altLang="en-US" sz="2400" b="1" dirty="0" err="1">
                <a:latin typeface="Arial" charset="0"/>
                <a:cs typeface="Arial" charset="0"/>
              </a:rPr>
              <a:t>echipare</a:t>
            </a:r>
            <a:r>
              <a:rPr lang="en-GB" altLang="en-US" sz="2400" b="1" dirty="0">
                <a:latin typeface="Arial" charset="0"/>
                <a:cs typeface="Arial" charset="0"/>
              </a:rPr>
              <a:t> a </a:t>
            </a:r>
            <a:r>
              <a:rPr lang="en-GB" altLang="en-US" sz="2400" b="1" dirty="0" err="1">
                <a:latin typeface="Arial" charset="0"/>
                <a:cs typeface="Arial" charset="0"/>
              </a:rPr>
              <a:t>modulului</a:t>
            </a:r>
            <a:r>
              <a:rPr lang="en-GB" altLang="en-US" sz="2400" b="1" dirty="0">
                <a:latin typeface="Arial" charset="0"/>
                <a:cs typeface="Arial" charset="0"/>
              </a:rPr>
              <a:t> electronic</a:t>
            </a:r>
            <a:endParaRPr lang="en-US" altLang="en-US" sz="2400" b="1" dirty="0">
              <a:solidFill>
                <a:srgbClr val="FF0000"/>
              </a:solidFill>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Layout PCB</a:t>
            </a:r>
          </a:p>
          <a:p>
            <a:pPr>
              <a:buFont typeface="Arial" charset="0"/>
              <a:buChar char="•"/>
            </a:pPr>
            <a:r>
              <a:rPr lang="ro-RO" altLang="ro-RO" dirty="0"/>
              <a:t> Foto PCB echipat</a:t>
            </a:r>
          </a:p>
          <a:p>
            <a:pPr>
              <a:buFont typeface="Arial" charset="0"/>
              <a:buChar char="•"/>
            </a:pPr>
            <a:r>
              <a:rPr lang="ro-RO" altLang="ro-RO" dirty="0">
                <a:solidFill>
                  <a:srgbClr val="FF0000"/>
                </a:solidFill>
              </a:rPr>
              <a:t> Maxim </a:t>
            </a:r>
            <a:r>
              <a:rPr lang="en-GB" altLang="ro-RO" dirty="0">
                <a:solidFill>
                  <a:srgbClr val="FF0000"/>
                </a:solidFill>
              </a:rPr>
              <a:t>o</a:t>
            </a:r>
            <a:r>
              <a:rPr lang="ro-RO" altLang="ro-RO" dirty="0">
                <a:solidFill>
                  <a:srgbClr val="FF0000"/>
                </a:solidFill>
              </a:rPr>
              <a:t> pagină</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GB" altLang="ro-RO" dirty="0"/>
              <a:t> </a:t>
            </a:r>
            <a:r>
              <a:rPr lang="ro-RO" altLang="ro-RO" dirty="0"/>
              <a:t>Foto forme de undă</a:t>
            </a:r>
          </a:p>
          <a:p>
            <a:pPr>
              <a:buFont typeface="Arial" charset="0"/>
              <a:buChar char="•"/>
            </a:pPr>
            <a:r>
              <a:rPr lang="ro-RO" altLang="ro-RO" dirty="0"/>
              <a:t> Tabele măsurători</a:t>
            </a:r>
          </a:p>
          <a:p>
            <a:pPr>
              <a:buFont typeface="Arial" charset="0"/>
              <a:buChar char="•"/>
            </a:pPr>
            <a:r>
              <a:rPr lang="ro-RO" altLang="ro-RO" dirty="0"/>
              <a:t> Tot ceea ce justifică funcționarea proiectului în specificațiile impuse</a:t>
            </a:r>
          </a:p>
          <a:p>
            <a:pPr>
              <a:buFont typeface="Arial" charset="0"/>
              <a:buChar char="•"/>
            </a:pPr>
            <a:r>
              <a:rPr lang="ro-RO" altLang="ro-RO" dirty="0"/>
              <a:t> </a:t>
            </a:r>
            <a:r>
              <a:rPr lang="ro-RO" altLang="ro-RO" dirty="0">
                <a:solidFill>
                  <a:srgbClr val="FF0000"/>
                </a:solidFill>
              </a:rPr>
              <a:t>Maxim două pagini</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2663</TotalTime>
  <Words>997</Words>
  <Application>Microsoft Office PowerPoint</Application>
  <PresentationFormat>On-screen Show (4:3)</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Symbol</vt:lpstr>
      <vt:lpstr>Office Theme</vt:lpstr>
      <vt:lpstr>Proiect 1 – Dispozitive și circuite electronice (DCE) </vt:lpstr>
      <vt:lpstr>Date de proiectare</vt:lpstr>
      <vt:lpstr>Schema bloc</vt:lpstr>
      <vt:lpstr>Schema electrică </vt:lpstr>
      <vt:lpstr>Simulări</vt:lpstr>
      <vt:lpstr>Simulări</vt:lpstr>
      <vt:lpstr>Layout</vt:lpstr>
      <vt:lpstr>Fotografii din etapa de echipare a modulului electronic</vt:lpstr>
      <vt:lpstr>Rezultate experimentale</vt:lpstr>
      <vt:lpstr>Rezultate experimentale</vt:lpstr>
      <vt:lpstr>Concluzii</vt:lpstr>
      <vt:lpstr>Concluzii</vt:lpstr>
      <vt:lpstr>Discipline studiate utile în realizarea proiectului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c:creator>
  <cp:lastModifiedBy>Bogdan-Gabriel MITREA (124532)</cp:lastModifiedBy>
  <cp:revision>249</cp:revision>
  <dcterms:created xsi:type="dcterms:W3CDTF">2014-01-15T22:07:17Z</dcterms:created>
  <dcterms:modified xsi:type="dcterms:W3CDTF">2024-01-20T15:59:39Z</dcterms:modified>
</cp:coreProperties>
</file>