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85B0B-AC67-4FF2-A188-B001391A5F7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35B91-E1ED-4B54-99F1-29D4AEE79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35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5B91-E1ED-4B54-99F1-29D4AEE797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42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00AFE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00AF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5DD3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00AFE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00AFE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602" y="1120139"/>
            <a:ext cx="10678794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00AFE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00AF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5DD3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00AFE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00AFE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371792"/>
            <a:ext cx="7701280" cy="448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4010" y="2987103"/>
            <a:ext cx="7593965" cy="2566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jp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11" Type="http://schemas.openxmlformats.org/officeDocument/2006/relationships/image" Target="../media/image45.png"/><Relationship Id="rId5" Type="http://schemas.openxmlformats.org/officeDocument/2006/relationships/image" Target="../media/image39.jpg"/><Relationship Id="rId10" Type="http://schemas.openxmlformats.org/officeDocument/2006/relationships/image" Target="../media/image44.png"/><Relationship Id="rId4" Type="http://schemas.openxmlformats.org/officeDocument/2006/relationships/image" Target="../media/image38.jp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23.png"/><Relationship Id="rId5" Type="http://schemas.openxmlformats.org/officeDocument/2006/relationships/image" Target="../media/image17.jpg"/><Relationship Id="rId10" Type="http://schemas.openxmlformats.org/officeDocument/2006/relationships/image" Target="../media/image22.png"/><Relationship Id="rId4" Type="http://schemas.openxmlformats.org/officeDocument/2006/relationships/image" Target="../media/image16.jp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jp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11" Type="http://schemas.openxmlformats.org/officeDocument/2006/relationships/image" Target="../media/image33.png"/><Relationship Id="rId5" Type="http://schemas.openxmlformats.org/officeDocument/2006/relationships/image" Target="../media/image27.jpg"/><Relationship Id="rId10" Type="http://schemas.openxmlformats.org/officeDocument/2006/relationships/image" Target="../media/image32.png"/><Relationship Id="rId4" Type="http://schemas.openxmlformats.org/officeDocument/2006/relationships/image" Target="../media/image26.jp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38200" cy="5667375"/>
          </a:xfrm>
          <a:custGeom>
            <a:avLst/>
            <a:gdLst/>
            <a:ahLst/>
            <a:cxnLst/>
            <a:rect l="l" t="t" r="r" b="b"/>
            <a:pathLst>
              <a:path w="838200" h="5667375">
                <a:moveTo>
                  <a:pt x="838200" y="0"/>
                </a:moveTo>
                <a:lnTo>
                  <a:pt x="0" y="0"/>
                </a:lnTo>
                <a:lnTo>
                  <a:pt x="0" y="5667375"/>
                </a:lnTo>
                <a:lnTo>
                  <a:pt x="83820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1160" y="2309812"/>
            <a:ext cx="4229100" cy="7010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86355">
              <a:lnSpc>
                <a:spcPct val="100000"/>
              </a:lnSpc>
              <a:spcBef>
                <a:spcPts val="125"/>
              </a:spcBef>
            </a:pPr>
            <a:r>
              <a:rPr sz="2150" b="0" spc="5" dirty="0">
                <a:latin typeface="Trebuchet MS"/>
                <a:cs typeface="Trebuchet MS"/>
              </a:rPr>
              <a:t>Презентация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0" dirty="0">
                <a:latin typeface="Trebuchet MS"/>
                <a:cs typeface="Trebuchet MS"/>
              </a:rPr>
              <a:t>ПО</a:t>
            </a:r>
            <a:r>
              <a:rPr sz="2150" b="0" spc="35" dirty="0">
                <a:latin typeface="Trebuchet MS"/>
                <a:cs typeface="Trebuchet MS"/>
              </a:rPr>
              <a:t> </a:t>
            </a:r>
            <a:r>
              <a:rPr sz="2150" b="0" spc="15" dirty="0">
                <a:latin typeface="Trebuchet MS"/>
                <a:cs typeface="Trebuchet MS"/>
              </a:rPr>
              <a:t>ЛАБОРАТОРНОЙ</a:t>
            </a:r>
            <a:r>
              <a:rPr sz="2150" b="0" spc="195" dirty="0">
                <a:latin typeface="Trebuchet MS"/>
                <a:cs typeface="Trebuchet MS"/>
              </a:rPr>
              <a:t> </a:t>
            </a:r>
            <a:r>
              <a:rPr sz="2150" b="0" spc="15" dirty="0">
                <a:latin typeface="Trebuchet MS"/>
                <a:cs typeface="Trebuchet MS"/>
              </a:rPr>
              <a:t>РАБОТЕ</a:t>
            </a:r>
            <a:r>
              <a:rPr sz="2150" b="0" spc="25" dirty="0">
                <a:latin typeface="Trebuchet MS"/>
                <a:cs typeface="Trebuchet MS"/>
              </a:rPr>
              <a:t> №</a:t>
            </a:r>
            <a:r>
              <a:rPr sz="2150" b="0" spc="40" dirty="0">
                <a:latin typeface="Trebuchet MS"/>
                <a:cs typeface="Trebuchet MS"/>
              </a:rPr>
              <a:t> </a:t>
            </a:r>
            <a:r>
              <a:rPr sz="2150" b="0" spc="15" dirty="0">
                <a:latin typeface="Trebuchet MS"/>
                <a:cs typeface="Trebuchet MS"/>
              </a:rPr>
              <a:t>1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5240" algn="r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дисциплина:</a:t>
            </a:r>
            <a:r>
              <a:rPr spc="95" dirty="0"/>
              <a:t> </a:t>
            </a:r>
            <a:r>
              <a:rPr spc="20" dirty="0"/>
              <a:t>Моделирование</a:t>
            </a:r>
            <a:r>
              <a:rPr spc="10" dirty="0"/>
              <a:t> </a:t>
            </a:r>
            <a:r>
              <a:rPr spc="20" dirty="0"/>
              <a:t>информационных</a:t>
            </a:r>
          </a:p>
          <a:p>
            <a:pPr marL="2006600" marR="5080" indent="4251325" algn="r">
              <a:lnSpc>
                <a:spcPts val="2630"/>
              </a:lnSpc>
              <a:spcBef>
                <a:spcPts val="95"/>
              </a:spcBef>
            </a:pPr>
            <a:r>
              <a:rPr spc="20" dirty="0"/>
              <a:t>п</a:t>
            </a:r>
            <a:r>
              <a:rPr dirty="0"/>
              <a:t>р</a:t>
            </a:r>
            <a:r>
              <a:rPr spc="35" dirty="0"/>
              <a:t>о</a:t>
            </a:r>
            <a:r>
              <a:rPr spc="15" dirty="0"/>
              <a:t>ц</a:t>
            </a:r>
            <a:r>
              <a:rPr spc="20" dirty="0"/>
              <a:t>е</a:t>
            </a:r>
            <a:r>
              <a:rPr spc="-25" dirty="0"/>
              <a:t>сс</a:t>
            </a:r>
            <a:r>
              <a:rPr spc="35" dirty="0"/>
              <a:t>о</a:t>
            </a:r>
            <a:r>
              <a:rPr spc="10" dirty="0"/>
              <a:t>в  </a:t>
            </a:r>
            <a:r>
              <a:rPr spc="15" dirty="0"/>
              <a:t>тема:</a:t>
            </a:r>
            <a:r>
              <a:rPr spc="40" dirty="0"/>
              <a:t> </a:t>
            </a:r>
            <a:r>
              <a:rPr spc="5" dirty="0"/>
              <a:t>Простые</a:t>
            </a:r>
            <a:r>
              <a:rPr spc="175" dirty="0"/>
              <a:t> </a:t>
            </a:r>
            <a:r>
              <a:rPr spc="20" dirty="0"/>
              <a:t>модели</a:t>
            </a:r>
            <a:r>
              <a:rPr spc="45" dirty="0"/>
              <a:t> </a:t>
            </a:r>
            <a:r>
              <a:rPr spc="20" dirty="0"/>
              <a:t>компьютерной</a:t>
            </a:r>
            <a:r>
              <a:rPr spc="50" dirty="0"/>
              <a:t> </a:t>
            </a:r>
            <a:r>
              <a:rPr dirty="0"/>
              <a:t>сети</a:t>
            </a:r>
          </a:p>
          <a:p>
            <a:pPr>
              <a:lnSpc>
                <a:spcPct val="100000"/>
              </a:lnSpc>
            </a:pPr>
            <a:endParaRPr sz="2800"/>
          </a:p>
          <a:p>
            <a:pPr marL="12700" marR="2872740">
              <a:lnSpc>
                <a:spcPct val="157400"/>
              </a:lnSpc>
            </a:pP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Ст</a:t>
            </a:r>
            <a:r>
              <a:rPr sz="1550" spc="10" dirty="0">
                <a:solidFill>
                  <a:srgbClr val="FFFFFF"/>
                </a:solidFill>
              </a:rPr>
              <a:t>у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дент:Сулицкий</a:t>
            </a:r>
            <a:r>
              <a:rPr sz="1550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155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Богдан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Романович, 1032201388 </a:t>
            </a:r>
            <a:r>
              <a:rPr sz="1550" spc="-455" dirty="0">
                <a:solidFill>
                  <a:srgbClr val="FFFFFF"/>
                </a:solidFill>
              </a:rPr>
              <a:t> </a:t>
            </a:r>
            <a:r>
              <a:rPr sz="1550" dirty="0">
                <a:solidFill>
                  <a:srgbClr val="FFFFFF"/>
                </a:solidFill>
              </a:rPr>
              <a:t>Группа:</a:t>
            </a:r>
            <a:r>
              <a:rPr sz="1550" spc="140" dirty="0">
                <a:solidFill>
                  <a:srgbClr val="FFFFFF"/>
                </a:solidFill>
              </a:rPr>
              <a:t> </a:t>
            </a:r>
            <a:r>
              <a:rPr sz="1550" spc="20" dirty="0">
                <a:solidFill>
                  <a:srgbClr val="FFFFFF"/>
                </a:solidFill>
              </a:rPr>
              <a:t>НФИбд-02-20</a:t>
            </a:r>
            <a:endParaRPr sz="1550"/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55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Преподаватель:</a:t>
            </a:r>
            <a:r>
              <a:rPr sz="1550" u="sng" spc="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Королькова</a:t>
            </a:r>
            <a:r>
              <a:rPr sz="1550" u="sng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Анна</a:t>
            </a:r>
            <a:r>
              <a:rPr sz="1550" u="sng" spc="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Владиславовна</a:t>
            </a:r>
            <a:endParaRPr sz="15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3730"/>
            <a:ext cx="2038985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15" dirty="0">
                <a:latin typeface="Trebuchet MS"/>
                <a:cs typeface="Trebuchet MS"/>
              </a:rPr>
              <a:t>У</a:t>
            </a:r>
            <a:r>
              <a:rPr sz="2400" spc="-5" dirty="0">
                <a:latin typeface="Trebuchet MS"/>
                <a:cs typeface="Trebuchet MS"/>
              </a:rPr>
              <a:t>п</a:t>
            </a:r>
            <a:r>
              <a:rPr sz="2400" spc="35" dirty="0">
                <a:latin typeface="Trebuchet MS"/>
                <a:cs typeface="Trebuchet MS"/>
              </a:rPr>
              <a:t>р</a:t>
            </a:r>
            <a:r>
              <a:rPr sz="2400" spc="10" dirty="0">
                <a:latin typeface="Trebuchet MS"/>
                <a:cs typeface="Trebuchet MS"/>
              </a:rPr>
              <a:t>а</a:t>
            </a:r>
            <a:r>
              <a:rPr sz="2400" dirty="0">
                <a:latin typeface="Trebuchet MS"/>
                <a:cs typeface="Trebuchet MS"/>
              </a:rPr>
              <a:t>ж</a:t>
            </a:r>
            <a:r>
              <a:rPr sz="2400" spc="30" dirty="0">
                <a:latin typeface="Trebuchet MS"/>
                <a:cs typeface="Trebuchet MS"/>
              </a:rPr>
              <a:t>н</a:t>
            </a:r>
            <a:r>
              <a:rPr sz="2400" spc="-5" dirty="0">
                <a:latin typeface="Trebuchet MS"/>
                <a:cs typeface="Trebuchet MS"/>
              </a:rPr>
              <a:t>е</a:t>
            </a:r>
            <a:r>
              <a:rPr sz="2400" spc="30" dirty="0">
                <a:latin typeface="Trebuchet MS"/>
                <a:cs typeface="Trebuchet MS"/>
              </a:rPr>
              <a:t>н</a:t>
            </a:r>
            <a:r>
              <a:rPr sz="2400" dirty="0">
                <a:latin typeface="Trebuchet MS"/>
                <a:cs typeface="Trebuchet MS"/>
              </a:rPr>
              <a:t>и</a:t>
            </a:r>
            <a:r>
              <a:rPr sz="2400" spc="15" dirty="0">
                <a:latin typeface="Trebuchet MS"/>
                <a:cs typeface="Trebuchet MS"/>
              </a:rPr>
              <a:t>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02" y="1266761"/>
            <a:ext cx="8255634" cy="361278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687070" indent="-343535">
              <a:lnSpc>
                <a:spcPts val="1950"/>
              </a:lnSpc>
              <a:spcBef>
                <a:spcPts val="340"/>
              </a:spcBef>
              <a:tabLst>
                <a:tab pos="355600" algn="l"/>
              </a:tabLst>
            </a:pPr>
            <a:r>
              <a:rPr spc="-120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Внесите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следующие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изменения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в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реализацию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примера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кольцевой </a:t>
            </a:r>
            <a:r>
              <a:rPr spc="-5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топологией</a:t>
            </a:r>
            <a:r>
              <a:rPr spc="-8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сети;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355600" marR="307340" indent="-343535">
              <a:lnSpc>
                <a:spcPts val="1950"/>
              </a:lnSpc>
              <a:spcBef>
                <a:spcPts val="1055"/>
              </a:spcBef>
              <a:tabLst>
                <a:tab pos="355600" algn="l"/>
              </a:tabLst>
            </a:pPr>
            <a:r>
              <a:rPr spc="-114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передача</a:t>
            </a:r>
            <a:r>
              <a:rPr spc="3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данных</a:t>
            </a:r>
            <a:r>
              <a:rPr spc="1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должна</a:t>
            </a:r>
            <a:r>
              <a:rPr spc="-4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осуществляться</a:t>
            </a:r>
            <a:r>
              <a:rPr spc="-1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от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узла</a:t>
            </a:r>
            <a:r>
              <a:rPr spc="-3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n(0)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до</a:t>
            </a:r>
            <a:r>
              <a:rPr spc="-8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узла</a:t>
            </a:r>
            <a:r>
              <a:rPr spc="-3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n(5)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по </a:t>
            </a:r>
            <a:r>
              <a:rPr spc="-5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кратчайшему</a:t>
            </a:r>
            <a:r>
              <a:rPr spc="5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пути в</a:t>
            </a:r>
            <a:r>
              <a:rPr spc="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течение</a:t>
            </a:r>
            <a:r>
              <a:rPr spc="-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5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секунд</a:t>
            </a:r>
            <a:r>
              <a:rPr spc="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модельного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времени;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355600" marR="102235" indent="-343535">
              <a:lnSpc>
                <a:spcPts val="1950"/>
              </a:lnSpc>
              <a:spcBef>
                <a:spcPts val="985"/>
              </a:spcBef>
              <a:tabLst>
                <a:tab pos="355600" algn="l"/>
              </a:tabLst>
            </a:pPr>
            <a:r>
              <a:rPr spc="-114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передача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данных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должна идти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 протоколу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TCP 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(тип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Newreno),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на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принимающей</a:t>
            </a:r>
            <a:r>
              <a:rPr spc="7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стороне</a:t>
            </a:r>
            <a:r>
              <a:rPr spc="-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используется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TCPSink-объект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типа</a:t>
            </a:r>
            <a:r>
              <a:rPr spc="-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DelAck;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поверх </a:t>
            </a:r>
            <a:r>
              <a:rPr spc="-5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TCP</a:t>
            </a:r>
            <a:r>
              <a:rPr spc="-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работает</a:t>
            </a:r>
            <a:r>
              <a:rPr spc="6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протокол</a:t>
            </a:r>
            <a:r>
              <a:rPr spc="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FTP</a:t>
            </a:r>
            <a:r>
              <a:rPr spc="-4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0,5</a:t>
            </a:r>
            <a:r>
              <a:rPr spc="-6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до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4,5</a:t>
            </a:r>
            <a:r>
              <a:rPr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секунд</a:t>
            </a:r>
            <a:r>
              <a:rPr spc="6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модельного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времени;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355600" marR="281940" indent="-343535">
              <a:lnSpc>
                <a:spcPts val="1950"/>
              </a:lnSpc>
              <a:spcBef>
                <a:spcPts val="985"/>
              </a:spcBef>
              <a:tabLst>
                <a:tab pos="355600" algn="l"/>
              </a:tabLst>
            </a:pPr>
            <a:r>
              <a:rPr spc="-114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1</a:t>
            </a:r>
            <a:r>
              <a:rPr spc="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2</a:t>
            </a:r>
            <a:r>
              <a:rPr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секунду</a:t>
            </a:r>
            <a:r>
              <a:rPr spc="6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модельного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времени</a:t>
            </a:r>
            <a:r>
              <a:rPr spc="15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происходит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разрыв</a:t>
            </a:r>
            <a:r>
              <a:rPr spc="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соединения </a:t>
            </a:r>
            <a:r>
              <a:rPr spc="-5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между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узлами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n(0)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</a:t>
            </a:r>
            <a:r>
              <a:rPr spc="-7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n(1);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355600" marR="5080" indent="-343535">
              <a:lnSpc>
                <a:spcPct val="90400"/>
              </a:lnSpc>
              <a:spcBef>
                <a:spcPts val="944"/>
              </a:spcBef>
              <a:tabLst>
                <a:tab pos="355600" algn="l"/>
              </a:tabLst>
            </a:pPr>
            <a:r>
              <a:rPr spc="-114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при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разрыве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соединения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маршрут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передачи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данных 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должен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измениться </a:t>
            </a:r>
            <a:r>
              <a:rPr spc="-5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на резервный,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после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восстановления соединения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пакеты снова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должны 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пойти</a:t>
            </a:r>
            <a:r>
              <a:rPr spc="-8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кратчайшему</a:t>
            </a:r>
            <a:r>
              <a:rPr spc="13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пути.</a:t>
            </a:r>
            <a:endParaRPr dirty="0">
              <a:latin typeface="Trebuchet MS" panose="020B0603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3730"/>
            <a:ext cx="338582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0" spc="10" dirty="0" err="1">
                <a:latin typeface="Trebuchet MS"/>
                <a:cs typeface="Trebuchet MS"/>
              </a:rPr>
              <a:t>Реализация</a:t>
            </a:r>
            <a:r>
              <a:rPr sz="2400" b="0" spc="25" dirty="0">
                <a:latin typeface="Trebuchet MS"/>
                <a:cs typeface="Trebuchet MS"/>
              </a:rPr>
              <a:t> </a:t>
            </a:r>
            <a:r>
              <a:rPr sz="2400" b="0" spc="5" dirty="0" err="1" smtClean="0">
                <a:latin typeface="Trebuchet MS"/>
                <a:cs typeface="Trebuchet MS"/>
              </a:rPr>
              <a:t>модели</a:t>
            </a:r>
            <a:endParaRPr sz="2400" b="0" spc="5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3500" y="1143000"/>
            <a:ext cx="2381250" cy="4867275"/>
            <a:chOff x="1333500" y="1171575"/>
            <a:chExt cx="2381250" cy="4867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500" y="1171575"/>
              <a:ext cx="2381250" cy="2466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3025" y="3562350"/>
              <a:ext cx="2371725" cy="24765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42422" y="1143000"/>
            <a:ext cx="1790700" cy="17811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3122" y="1142999"/>
            <a:ext cx="1790700" cy="17811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76254" y="1142998"/>
            <a:ext cx="1790700" cy="17811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34000" y="3800475"/>
            <a:ext cx="1762125" cy="17526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34400" y="3771900"/>
            <a:ext cx="1790700" cy="178117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1521" y="6032236"/>
            <a:ext cx="1605207" cy="13996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4595" y="2954770"/>
            <a:ext cx="1026354" cy="14066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6500" y="2966763"/>
            <a:ext cx="3160566" cy="12867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6388" y="2950859"/>
            <a:ext cx="1780566" cy="140942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0600" y="5562600"/>
            <a:ext cx="2719757" cy="132313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2129" y="5562600"/>
            <a:ext cx="3040671" cy="1354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685800"/>
            <a:ext cx="21082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35" dirty="0">
                <a:solidFill>
                  <a:srgbClr val="00AFEF"/>
                </a:solidFill>
                <a:latin typeface="Trebuchet MS"/>
                <a:cs typeface="Trebuchet MS"/>
              </a:rPr>
              <a:t>З</a:t>
            </a:r>
            <a:r>
              <a:rPr sz="2400" b="1" spc="25" dirty="0">
                <a:solidFill>
                  <a:srgbClr val="00AFEF"/>
                </a:solidFill>
                <a:latin typeface="Trebuchet MS"/>
                <a:cs typeface="Trebuchet MS"/>
              </a:rPr>
              <a:t>а</a:t>
            </a:r>
            <a:r>
              <a:rPr sz="2400" b="1" spc="-5" dirty="0">
                <a:solidFill>
                  <a:srgbClr val="00AFEF"/>
                </a:solidFill>
                <a:latin typeface="Trebuchet MS"/>
                <a:cs typeface="Trebuchet MS"/>
              </a:rPr>
              <a:t>к</a:t>
            </a:r>
            <a:r>
              <a:rPr sz="2400" b="1" dirty="0">
                <a:solidFill>
                  <a:srgbClr val="00AFEF"/>
                </a:solidFill>
                <a:latin typeface="Trebuchet MS"/>
                <a:cs typeface="Trebuchet MS"/>
              </a:rPr>
              <a:t>л</a:t>
            </a:r>
            <a:r>
              <a:rPr sz="2400" b="1" spc="-5" dirty="0">
                <a:solidFill>
                  <a:srgbClr val="00AFEF"/>
                </a:solidFill>
                <a:latin typeface="Trebuchet MS"/>
                <a:cs typeface="Trebuchet MS"/>
              </a:rPr>
              <a:t>ю</a:t>
            </a:r>
            <a:r>
              <a:rPr sz="2400" b="1" spc="15" dirty="0">
                <a:solidFill>
                  <a:srgbClr val="00AFEF"/>
                </a:solidFill>
                <a:latin typeface="Trebuchet MS"/>
                <a:cs typeface="Trebuchet MS"/>
              </a:rPr>
              <a:t>ч</a:t>
            </a:r>
            <a:r>
              <a:rPr sz="2400" b="1" spc="-15" dirty="0">
                <a:solidFill>
                  <a:srgbClr val="00AFEF"/>
                </a:solidFill>
                <a:latin typeface="Trebuchet MS"/>
                <a:cs typeface="Trebuchet MS"/>
              </a:rPr>
              <a:t>е</a:t>
            </a:r>
            <a:r>
              <a:rPr sz="2400" b="1" spc="15" dirty="0">
                <a:solidFill>
                  <a:srgbClr val="00AFEF"/>
                </a:solidFill>
                <a:latin typeface="Trebuchet MS"/>
                <a:cs typeface="Trebuchet MS"/>
              </a:rPr>
              <a:t>н</a:t>
            </a:r>
            <a:r>
              <a:rPr sz="2400" b="1" dirty="0">
                <a:solidFill>
                  <a:srgbClr val="00AFEF"/>
                </a:solidFill>
                <a:latin typeface="Trebuchet MS"/>
                <a:cs typeface="Trebuchet MS"/>
              </a:rPr>
              <a:t>и</a:t>
            </a:r>
            <a:r>
              <a:rPr sz="2400" b="1" spc="15" dirty="0">
                <a:solidFill>
                  <a:srgbClr val="00AFEF"/>
                </a:solidFill>
                <a:latin typeface="Trebuchet MS"/>
                <a:cs typeface="Trebuchet MS"/>
              </a:rPr>
              <a:t>е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1219200"/>
            <a:ext cx="8128634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pc="-114" dirty="0">
                <a:solidFill>
                  <a:srgbClr val="00AFEF"/>
                </a:solidFill>
                <a:latin typeface="Lucida Sans Unicode"/>
                <a:cs typeface="Lucida Sans Unicode"/>
              </a:rPr>
              <a:t>▶	</a:t>
            </a:r>
            <a:r>
              <a:rPr spc="-15" dirty="0">
                <a:solidFill>
                  <a:srgbClr val="FFFFFF"/>
                </a:solidFill>
                <a:latin typeface="Trebuchet MS"/>
                <a:cs typeface="Trebuchet MS"/>
              </a:rPr>
              <a:t>Приобрел </a:t>
            </a:r>
            <a:r>
              <a:rPr spc="-30" dirty="0">
                <a:solidFill>
                  <a:srgbClr val="FFFFFF"/>
                </a:solidFill>
                <a:latin typeface="Trebuchet MS"/>
                <a:cs typeface="Trebuchet MS"/>
              </a:rPr>
              <a:t>навыки</a:t>
            </a:r>
            <a:r>
              <a:rPr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/>
                <a:cs typeface="Trebuchet MS"/>
              </a:rPr>
              <a:t>моделирования </a:t>
            </a:r>
            <a:r>
              <a:rPr spc="-5" dirty="0">
                <a:solidFill>
                  <a:srgbClr val="FFFFFF"/>
                </a:solidFill>
                <a:latin typeface="Trebuchet MS"/>
                <a:cs typeface="Trebuchet MS"/>
              </a:rPr>
              <a:t>сетей </a:t>
            </a:r>
            <a:r>
              <a:rPr spc="-10" dirty="0">
                <a:solidFill>
                  <a:srgbClr val="FFFFFF"/>
                </a:solidFill>
                <a:latin typeface="Trebuchet MS"/>
                <a:cs typeface="Trebuchet MS"/>
              </a:rPr>
              <a:t>передачи </a:t>
            </a:r>
            <a:r>
              <a:rPr spc="-25" dirty="0">
                <a:solidFill>
                  <a:srgbClr val="FFFFFF"/>
                </a:solidFill>
                <a:latin typeface="Trebuchet MS"/>
                <a:cs typeface="Trebuchet MS"/>
              </a:rPr>
              <a:t>данных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с </a:t>
            </a:r>
            <a:r>
              <a:rPr spc="-5" dirty="0">
                <a:solidFill>
                  <a:srgbClr val="FFFFFF"/>
                </a:solidFill>
                <a:latin typeface="Trebuchet MS"/>
                <a:cs typeface="Trebuchet MS"/>
              </a:rPr>
              <a:t>помощью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/>
                <a:cs typeface="Trebuchet MS"/>
              </a:rPr>
              <a:t>средства</a:t>
            </a:r>
            <a:r>
              <a:rPr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/>
                <a:cs typeface="Trebuchet MS"/>
              </a:rPr>
              <a:t>имитационного</a:t>
            </a:r>
            <a:r>
              <a:rPr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/>
                <a:cs typeface="Trebuchet MS"/>
              </a:rPr>
              <a:t>моделирования</a:t>
            </a:r>
            <a:r>
              <a:rPr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20" dirty="0">
                <a:solidFill>
                  <a:srgbClr val="FFFFFF"/>
                </a:solidFill>
                <a:latin typeface="Trebuchet MS"/>
                <a:cs typeface="Trebuchet MS"/>
              </a:rPr>
              <a:t>NS-2,</a:t>
            </a:r>
            <a:r>
              <a:rPr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а</a:t>
            </a:r>
            <a:r>
              <a:rPr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/>
                <a:cs typeface="Trebuchet MS"/>
              </a:rPr>
              <a:t>также</a:t>
            </a:r>
            <a:r>
              <a:rPr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/>
                <a:cs typeface="Trebuchet MS"/>
              </a:rPr>
              <a:t>проанализировал </a:t>
            </a:r>
            <a:r>
              <a:rPr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/>
                <a:cs typeface="Trebuchet MS"/>
              </a:rPr>
              <a:t>полученных</a:t>
            </a:r>
            <a:r>
              <a:rPr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/>
                <a:cs typeface="Trebuchet MS"/>
              </a:rPr>
              <a:t>результатов</a:t>
            </a:r>
            <a:r>
              <a:rPr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/>
                <a:cs typeface="Trebuchet MS"/>
              </a:rPr>
              <a:t>моделирования.</a:t>
            </a:r>
            <a:endParaRPr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602" y="634047"/>
            <a:ext cx="20345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 err="1">
                <a:solidFill>
                  <a:srgbClr val="00AFEF"/>
                </a:solidFill>
                <a:latin typeface="Trebuchet MS"/>
                <a:cs typeface="Trebuchet MS"/>
              </a:rPr>
              <a:t>Цель</a:t>
            </a:r>
            <a:r>
              <a:rPr sz="2400" b="1" spc="-15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00" b="1" spc="5" dirty="0" err="1" smtClean="0">
                <a:solidFill>
                  <a:srgbClr val="00AFEF"/>
                </a:solidFill>
                <a:latin typeface="Trebuchet MS"/>
                <a:cs typeface="Trebuchet MS"/>
              </a:rPr>
              <a:t>работы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1143000"/>
            <a:ext cx="8368665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 algn="just">
              <a:lnSpc>
                <a:spcPct val="100800"/>
              </a:lnSpc>
              <a:spcBef>
                <a:spcPts val="85"/>
              </a:spcBef>
            </a:pPr>
            <a:r>
              <a:rPr spc="-120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</a:t>
            </a:r>
            <a:r>
              <a:rPr spc="-114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Приобретение </a:t>
            </a:r>
            <a:r>
              <a:rPr spc="-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навыков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моделирования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сетей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передачи </a:t>
            </a:r>
            <a:r>
              <a:rPr spc="-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данных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помощью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средства имитационного моделирования </a:t>
            </a:r>
            <a:r>
              <a:rPr spc="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NS-2,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а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также анализ полученных </a:t>
            </a:r>
            <a:r>
              <a:rPr spc="-5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результатов</a:t>
            </a:r>
            <a:r>
              <a:rPr spc="-5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моделирования</a:t>
            </a:r>
            <a:endParaRPr dirty="0">
              <a:latin typeface="Trebuchet MS" panose="020B0603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4047"/>
            <a:ext cx="4618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/>
              <a:t>1.1</a:t>
            </a:r>
            <a:r>
              <a:rPr sz="2400" spc="-45" dirty="0"/>
              <a:t> </a:t>
            </a:r>
            <a:r>
              <a:rPr sz="2400" spc="-5" dirty="0"/>
              <a:t>Шаблон</a:t>
            </a:r>
            <a:r>
              <a:rPr sz="2400" spc="10" dirty="0"/>
              <a:t> </a:t>
            </a:r>
            <a:r>
              <a:rPr sz="2400" spc="5" dirty="0"/>
              <a:t>сценария</a:t>
            </a:r>
            <a:r>
              <a:rPr sz="2400" spc="-50" dirty="0"/>
              <a:t> </a:t>
            </a:r>
            <a:r>
              <a:rPr sz="2400" spc="-5" dirty="0"/>
              <a:t>для</a:t>
            </a:r>
            <a:r>
              <a:rPr sz="2400" spc="15" dirty="0"/>
              <a:t> </a:t>
            </a:r>
            <a:r>
              <a:rPr sz="2400" spc="-10" dirty="0"/>
              <a:t>NS-2</a:t>
            </a:r>
            <a:endParaRPr sz="2400"/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t="1108"/>
          <a:stretch/>
        </p:blipFill>
        <p:spPr>
          <a:xfrm>
            <a:off x="628650" y="1371600"/>
            <a:ext cx="3657600" cy="3400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2197281"/>
            <a:ext cx="2981325" cy="20669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4400" y="1333500"/>
            <a:ext cx="2819400" cy="29241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74" y="4804791"/>
            <a:ext cx="3029352" cy="15548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800" y="4495800"/>
            <a:ext cx="1857613" cy="160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575" y="401637"/>
            <a:ext cx="7024370" cy="7543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215"/>
              </a:spcBef>
            </a:pPr>
            <a:r>
              <a:rPr sz="2400" spc="10" dirty="0"/>
              <a:t>1.2 </a:t>
            </a:r>
            <a:r>
              <a:rPr sz="2400" dirty="0"/>
              <a:t>Простой </a:t>
            </a:r>
            <a:r>
              <a:rPr sz="2400" spc="5" dirty="0"/>
              <a:t>пример </a:t>
            </a:r>
            <a:r>
              <a:rPr sz="2400" spc="-5" dirty="0"/>
              <a:t>описания топологии </a:t>
            </a:r>
            <a:r>
              <a:rPr sz="2400" spc="15" dirty="0"/>
              <a:t>сети, </a:t>
            </a:r>
            <a:r>
              <a:rPr sz="2400" spc="-710" dirty="0"/>
              <a:t> </a:t>
            </a:r>
            <a:r>
              <a:rPr sz="2400" spc="5" dirty="0"/>
              <a:t>состоящей</a:t>
            </a:r>
            <a:r>
              <a:rPr sz="2400" spc="-145" dirty="0"/>
              <a:t> </a:t>
            </a:r>
            <a:r>
              <a:rPr sz="2400" spc="-10" dirty="0"/>
              <a:t>из</a:t>
            </a:r>
            <a:r>
              <a:rPr sz="2400" spc="65" dirty="0"/>
              <a:t> </a:t>
            </a:r>
            <a:r>
              <a:rPr sz="2400" spc="-15" dirty="0"/>
              <a:t>двух</a:t>
            </a:r>
            <a:r>
              <a:rPr sz="2400" spc="20" dirty="0"/>
              <a:t> </a:t>
            </a:r>
            <a:r>
              <a:rPr sz="2400" spc="-20" dirty="0"/>
              <a:t>узлов</a:t>
            </a:r>
            <a:r>
              <a:rPr sz="2400" spc="145" dirty="0"/>
              <a:t> </a:t>
            </a:r>
            <a:r>
              <a:rPr sz="2400" dirty="0"/>
              <a:t>и</a:t>
            </a:r>
            <a:r>
              <a:rPr sz="2400" spc="-65" dirty="0"/>
              <a:t> </a:t>
            </a:r>
            <a:r>
              <a:rPr sz="2400" spc="-5" dirty="0"/>
              <a:t>одного</a:t>
            </a:r>
            <a:r>
              <a:rPr sz="2400" spc="10" dirty="0"/>
              <a:t> </a:t>
            </a:r>
            <a:r>
              <a:rPr sz="2400" spc="5" dirty="0"/>
              <a:t>соединения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917575" y="1211262"/>
            <a:ext cx="8253730" cy="32588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b="1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Постановка</a:t>
            </a:r>
            <a:r>
              <a:rPr b="1" spc="-1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b="1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задачи.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pc="-114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Требуется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смоделировать</a:t>
            </a:r>
            <a:r>
              <a:rPr spc="-3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сеть</a:t>
            </a:r>
            <a:r>
              <a:rPr spc="4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передачи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данных,</a:t>
            </a:r>
            <a:r>
              <a:rPr spc="14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состоящую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355600" marR="972185" indent="-343535">
              <a:lnSpc>
                <a:spcPts val="2100"/>
              </a:lnSpc>
              <a:spcBef>
                <a:spcPts val="1190"/>
              </a:spcBef>
              <a:tabLst>
                <a:tab pos="355600" algn="l"/>
              </a:tabLst>
            </a:pPr>
            <a:r>
              <a:rPr spc="-114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из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двух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узлов,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соединённых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дуплексной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линией связи с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полосой </a:t>
            </a:r>
            <a:r>
              <a:rPr spc="-5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пропускания</a:t>
            </a:r>
            <a:r>
              <a:rPr spc="8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2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355600" marR="321310" indent="-343535">
              <a:lnSpc>
                <a:spcPct val="100800"/>
              </a:lnSpc>
              <a:spcBef>
                <a:spcPts val="919"/>
              </a:spcBef>
              <a:tabLst>
                <a:tab pos="355600" algn="l"/>
              </a:tabLst>
            </a:pPr>
            <a:r>
              <a:rPr spc="-114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Мб/с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задержкой 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10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мс,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очередью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 обслуживанием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типа </a:t>
            </a:r>
            <a:r>
              <a:rPr spc="-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DropTail.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От </a:t>
            </a:r>
            <a:r>
              <a:rPr spc="-5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одного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узла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355600" marR="508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pc="-114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к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другому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 протоколу 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UDP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осуществляется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передача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пакетов, размером </a:t>
            </a:r>
            <a:r>
              <a:rPr spc="-5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500</a:t>
            </a:r>
            <a:r>
              <a:rPr spc="-7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байт,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pc="-114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постоянной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скоростью</a:t>
            </a:r>
            <a:r>
              <a:rPr spc="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200</a:t>
            </a:r>
            <a:r>
              <a:rPr spc="-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пакетов</a:t>
            </a:r>
            <a:r>
              <a:rPr spc="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в</a:t>
            </a:r>
            <a:r>
              <a:rPr spc="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секунду.</a:t>
            </a:r>
            <a:endParaRPr dirty="0">
              <a:latin typeface="Trebuchet MS" panose="020B0603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76350"/>
            <a:ext cx="3848100" cy="5581650"/>
            <a:chOff x="0" y="1276350"/>
            <a:chExt cx="3848100" cy="5581650"/>
          </a:xfrm>
        </p:grpSpPr>
        <p:sp>
          <p:nvSpPr>
            <p:cNvPr id="3" name="object 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" y="1276350"/>
              <a:ext cx="3714750" cy="29146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602" y="634047"/>
            <a:ext cx="3093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 err="1"/>
              <a:t>Реализация</a:t>
            </a:r>
            <a:r>
              <a:rPr sz="2400" spc="45" dirty="0"/>
              <a:t> </a:t>
            </a:r>
            <a:r>
              <a:rPr sz="2400" spc="-5" dirty="0" err="1" smtClean="0"/>
              <a:t>модели</a:t>
            </a:r>
            <a:endParaRPr sz="2400" dirty="0"/>
          </a:p>
        </p:txBody>
      </p:sp>
      <p:grpSp>
        <p:nvGrpSpPr>
          <p:cNvPr id="6" name="object 6"/>
          <p:cNvGrpSpPr/>
          <p:nvPr/>
        </p:nvGrpSpPr>
        <p:grpSpPr>
          <a:xfrm>
            <a:off x="4029075" y="1181100"/>
            <a:ext cx="3876675" cy="5029200"/>
            <a:chOff x="4029075" y="1181100"/>
            <a:chExt cx="3876675" cy="50292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600" y="1181100"/>
              <a:ext cx="3867150" cy="40481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9075" y="5105400"/>
              <a:ext cx="3876675" cy="11049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3425" y="409575"/>
            <a:ext cx="2486025" cy="25812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4375" y="3095625"/>
            <a:ext cx="2505075" cy="26193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589" y="4191000"/>
            <a:ext cx="1800466" cy="15418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7200" y="6219009"/>
            <a:ext cx="3500916" cy="16555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60795" y="5732052"/>
            <a:ext cx="2671284" cy="175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409" y="371792"/>
            <a:ext cx="770128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25" dirty="0"/>
              <a:t>1.3</a:t>
            </a:r>
            <a:r>
              <a:rPr sz="2400" spc="-65" dirty="0"/>
              <a:t> </a:t>
            </a:r>
            <a:r>
              <a:rPr sz="2400" spc="15" dirty="0"/>
              <a:t>Пример</a:t>
            </a:r>
            <a:r>
              <a:rPr sz="2400" spc="85" dirty="0"/>
              <a:t> </a:t>
            </a:r>
            <a:r>
              <a:rPr sz="2400" spc="10" dirty="0"/>
              <a:t>с</a:t>
            </a:r>
            <a:r>
              <a:rPr sz="2400" spc="50" dirty="0"/>
              <a:t> </a:t>
            </a:r>
            <a:r>
              <a:rPr sz="2400" spc="10" dirty="0"/>
              <a:t>усложнённой</a:t>
            </a:r>
            <a:r>
              <a:rPr sz="2400" spc="185" dirty="0"/>
              <a:t> </a:t>
            </a:r>
            <a:r>
              <a:rPr sz="2400" spc="5" dirty="0"/>
              <a:t>топологией</a:t>
            </a:r>
            <a:r>
              <a:rPr sz="2400" spc="190" dirty="0"/>
              <a:t> </a:t>
            </a:r>
            <a:r>
              <a:rPr sz="2400" dirty="0"/>
              <a:t>сети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838200"/>
            <a:ext cx="10165080" cy="5523372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354965" algn="l"/>
              </a:tabLst>
            </a:pPr>
            <a:r>
              <a:rPr sz="1400" b="1" dirty="0" err="1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Постановка</a:t>
            </a:r>
            <a:r>
              <a:rPr sz="1400" b="1" spc="210" dirty="0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задачи.</a:t>
            </a:r>
            <a:endParaRPr sz="1400" dirty="0">
              <a:latin typeface="Trebuchet MS" panose="020B0603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354965" algn="l"/>
              </a:tabLst>
            </a:pPr>
            <a:r>
              <a:rPr sz="1400" spc="-105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Описание</a:t>
            </a:r>
            <a:r>
              <a:rPr sz="1400" spc="1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моделируемой</a:t>
            </a:r>
            <a:r>
              <a:rPr sz="1400" spc="3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сети</a:t>
            </a:r>
            <a:endParaRPr sz="1400" dirty="0">
              <a:latin typeface="Trebuchet MS" panose="020B0603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354965" algn="l"/>
              </a:tabLst>
            </a:pPr>
            <a:r>
              <a:rPr sz="1400" spc="-105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сеть</a:t>
            </a:r>
            <a:r>
              <a:rPr sz="1400" spc="15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состоит</a:t>
            </a:r>
            <a:r>
              <a:rPr sz="1400" spc="1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из 4</a:t>
            </a:r>
            <a:r>
              <a:rPr sz="1400" spc="4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узлов</a:t>
            </a:r>
            <a:r>
              <a:rPr sz="1400" spc="6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(n0,</a:t>
            </a:r>
            <a:r>
              <a:rPr sz="1400" spc="7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n1,</a:t>
            </a:r>
            <a:r>
              <a:rPr sz="1400" spc="7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n2,</a:t>
            </a:r>
            <a:r>
              <a:rPr sz="1400" spc="14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n3);</a:t>
            </a:r>
            <a:endParaRPr sz="1400" dirty="0">
              <a:latin typeface="Trebuchet MS" panose="020B0603020202020204" pitchFamily="34" charset="0"/>
              <a:cs typeface="Trebuchet MS"/>
            </a:endParaRPr>
          </a:p>
          <a:p>
            <a:pPr marL="355600" marR="340360" indent="-342900">
              <a:lnSpc>
                <a:spcPct val="101000"/>
              </a:lnSpc>
              <a:spcBef>
                <a:spcPts val="1050"/>
              </a:spcBef>
              <a:tabLst>
                <a:tab pos="354965" algn="l"/>
              </a:tabLst>
            </a:pPr>
            <a:r>
              <a:rPr sz="1400" spc="-105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 </a:t>
            </a:r>
            <a:r>
              <a:rPr sz="140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между</a:t>
            </a:r>
            <a:r>
              <a:rPr sz="1400"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узлами </a:t>
            </a:r>
            <a:r>
              <a:rPr sz="140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n0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 </a:t>
            </a:r>
            <a:r>
              <a:rPr sz="1400"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n2, </a:t>
            </a:r>
            <a:r>
              <a:rPr sz="140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n1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 </a:t>
            </a:r>
            <a:r>
              <a:rPr sz="140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n2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установлено </a:t>
            </a:r>
            <a:r>
              <a:rPr sz="1400"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дуплексное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соединение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 </a:t>
            </a:r>
            <a:r>
              <a:rPr sz="1400"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пропускной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способностью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2 </a:t>
            </a:r>
            <a:r>
              <a:rPr sz="1400" spc="-45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Мбит/с</a:t>
            </a:r>
            <a:r>
              <a:rPr sz="1400" spc="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</a:t>
            </a:r>
            <a:r>
              <a:rPr sz="1400"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задержкой</a:t>
            </a:r>
            <a:r>
              <a:rPr sz="1400" spc="2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10</a:t>
            </a:r>
            <a:r>
              <a:rPr sz="1400" spc="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мс;</a:t>
            </a:r>
            <a:endParaRPr sz="1400" dirty="0">
              <a:latin typeface="Trebuchet MS" panose="020B0603020202020204" pitchFamily="34" charset="0"/>
              <a:cs typeface="Trebuchet MS"/>
            </a:endParaRPr>
          </a:p>
          <a:p>
            <a:pPr marL="355600" marR="45085" indent="-342900">
              <a:lnSpc>
                <a:spcPct val="105000"/>
              </a:lnSpc>
              <a:spcBef>
                <a:spcPts val="975"/>
              </a:spcBef>
              <a:tabLst>
                <a:tab pos="354965" algn="l"/>
              </a:tabLst>
            </a:pPr>
            <a:r>
              <a:rPr sz="1400" spc="-105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 </a:t>
            </a:r>
            <a:r>
              <a:rPr sz="140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между</a:t>
            </a:r>
            <a:r>
              <a:rPr sz="1400" spc="2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узлами</a:t>
            </a:r>
            <a:r>
              <a:rPr sz="1400" spc="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n2</a:t>
            </a:r>
            <a:r>
              <a:rPr sz="1400" spc="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</a:t>
            </a:r>
            <a:r>
              <a:rPr sz="1400" spc="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n3</a:t>
            </a:r>
            <a:r>
              <a:rPr sz="1400" spc="6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установлено</a:t>
            </a:r>
            <a:r>
              <a:rPr sz="1400" spc="27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дуплексное</a:t>
            </a:r>
            <a:r>
              <a:rPr sz="1400" spc="254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соединение</a:t>
            </a:r>
            <a:r>
              <a:rPr sz="1400" spc="33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</a:t>
            </a:r>
            <a:r>
              <a:rPr sz="1400" spc="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пропускной</a:t>
            </a:r>
            <a:r>
              <a:rPr sz="1400" spc="29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способностью</a:t>
            </a:r>
            <a:r>
              <a:rPr sz="1400" spc="27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1,7</a:t>
            </a:r>
            <a:r>
              <a:rPr sz="1400" spc="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Мбит/с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 </a:t>
            </a:r>
            <a:r>
              <a:rPr sz="1400" spc="-4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задержкой</a:t>
            </a:r>
            <a:r>
              <a:rPr sz="1400" spc="1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20</a:t>
            </a:r>
            <a:r>
              <a:rPr sz="1400" spc="4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мс;</a:t>
            </a:r>
            <a:endParaRPr sz="1400" dirty="0">
              <a:latin typeface="Trebuchet MS" panose="020B0603020202020204" pitchFamily="34" charset="0"/>
              <a:cs typeface="Trebuchet MS"/>
            </a:endParaRPr>
          </a:p>
          <a:p>
            <a:pPr marL="355600" marR="351155" indent="-342900">
              <a:lnSpc>
                <a:spcPct val="101000"/>
              </a:lnSpc>
              <a:spcBef>
                <a:spcPts val="1050"/>
              </a:spcBef>
              <a:tabLst>
                <a:tab pos="354965" algn="l"/>
              </a:tabLst>
            </a:pPr>
            <a:r>
              <a:rPr sz="1400" spc="-105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каждый</a:t>
            </a:r>
            <a:r>
              <a:rPr sz="1400" spc="2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узел</a:t>
            </a:r>
            <a:r>
              <a:rPr sz="1400" spc="7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использует</a:t>
            </a:r>
            <a:r>
              <a:rPr sz="1400" spc="254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очередь</a:t>
            </a:r>
            <a:r>
              <a:rPr sz="1400" spc="24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</a:t>
            </a:r>
            <a:r>
              <a:rPr sz="1400" spc="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дисциплиной</a:t>
            </a:r>
            <a:r>
              <a:rPr sz="1400" spc="26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DropTail</a:t>
            </a:r>
            <a:r>
              <a:rPr sz="1400" spc="13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для</a:t>
            </a:r>
            <a:r>
              <a:rPr sz="1400" spc="6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накопления</a:t>
            </a:r>
            <a:r>
              <a:rPr sz="1400" spc="2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пакетов,</a:t>
            </a:r>
            <a:r>
              <a:rPr sz="1400" spc="9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максимальный </a:t>
            </a:r>
            <a:r>
              <a:rPr sz="1400" spc="-45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размер</a:t>
            </a:r>
            <a:r>
              <a:rPr sz="1400" spc="7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которой</a:t>
            </a:r>
            <a:r>
              <a:rPr sz="1400" spc="1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составляет</a:t>
            </a:r>
            <a:r>
              <a:rPr sz="1400" spc="17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10;</a:t>
            </a:r>
            <a:endParaRPr sz="1400" dirty="0">
              <a:latin typeface="Trebuchet MS" panose="020B0603020202020204" pitchFamily="34" charset="0"/>
              <a:cs typeface="Trebuchet MS"/>
            </a:endParaRPr>
          </a:p>
          <a:p>
            <a:pPr marL="355600" marR="166370" indent="-342900">
              <a:lnSpc>
                <a:spcPct val="105000"/>
              </a:lnSpc>
              <a:spcBef>
                <a:spcPts val="975"/>
              </a:spcBef>
              <a:tabLst>
                <a:tab pos="412750" algn="l"/>
              </a:tabLst>
            </a:pPr>
            <a:r>
              <a:rPr sz="1400" spc="-105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	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TCP-источник</a:t>
            </a:r>
            <a:r>
              <a:rPr sz="1400" spc="1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на</a:t>
            </a:r>
            <a:r>
              <a:rPr sz="1400" spc="8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узле</a:t>
            </a:r>
            <a:r>
              <a:rPr sz="1400" spc="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n0</a:t>
            </a:r>
            <a:r>
              <a:rPr sz="1400" spc="13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подключается</a:t>
            </a:r>
            <a:r>
              <a:rPr sz="1400" spc="2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к</a:t>
            </a:r>
            <a:r>
              <a:rPr sz="1400" spc="7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TCP-приёмнику</a:t>
            </a:r>
            <a:r>
              <a:rPr sz="1400" spc="18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на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узле</a:t>
            </a:r>
            <a:r>
              <a:rPr sz="1400" spc="1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n3</a:t>
            </a:r>
            <a:r>
              <a:rPr sz="1400" spc="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(по-умолчанию,</a:t>
            </a:r>
            <a:r>
              <a:rPr sz="1400" spc="3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максимальный </a:t>
            </a:r>
            <a:r>
              <a:rPr sz="1400" spc="-4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размер</a:t>
            </a:r>
            <a:r>
              <a:rPr sz="1400" spc="8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пакета,</a:t>
            </a:r>
            <a:r>
              <a:rPr sz="1400" spc="8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который</a:t>
            </a:r>
            <a:r>
              <a:rPr sz="1400" spc="1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TCP-агент</a:t>
            </a:r>
            <a:r>
              <a:rPr sz="1400" spc="9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может</a:t>
            </a:r>
            <a:r>
              <a:rPr sz="1400" spc="16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генерировать,</a:t>
            </a:r>
            <a:r>
              <a:rPr sz="1400" spc="14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равняется</a:t>
            </a:r>
            <a:r>
              <a:rPr sz="1400" spc="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1KByte)</a:t>
            </a:r>
            <a:endParaRPr sz="1400" dirty="0">
              <a:latin typeface="Trebuchet MS" panose="020B0603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354965" algn="l"/>
              </a:tabLst>
            </a:pPr>
            <a:r>
              <a:rPr sz="1400" spc="-105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 TCP-приёмник</a:t>
            </a:r>
            <a:r>
              <a:rPr sz="1400" spc="14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генерирует</a:t>
            </a:r>
            <a:r>
              <a:rPr sz="1400" spc="2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</a:t>
            </a:r>
            <a:r>
              <a:rPr sz="1400" spc="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отправляет</a:t>
            </a:r>
            <a:r>
              <a:rPr sz="1400" spc="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ACK</a:t>
            </a:r>
            <a:r>
              <a:rPr sz="1400" spc="1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пакеты</a:t>
            </a:r>
            <a:r>
              <a:rPr sz="1400" spc="1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отправителю</a:t>
            </a:r>
            <a:r>
              <a:rPr sz="1400" spc="1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</a:t>
            </a:r>
            <a:r>
              <a:rPr sz="1400"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откидывает</a:t>
            </a:r>
            <a:r>
              <a:rPr sz="1400" spc="2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полученные</a:t>
            </a:r>
            <a:r>
              <a:rPr sz="1400" spc="254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пакеты;</a:t>
            </a:r>
            <a:r>
              <a:rPr sz="1400" spc="27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</a:t>
            </a:r>
            <a:endParaRPr sz="1400" dirty="0">
              <a:latin typeface="Trebuchet MS" panose="020B0603020202020204" pitchFamily="34" charset="0"/>
              <a:cs typeface="Trebuchet MS"/>
            </a:endParaRPr>
          </a:p>
          <a:p>
            <a:pPr marL="355600" marR="487680">
              <a:lnSpc>
                <a:spcPts val="1950"/>
              </a:lnSpc>
              <a:spcBef>
                <a:spcPts val="5"/>
              </a:spcBef>
            </a:pPr>
            <a:r>
              <a:rPr sz="1400" spc="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UDP-агент,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который</a:t>
            </a:r>
            <a:r>
              <a:rPr sz="1400" spc="13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подсоединён</a:t>
            </a:r>
            <a:r>
              <a:rPr sz="1400" spc="38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к</a:t>
            </a:r>
            <a:r>
              <a:rPr sz="1400" spc="7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узлу</a:t>
            </a:r>
            <a:r>
              <a:rPr sz="1400" spc="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n1,</a:t>
            </a:r>
            <a:r>
              <a:rPr sz="1400" spc="7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подключён</a:t>
            </a:r>
            <a:r>
              <a:rPr sz="1400" spc="30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к</a:t>
            </a:r>
            <a:r>
              <a:rPr sz="1400" spc="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null-агенту</a:t>
            </a:r>
            <a:r>
              <a:rPr sz="1400" spc="24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на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узле</a:t>
            </a:r>
            <a:r>
              <a:rPr sz="1400" spc="9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n3</a:t>
            </a:r>
            <a:r>
              <a:rPr sz="1400" spc="5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(null-агент</a:t>
            </a:r>
            <a:r>
              <a:rPr sz="1400" spc="24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просто </a:t>
            </a:r>
            <a:r>
              <a:rPr sz="1400" spc="-4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откидывает</a:t>
            </a:r>
            <a:r>
              <a:rPr sz="1400" spc="16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пакеты);</a:t>
            </a:r>
            <a:endParaRPr sz="1400" dirty="0">
              <a:latin typeface="Trebuchet MS" panose="020B0603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00" spc="-105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генераторы</a:t>
            </a:r>
            <a:r>
              <a:rPr sz="1400" spc="18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трафика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ftp</a:t>
            </a:r>
            <a:r>
              <a:rPr sz="1400" spc="8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</a:t>
            </a:r>
            <a:r>
              <a:rPr sz="1400" spc="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cbr</a:t>
            </a:r>
            <a:r>
              <a:rPr sz="1400" spc="4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прикреплены</a:t>
            </a:r>
            <a:r>
              <a:rPr sz="1400" spc="254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к</a:t>
            </a:r>
            <a:r>
              <a:rPr sz="140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TCP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</a:t>
            </a:r>
            <a:r>
              <a:rPr sz="1400" spc="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UDP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агентам</a:t>
            </a:r>
            <a:r>
              <a:rPr sz="1400" spc="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соответственно;</a:t>
            </a:r>
            <a:endParaRPr sz="1400" dirty="0">
              <a:latin typeface="Trebuchet MS" panose="020B0603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54965" algn="l"/>
              </a:tabLst>
            </a:pPr>
            <a:r>
              <a:rPr sz="1400" spc="-105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генератор</a:t>
            </a:r>
            <a:r>
              <a:rPr sz="1400" spc="16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cbr</a:t>
            </a:r>
            <a:r>
              <a:rPr sz="1400" spc="4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генерирует</a:t>
            </a:r>
            <a:r>
              <a:rPr sz="1400" spc="2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пакеты</a:t>
            </a:r>
            <a:r>
              <a:rPr sz="1400" spc="10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размером</a:t>
            </a:r>
            <a:r>
              <a:rPr sz="1400" spc="1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1</a:t>
            </a:r>
            <a:r>
              <a:rPr sz="1400" spc="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Кбайт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со</a:t>
            </a:r>
            <a:r>
              <a:rPr sz="1400" spc="1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скоростью</a:t>
            </a:r>
            <a:r>
              <a:rPr sz="1400" spc="1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1</a:t>
            </a:r>
            <a:r>
              <a:rPr sz="1400" spc="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Мбит/с;</a:t>
            </a:r>
            <a:endParaRPr sz="1400" dirty="0">
              <a:latin typeface="Trebuchet MS" panose="020B0603020202020204" pitchFamily="34" charset="0"/>
              <a:cs typeface="Trebuchet MS"/>
            </a:endParaRPr>
          </a:p>
          <a:p>
            <a:pPr marL="355600" marR="359410" indent="-342900">
              <a:lnSpc>
                <a:spcPct val="100899"/>
              </a:lnSpc>
              <a:spcBef>
                <a:spcPts val="1055"/>
              </a:spcBef>
              <a:tabLst>
                <a:tab pos="354965" algn="l"/>
              </a:tabLst>
            </a:pPr>
            <a:r>
              <a:rPr sz="1400" spc="-105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работа</a:t>
            </a:r>
            <a:r>
              <a:rPr sz="1400" spc="8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cbr</a:t>
            </a:r>
            <a:r>
              <a:rPr sz="1400" spc="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начинается</a:t>
            </a:r>
            <a:r>
              <a:rPr sz="1400" spc="13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в</a:t>
            </a:r>
            <a:r>
              <a:rPr sz="1400"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0,1</a:t>
            </a:r>
            <a:r>
              <a:rPr sz="1400" spc="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секунду</a:t>
            </a:r>
            <a:r>
              <a:rPr sz="1400" spc="254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</a:t>
            </a:r>
            <a:r>
              <a:rPr sz="1400"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прекращается</a:t>
            </a:r>
            <a:r>
              <a:rPr sz="1400" spc="2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в</a:t>
            </a:r>
            <a:r>
              <a:rPr sz="1400" spc="7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4,5</a:t>
            </a:r>
            <a:r>
              <a:rPr sz="1400" spc="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секунды,</a:t>
            </a:r>
            <a:r>
              <a:rPr sz="1400" spc="23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а</a:t>
            </a:r>
            <a:r>
              <a:rPr sz="1400" spc="-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ftp</a:t>
            </a:r>
            <a:r>
              <a:rPr sz="1400" spc="8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начинает</a:t>
            </a:r>
            <a:r>
              <a:rPr sz="1400" spc="9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работать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в</a:t>
            </a:r>
            <a:r>
              <a:rPr sz="1400" spc="6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1,0 </a:t>
            </a:r>
            <a:r>
              <a:rPr sz="1400" spc="-4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секунду</a:t>
            </a:r>
            <a:r>
              <a:rPr sz="1400" spc="17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</a:t>
            </a:r>
            <a:r>
              <a:rPr sz="1400" spc="5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прекращает</a:t>
            </a:r>
            <a:r>
              <a:rPr sz="1400" spc="17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в</a:t>
            </a:r>
            <a:r>
              <a:rPr sz="1400" spc="7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4,0</a:t>
            </a:r>
            <a:r>
              <a:rPr sz="1400" spc="5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секунды.</a:t>
            </a:r>
            <a:endParaRPr sz="1400" dirty="0">
              <a:latin typeface="Trebuchet MS" panose="020B0603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90625"/>
            <a:ext cx="2657475" cy="5667375"/>
            <a:chOff x="0" y="1190625"/>
            <a:chExt cx="2657475" cy="5667375"/>
          </a:xfrm>
        </p:grpSpPr>
        <p:sp>
          <p:nvSpPr>
            <p:cNvPr id="3" name="object 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5" y="1190625"/>
              <a:ext cx="2495550" cy="30384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602" y="633730"/>
            <a:ext cx="357632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5" dirty="0" err="1"/>
              <a:t>Реализация</a:t>
            </a:r>
            <a:r>
              <a:rPr sz="2400" spc="114" dirty="0"/>
              <a:t> </a:t>
            </a:r>
            <a:r>
              <a:rPr sz="2400" spc="5" dirty="0" err="1" smtClean="0"/>
              <a:t>модели</a:t>
            </a:r>
            <a:endParaRPr sz="2400" spc="5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7975" y="1190625"/>
            <a:ext cx="3409950" cy="3886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91300" y="1114425"/>
            <a:ext cx="1714500" cy="20955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8200" y="1104900"/>
            <a:ext cx="1724025" cy="20859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91775" y="1104900"/>
            <a:ext cx="1704975" cy="20669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19975" y="3981450"/>
            <a:ext cx="1724025" cy="21145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44050" y="3981450"/>
            <a:ext cx="1704975" cy="20955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0131" y="5168807"/>
            <a:ext cx="2845404" cy="15782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8200" y="3332741"/>
            <a:ext cx="1762349" cy="16259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7066" y="6172200"/>
            <a:ext cx="1544615" cy="1716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595630"/>
            <a:ext cx="7225665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30" dirty="0"/>
              <a:t>1.4</a:t>
            </a:r>
            <a:r>
              <a:rPr sz="2400" spc="-60" dirty="0"/>
              <a:t> </a:t>
            </a:r>
            <a:r>
              <a:rPr sz="2400" spc="15" dirty="0"/>
              <a:t>Пример</a:t>
            </a:r>
            <a:r>
              <a:rPr sz="2400" spc="90" dirty="0"/>
              <a:t> </a:t>
            </a:r>
            <a:r>
              <a:rPr sz="2400" spc="15" dirty="0"/>
              <a:t>с</a:t>
            </a:r>
            <a:r>
              <a:rPr sz="2400" spc="65" dirty="0"/>
              <a:t> </a:t>
            </a:r>
            <a:r>
              <a:rPr sz="2400" dirty="0"/>
              <a:t>кольцевой</a:t>
            </a:r>
            <a:r>
              <a:rPr sz="2400" spc="200" dirty="0"/>
              <a:t> </a:t>
            </a:r>
            <a:r>
              <a:rPr sz="2400" spc="5" dirty="0"/>
              <a:t>топологией</a:t>
            </a:r>
            <a:r>
              <a:rPr sz="2400" spc="275" dirty="0"/>
              <a:t> </a:t>
            </a:r>
            <a:r>
              <a:rPr sz="2400" spc="5" dirty="0"/>
              <a:t>сети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02" y="1169606"/>
            <a:ext cx="8255634" cy="31349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5600" algn="l"/>
              </a:tabLst>
            </a:pPr>
            <a:r>
              <a:rPr b="1" dirty="0" err="1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Постановка</a:t>
            </a:r>
            <a:r>
              <a:rPr b="1" spc="-135" dirty="0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b="1" spc="5" dirty="0" err="1" smtClean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задачи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355600" marR="14604" indent="-343535">
              <a:lnSpc>
                <a:spcPct val="100899"/>
              </a:lnSpc>
              <a:spcBef>
                <a:spcPts val="975"/>
              </a:spcBef>
              <a:tabLst>
                <a:tab pos="355600" algn="l"/>
              </a:tabLst>
            </a:pPr>
            <a:r>
              <a:rPr spc="-114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Требуется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построить</a:t>
            </a:r>
            <a:r>
              <a:rPr spc="-3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модель</a:t>
            </a:r>
            <a:r>
              <a:rPr spc="-3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передачи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данных</a:t>
            </a:r>
            <a:r>
              <a:rPr spc="114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</a:t>
            </a:r>
            <a:r>
              <a:rPr spc="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сети</a:t>
            </a:r>
            <a:r>
              <a:rPr spc="-7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</a:t>
            </a:r>
            <a:r>
              <a:rPr spc="5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кольцевой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топологией</a:t>
            </a:r>
            <a:r>
              <a:rPr spc="-7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</a:t>
            </a:r>
            <a:r>
              <a:rPr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динамической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маршрутизацией</a:t>
            </a:r>
            <a:r>
              <a:rPr spc="8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пакетов:</a:t>
            </a:r>
            <a:r>
              <a:rPr spc="14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сеть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состоит</a:t>
            </a:r>
            <a:r>
              <a:rPr spc="-8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из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7 </a:t>
            </a:r>
            <a:r>
              <a:rPr spc="-5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узлов,</a:t>
            </a:r>
            <a:r>
              <a:rPr spc="-9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соединённых</a:t>
            </a:r>
            <a:r>
              <a:rPr spc="1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в</a:t>
            </a:r>
            <a:r>
              <a:rPr spc="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кольцо;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pc="-120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данные</a:t>
            </a:r>
            <a:r>
              <a:rPr spc="1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передаются</a:t>
            </a:r>
            <a:r>
              <a:rPr spc="8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от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узла</a:t>
            </a:r>
            <a:r>
              <a:rPr spc="-1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n(0)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к</a:t>
            </a:r>
            <a:r>
              <a:rPr spc="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узлу</a:t>
            </a:r>
            <a:r>
              <a:rPr spc="-9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n(3)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по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кратчайшему</a:t>
            </a:r>
            <a:r>
              <a:rPr spc="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пути;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355600" marR="222250" indent="-343535">
              <a:lnSpc>
                <a:spcPct val="100899"/>
              </a:lnSpc>
              <a:spcBef>
                <a:spcPts val="975"/>
              </a:spcBef>
              <a:tabLst>
                <a:tab pos="422275" algn="l"/>
              </a:tabLst>
            </a:pPr>
            <a:r>
              <a:rPr spc="-114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	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 с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1</a:t>
            </a:r>
            <a:r>
              <a:rPr spc="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2</a:t>
            </a:r>
            <a:r>
              <a:rPr spc="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секунду</a:t>
            </a:r>
            <a:r>
              <a:rPr spc="6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модельного</a:t>
            </a:r>
            <a:r>
              <a:rPr spc="7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времени</a:t>
            </a:r>
            <a:r>
              <a:rPr spc="8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происходит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разрыв</a:t>
            </a:r>
            <a:r>
              <a:rPr spc="10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соединения </a:t>
            </a:r>
            <a:r>
              <a:rPr spc="-5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между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узлами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n(1)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</a:t>
            </a:r>
            <a:r>
              <a:rPr spc="-7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n(2);</a:t>
            </a:r>
            <a:endParaRPr dirty="0">
              <a:latin typeface="Trebuchet MS" panose="020B0603020202020204" pitchFamily="34" charset="0"/>
              <a:cs typeface="Trebuchet MS"/>
            </a:endParaRPr>
          </a:p>
          <a:p>
            <a:pPr marL="355600" marR="508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pc="-114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–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при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разрыве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соединения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маршрут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передачи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данных 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должен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измениться </a:t>
            </a:r>
            <a:r>
              <a:rPr spc="-5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на</a:t>
            </a:r>
            <a:r>
              <a:rPr spc="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резервный.</a:t>
            </a:r>
            <a:endParaRPr dirty="0">
              <a:latin typeface="Trebuchet MS" panose="020B0603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3730"/>
            <a:ext cx="357632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5" dirty="0" err="1"/>
              <a:t>Реализация</a:t>
            </a:r>
            <a:r>
              <a:rPr sz="2400" spc="114" dirty="0"/>
              <a:t> </a:t>
            </a:r>
            <a:r>
              <a:rPr sz="2400" spc="5" dirty="0" err="1" smtClean="0"/>
              <a:t>модели</a:t>
            </a:r>
            <a:endParaRPr sz="2400" spc="5" dirty="0"/>
          </a:p>
        </p:txBody>
      </p:sp>
      <p:grpSp>
        <p:nvGrpSpPr>
          <p:cNvPr id="4" name="object 4"/>
          <p:cNvGrpSpPr/>
          <p:nvPr/>
        </p:nvGrpSpPr>
        <p:grpSpPr>
          <a:xfrm>
            <a:off x="1085850" y="1438275"/>
            <a:ext cx="2800350" cy="3590925"/>
            <a:chOff x="1485900" y="1438275"/>
            <a:chExt cx="2800350" cy="3590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900" y="1438275"/>
              <a:ext cx="2800350" cy="2638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5425" y="3981450"/>
              <a:ext cx="2790825" cy="104775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200" y="1343025"/>
            <a:ext cx="1647825" cy="1628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8899" y="1352550"/>
            <a:ext cx="1657350" cy="16478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99724" y="1352550"/>
            <a:ext cx="1628775" cy="16192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10325" y="4017645"/>
            <a:ext cx="1657350" cy="16383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75811" y="4011930"/>
            <a:ext cx="1638300" cy="162877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0600" y="5045913"/>
            <a:ext cx="2450849" cy="13568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8200" y="2979748"/>
            <a:ext cx="837147" cy="13529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2155" y="3026430"/>
            <a:ext cx="3058045" cy="12513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36792" y="2997671"/>
            <a:ext cx="2281609" cy="12652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0400" y="5791200"/>
            <a:ext cx="2793513" cy="137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107</Words>
  <Application>Microsoft Office PowerPoint</Application>
  <PresentationFormat>Широкоэкранный</PresentationFormat>
  <Paragraphs>49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Lucida Sans Unicode</vt:lpstr>
      <vt:lpstr>Trebuchet MS</vt:lpstr>
      <vt:lpstr>Office Theme</vt:lpstr>
      <vt:lpstr>Презентация ПО ЛАБОРАТОРНОЙ РАБОТЕ № 1</vt:lpstr>
      <vt:lpstr>Презентация PowerPoint</vt:lpstr>
      <vt:lpstr>1.1 Шаблон сценария для NS-2</vt:lpstr>
      <vt:lpstr>1.2 Простой пример описания топологии сети,  состоящей из двух узлов и одного соединения</vt:lpstr>
      <vt:lpstr>Реализация модели</vt:lpstr>
      <vt:lpstr>1.3 Пример с усложнённой топологией сети</vt:lpstr>
      <vt:lpstr>Реализация модели</vt:lpstr>
      <vt:lpstr>1.4 Пример с кольцевой топологией сети</vt:lpstr>
      <vt:lpstr>Реализация модели</vt:lpstr>
      <vt:lpstr>Упражнение</vt:lpstr>
      <vt:lpstr>Реализация модели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 1</dc:title>
  <cp:lastModifiedBy>Admin</cp:lastModifiedBy>
  <cp:revision>3</cp:revision>
  <dcterms:created xsi:type="dcterms:W3CDTF">2023-06-23T09:59:06Z</dcterms:created>
  <dcterms:modified xsi:type="dcterms:W3CDTF">2023-06-23T10:47:09Z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2023-06-21T00:00:00Z</vt:filetime>
  </property>
  <property fmtid="{D5CDD505-2E9C-101B-9397-08002B2CF9AE}" pid="3" name="LastSaved">
    <vt:filetime>2023-06-23T00:00:00Z</vt:filetime>
  </property>
</Properties>
</file>