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0" r:id="rId5"/>
    <p:sldId id="259" r:id="rId6"/>
    <p:sldId id="274" r:id="rId7"/>
    <p:sldId id="267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864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90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8248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13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162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223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6035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137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53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83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89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71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302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373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3933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AB6B-6AF8-4333-803E-1CA1D7AC5686}" type="datetimeFigureOut">
              <a:rPr lang="ru-RU" smtClean="0"/>
              <a:t>23.06.2023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979641F-DF7D-4D9E-A9BF-71F63452D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338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2400" dirty="0" smtClean="0"/>
              <a:t>Презентация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ПО </a:t>
            </a:r>
            <a:r>
              <a:rPr lang="ru-RU" sz="2400" dirty="0"/>
              <a:t>ЛАБОРАТОРНОЙ РАБОТЕ </a:t>
            </a:r>
            <a:r>
              <a:rPr lang="ru-RU" sz="2400" dirty="0" smtClean="0"/>
              <a:t>№</a:t>
            </a:r>
            <a:r>
              <a:rPr lang="en-US" sz="2400" dirty="0" smtClean="0"/>
              <a:t>10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>      дисциплина: Моделирование информационных процессов</a:t>
            </a:r>
            <a:br>
              <a:rPr lang="ru-RU" sz="2400" dirty="0"/>
            </a:br>
            <a:r>
              <a:rPr lang="ru-RU" sz="2400" dirty="0"/>
              <a:t>тема</a:t>
            </a:r>
            <a:r>
              <a:rPr lang="en-US" sz="2400" dirty="0" smtClean="0"/>
              <a:t>:</a:t>
            </a:r>
            <a:r>
              <a:rPr lang="ru-RU" sz="2400" dirty="0"/>
              <a:t>Модель </a:t>
            </a:r>
            <a:r>
              <a:rPr lang="ru-RU" sz="2400" dirty="0" smtClean="0"/>
              <a:t>«</a:t>
            </a:r>
            <a:r>
              <a:rPr lang="ru-RU" sz="2700" dirty="0"/>
              <a:t>Задача об обедающих мудрецах</a:t>
            </a:r>
            <a:r>
              <a:rPr lang="ru-RU" sz="2400" dirty="0" smtClean="0"/>
              <a:t>»</a:t>
            </a:r>
            <a:endParaRPr lang="ru-RU" sz="2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504082"/>
            <a:ext cx="9144000" cy="1655762"/>
          </a:xfrm>
        </p:spPr>
        <p:txBody>
          <a:bodyPr/>
          <a:lstStyle/>
          <a:p>
            <a:pPr algn="l"/>
            <a:r>
              <a:rPr lang="ru-RU" sz="1600" u="sng" dirty="0"/>
              <a:t>Ст</a:t>
            </a:r>
            <a:r>
              <a:rPr lang="ru-RU" sz="1600" dirty="0"/>
              <a:t>у</a:t>
            </a:r>
            <a:r>
              <a:rPr lang="ru-RU" sz="1600" u="sng" dirty="0"/>
              <a:t>дент: </a:t>
            </a:r>
            <a:r>
              <a:rPr lang="ru-RU" sz="1600" u="sng" dirty="0" err="1"/>
              <a:t>Сулицкий</a:t>
            </a:r>
            <a:r>
              <a:rPr lang="ru-RU" sz="1600" u="sng" dirty="0"/>
              <a:t> Богдан Романович, </a:t>
            </a:r>
            <a:r>
              <a:rPr lang="en-US" sz="1600" u="sng" dirty="0"/>
              <a:t>103220</a:t>
            </a:r>
            <a:r>
              <a:rPr lang="ru-RU" sz="1600" u="sng" dirty="0"/>
              <a:t>1388</a:t>
            </a:r>
          </a:p>
          <a:p>
            <a:pPr algn="l"/>
            <a:r>
              <a:rPr lang="ru-RU" sz="1600" dirty="0" smtClean="0"/>
              <a:t>Группа</a:t>
            </a:r>
            <a:r>
              <a:rPr lang="ru-RU" sz="1600" dirty="0"/>
              <a:t>: </a:t>
            </a:r>
            <a:r>
              <a:rPr lang="ru-RU" sz="1600" dirty="0" smtClean="0"/>
              <a:t>НФИбд-0</a:t>
            </a:r>
            <a:r>
              <a:rPr lang="en-US" sz="1600" dirty="0" smtClean="0"/>
              <a:t>2</a:t>
            </a:r>
            <a:r>
              <a:rPr lang="ru-RU" sz="1600" dirty="0" smtClean="0"/>
              <a:t>-20</a:t>
            </a:r>
            <a:endParaRPr lang="ru-RU" sz="1600" dirty="0"/>
          </a:p>
          <a:p>
            <a:pPr algn="l"/>
            <a:r>
              <a:rPr lang="ru-RU" sz="1600" u="sng" dirty="0"/>
              <a:t>Преподаватель: Королькова Анна Владиславовна</a:t>
            </a:r>
            <a:endParaRPr lang="ru-RU" sz="1600" dirty="0"/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696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Цель </a:t>
            </a:r>
            <a:r>
              <a:rPr lang="ru-RU" sz="2400" b="1" dirty="0" smtClean="0">
                <a:latin typeface="+mn-lt"/>
              </a:rPr>
              <a:t>работы</a:t>
            </a:r>
            <a:r>
              <a:rPr lang="ru-RU" sz="3200" dirty="0"/>
              <a:t/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37796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Приобретение навыков по реализации модели “Задача об обедающих мудрецах”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827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Постановка </a:t>
            </a:r>
            <a:r>
              <a:rPr lang="ru-RU" sz="2400" b="1" dirty="0" smtClean="0">
                <a:latin typeface="+mn-lt"/>
              </a:rPr>
              <a:t>задачи</a:t>
            </a:r>
            <a:endParaRPr lang="ru-RU" sz="2400" b="1" dirty="0"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57792"/>
            <a:ext cx="10515600" cy="4351338"/>
          </a:xfrm>
        </p:spPr>
        <p:txBody>
          <a:bodyPr>
            <a:normAutofit/>
          </a:bodyPr>
          <a:lstStyle/>
          <a:p>
            <a:r>
              <a:rPr lang="ru-RU" sz="1800" dirty="0"/>
              <a:t>Пять мудрецов сидят за круглым столом и могут пребывать в двух состояниях — думать и есть. Между соседями лежит одна палочка для еды. Для приёма пищи необходимы две палочки. Палочки — пересекающийся ресурс. Необходимо синхронизировать процесс еды так, чтобы мудрецы не умерли с голода.</a:t>
            </a:r>
          </a:p>
        </p:txBody>
      </p:sp>
    </p:spTree>
    <p:extLst>
      <p:ext uri="{BB962C8B-B14F-4D97-AF65-F5344CB8AC3E}">
        <p14:creationId xmlns:p14="http://schemas.microsoft.com/office/powerpoint/2010/main" val="410382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277587"/>
            <a:ext cx="10515600" cy="538842"/>
          </a:xfrm>
        </p:spPr>
        <p:txBody>
          <a:bodyPr>
            <a:normAutofit/>
          </a:bodyPr>
          <a:lstStyle/>
          <a:p>
            <a:r>
              <a:rPr lang="ru-RU" sz="2400" b="1" dirty="0">
                <a:latin typeface="+mn-lt"/>
              </a:rPr>
              <a:t>Реализация модели в </a:t>
            </a:r>
            <a:r>
              <a:rPr lang="en-US" sz="2400" b="1" dirty="0">
                <a:latin typeface="+mn-lt"/>
              </a:rPr>
              <a:t>CPN </a:t>
            </a:r>
            <a:r>
              <a:rPr lang="en-US" sz="2400" b="1" dirty="0" smtClean="0">
                <a:latin typeface="+mn-lt"/>
              </a:rPr>
              <a:t>Tools</a:t>
            </a:r>
            <a:r>
              <a:rPr lang="ru-RU" sz="2400" b="1" dirty="0" smtClean="0">
                <a:latin typeface="+mn-lt"/>
              </a:rPr>
              <a:t> 1\2</a:t>
            </a:r>
            <a:endParaRPr lang="ru-RU" sz="2400" b="1" dirty="0">
              <a:latin typeface="+mn-lt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29343" y="816429"/>
            <a:ext cx="11337471" cy="1729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dirty="0" smtClean="0"/>
              <a:t>1. Рисуем </a:t>
            </a:r>
            <a:r>
              <a:rPr lang="ru-RU" dirty="0"/>
              <a:t>граф сети. Для этого с помощью контекстного меню создаём новую сеть, добавляем позиции, переходы и дуги. Начальные данные: </a:t>
            </a:r>
          </a:p>
          <a:p>
            <a:r>
              <a:rPr lang="ru-RU" dirty="0"/>
              <a:t>– позиции: мудрец размышляет (philosopher thinks), мудрец ест (philosopher eats), палочки находятся на столе (sticks on the table) </a:t>
            </a:r>
          </a:p>
          <a:p>
            <a:r>
              <a:rPr lang="ru-RU" dirty="0"/>
              <a:t>– переходы: взять палочки (take sticks), положить палочки (put sticks)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ru-R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46" y="2907260"/>
            <a:ext cx="1812497" cy="129871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4205979"/>
            <a:ext cx="1393372" cy="12029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11" y="2882768"/>
            <a:ext cx="1861481" cy="131916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8443" y="4201928"/>
            <a:ext cx="1441016" cy="13428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0195" y="4397616"/>
            <a:ext cx="1870448" cy="150249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361" y="5925077"/>
            <a:ext cx="1528115" cy="1254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8211" y="4397617"/>
            <a:ext cx="1861481" cy="1487734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32703" y="5908749"/>
            <a:ext cx="1625283" cy="125407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9835" y="2907260"/>
            <a:ext cx="3458185" cy="3051340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2972" y="5987780"/>
            <a:ext cx="2344028" cy="14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7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0613"/>
            <a:ext cx="10444843" cy="1325563"/>
          </a:xfrm>
        </p:spPr>
        <p:txBody>
          <a:bodyPr>
            <a:normAutofit fontScale="90000"/>
          </a:bodyPr>
          <a:lstStyle/>
          <a:p>
            <a:r>
              <a:rPr lang="ru-RU" sz="2700" b="1" dirty="0">
                <a:latin typeface="+mn-lt"/>
              </a:rPr>
              <a:t>Реализация модели в </a:t>
            </a:r>
            <a:r>
              <a:rPr lang="en-US" sz="2700" b="1" dirty="0">
                <a:latin typeface="+mn-lt"/>
              </a:rPr>
              <a:t>CPN Tools</a:t>
            </a:r>
            <a:r>
              <a:rPr lang="ru-RU" sz="2700" b="1" dirty="0">
                <a:latin typeface="+mn-lt"/>
              </a:rPr>
              <a:t> </a:t>
            </a:r>
            <a:r>
              <a:rPr lang="ru-RU" sz="2700" b="1" dirty="0" smtClean="0">
                <a:latin typeface="+mn-lt"/>
              </a:rPr>
              <a:t>2\2 </a:t>
            </a:r>
            <a:r>
              <a:rPr lang="ru-RU" sz="2800" dirty="0" smtClean="0">
                <a:latin typeface="+mn-lt"/>
              </a:rPr>
              <a:t/>
            </a:r>
            <a:br>
              <a:rPr lang="ru-RU" sz="2800" dirty="0" smtClean="0">
                <a:latin typeface="+mn-lt"/>
              </a:rPr>
            </a:br>
            <a:r>
              <a:rPr lang="ru-RU" sz="2800" b="1" dirty="0" smtClean="0">
                <a:latin typeface="+mn-lt"/>
              </a:rPr>
              <a:t/>
            </a:r>
            <a:br>
              <a:rPr lang="ru-RU" sz="2800" b="1" dirty="0" smtClean="0">
                <a:latin typeface="+mn-lt"/>
              </a:rPr>
            </a:br>
            <a:endParaRPr lang="ru-RU" sz="2800" b="1" dirty="0">
              <a:latin typeface="+mn-lt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78971" y="581523"/>
            <a:ext cx="111632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2.	В меню задаём новые декларации модели: типы фишек, начальные значения позиций, выражения для дуг:</a:t>
            </a:r>
          </a:p>
          <a:p>
            <a:r>
              <a:rPr lang="ru-RU" dirty="0"/>
              <a:t>– n — число мудрецов и палочек (n = 5);</a:t>
            </a:r>
          </a:p>
          <a:p>
            <a:r>
              <a:rPr lang="ru-RU" dirty="0"/>
              <a:t> – p — фишки, обозначающие мудрецов, имеют перечисляемый тип PH от 1 до n;</a:t>
            </a:r>
          </a:p>
          <a:p>
            <a:r>
              <a:rPr lang="ru-RU" dirty="0"/>
              <a:t> – s — фишки, обозначающие палочки, имеют перечисляемый тип ST от 1 до n; – функция ChangeS(p) ставит в соответствие мудрецам палочки (возвращает номера палочек, используемых мудрецами); по условию задачи мудрецы сидят по кругу и мудрец p(i) может взять i и i + 1 палочки, поэтому функция ChangeS(p) определяется следующим образом: fun ChangeS (ph(i))= 1`st(i)++st(</a:t>
            </a:r>
            <a:r>
              <a:rPr lang="ru-RU" dirty="0" err="1"/>
              <a:t>if</a:t>
            </a:r>
            <a:r>
              <a:rPr lang="ru-RU" dirty="0"/>
              <a:t> = n then 1 else i+1)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523" y="2881117"/>
            <a:ext cx="2010090" cy="1645115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374" y="2824532"/>
            <a:ext cx="3922500" cy="321427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417" y="6096783"/>
            <a:ext cx="1816715" cy="15731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6307" y="2824533"/>
            <a:ext cx="4024993" cy="3214271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2709" y="6041962"/>
            <a:ext cx="2195623" cy="144238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81" y="4543440"/>
            <a:ext cx="2162939" cy="13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8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007" y="321498"/>
            <a:ext cx="10515600" cy="1325563"/>
          </a:xfrm>
        </p:spPr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Упражнение</a:t>
            </a:r>
            <a:r>
              <a:rPr lang="ru-RU" sz="2800" dirty="0" smtClean="0">
                <a:latin typeface="+mn-lt"/>
              </a:rPr>
              <a:t> </a:t>
            </a:r>
            <a:endParaRPr lang="ru-RU" sz="2800" dirty="0">
              <a:latin typeface="+mn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00099" y="863898"/>
            <a:ext cx="65967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Вычислить пространство состояний. Сформировать отчёт о пространстве состояний и проанализируйте его. Построить граф пространства состояний.</a:t>
            </a:r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225" y="6496050"/>
            <a:ext cx="1514928" cy="12810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46" y="1901529"/>
            <a:ext cx="3744116" cy="3010653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098" y="4912182"/>
            <a:ext cx="1356805" cy="140166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5255" y="1901528"/>
            <a:ext cx="3746120" cy="3010653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0199" y="4912181"/>
            <a:ext cx="1787920" cy="1564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89180" y="251543"/>
            <a:ext cx="2481477" cy="6236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 smtClean="0">
                <a:latin typeface="+mn-lt"/>
              </a:rPr>
              <a:t>Заключение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2263" y="1148218"/>
            <a:ext cx="8596668" cy="388077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Приобрёл навыков </a:t>
            </a:r>
            <a:r>
              <a:rPr lang="ru-RU" sz="1800" dirty="0"/>
              <a:t>по реализации модели “Задача об обедающих мудрецах” при помощи приложения </a:t>
            </a:r>
            <a:r>
              <a:rPr lang="en-US" sz="1800" dirty="0"/>
              <a:t>CPN Tools</a:t>
            </a:r>
            <a:r>
              <a:rPr lang="ru-RU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54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1">
  <a:themeElements>
    <a:clrScheme name="Другая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B0F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1" id="{94988674-DEC3-41BD-92A5-CE65B502CAE1}" vid="{0F3AF727-61D1-4355-9D9C-4CBDD93DE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1194</TotalTime>
  <Words>207</Words>
  <Application>Microsoft Office PowerPoint</Application>
  <PresentationFormat>Широкоэкранный</PresentationFormat>
  <Paragraphs>21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 3</vt:lpstr>
      <vt:lpstr>Тема1</vt:lpstr>
      <vt:lpstr>Презентация ПО ЛАБОРАТОРНОЙ РАБОТЕ №10       дисциплина: Моделирование информационных процессов тема:Модель «Задача об обедающих мудрецах»</vt:lpstr>
      <vt:lpstr>Цель работы </vt:lpstr>
      <vt:lpstr>Постановка задачи</vt:lpstr>
      <vt:lpstr>Реализация модели в CPN Tools 1\2</vt:lpstr>
      <vt:lpstr>Реализация модели в CPN Tools 2\2   </vt:lpstr>
      <vt:lpstr>Упражнение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 1       дисциплина: Моделирование информационных процессов тема: Простые модели компьютерной сети</dc:title>
  <dc:creator>Admin</dc:creator>
  <cp:lastModifiedBy>Admin</cp:lastModifiedBy>
  <cp:revision>66</cp:revision>
  <dcterms:created xsi:type="dcterms:W3CDTF">2023-04-22T20:18:48Z</dcterms:created>
  <dcterms:modified xsi:type="dcterms:W3CDTF">2023-06-23T09:32:19Z</dcterms:modified>
</cp:coreProperties>
</file>