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78" r:id="rId6"/>
    <p:sldId id="276" r:id="rId7"/>
    <p:sldId id="279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445" autoAdjust="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35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28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4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49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3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3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4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48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5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9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</a:t>
            </a:r>
            <a:r>
              <a:rPr lang="ru-RU" sz="2400" dirty="0" smtClean="0"/>
              <a:t>1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/>
              <a:t>Модель системы массового обслуживания M|M|1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</a:t>
            </a:r>
            <a:r>
              <a:rPr lang="ru-RU" sz="1600" u="sng" dirty="0" err="1"/>
              <a:t>Сулицкий</a:t>
            </a:r>
            <a:r>
              <a:rPr lang="ru-RU" sz="1600" u="sng" dirty="0"/>
              <a:t>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Приобретение навыков по реализации модели “ системы массового обслуживания M|M|1” —при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Постановка </a:t>
            </a:r>
            <a:r>
              <a:rPr lang="ru-RU" sz="2400" b="1" dirty="0" smtClean="0">
                <a:latin typeface="+mn-lt"/>
              </a:rPr>
              <a:t>задачи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6990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В систему поступает поток заявок двух типов, распределённый по пуассоновскому закону. Заявки поступают в очередь сервера на обработку. Дисциплина очереди - FIFO. Если сервер находится в режиме ожидания (нет заявок на сервере), то заявка поступает на обработку сервером. </a:t>
            </a:r>
          </a:p>
        </p:txBody>
      </p:sp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6902" y="64697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модели с помощью CPNTools </a:t>
            </a:r>
            <a:r>
              <a:rPr lang="ru-RU" sz="2400" b="1" dirty="0" smtClean="0">
                <a:latin typeface="+mn-lt"/>
              </a:rPr>
              <a:t>1\3</a:t>
            </a:r>
            <a:endParaRPr lang="ru-RU" sz="2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5721" y="1273330"/>
            <a:ext cx="11071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Буду использовать три отдельных листа: на первом листе опишем граф системы, на втором — генератор заявок, на третьем — сервер обработки заявок.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53483" y="2178396"/>
            <a:ext cx="3548313" cy="26908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2" y="4878139"/>
            <a:ext cx="1986074" cy="117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69" y="5384189"/>
            <a:ext cx="1603280" cy="1239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001" y="2093746"/>
            <a:ext cx="3895348" cy="31248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4164" y="5240326"/>
            <a:ext cx="2515824" cy="1093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9305" y="2152415"/>
            <a:ext cx="3611408" cy="32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3700" y="416509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модели с помощью CPNTools </a:t>
            </a:r>
            <a:r>
              <a:rPr lang="ru-RU" sz="2400" b="1" dirty="0" smtClean="0">
                <a:latin typeface="+mn-lt"/>
              </a:rPr>
              <a:t>2\3</a:t>
            </a:r>
            <a:endParaRPr lang="ru-RU" sz="24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0405" y="956231"/>
            <a:ext cx="7249892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/>
              <a:t>2. Зададим декларации системы</a:t>
            </a:r>
            <a:r>
              <a:rPr lang="ru-RU" sz="1300" dirty="0" smtClean="0"/>
              <a:t>.</a:t>
            </a:r>
            <a:r>
              <a:rPr lang="ru-RU" sz="1300" dirty="0"/>
              <a:t> Определим множества цветов системы (</a:t>
            </a:r>
            <a:r>
              <a:rPr lang="ru-RU" sz="1300" dirty="0" err="1"/>
              <a:t>colorset</a:t>
            </a:r>
            <a:r>
              <a:rPr lang="ru-RU" sz="1300" dirty="0"/>
              <a:t>): </a:t>
            </a:r>
          </a:p>
          <a:p>
            <a:r>
              <a:rPr lang="ru-RU" sz="1300" dirty="0"/>
              <a:t>– фишки типа UNIT определяют моменты времени; </a:t>
            </a:r>
          </a:p>
          <a:p>
            <a:r>
              <a:rPr lang="ru-RU" sz="1300" dirty="0"/>
              <a:t>– фишки типа INT определяют моменты поступления заявок в систему. </a:t>
            </a:r>
          </a:p>
          <a:p>
            <a:r>
              <a:rPr lang="ru-RU" sz="1300" dirty="0"/>
              <a:t>– фишки типа </a:t>
            </a:r>
            <a:r>
              <a:rPr lang="ru-RU" sz="1300" dirty="0" err="1"/>
              <a:t>JobType</a:t>
            </a:r>
            <a:r>
              <a:rPr lang="ru-RU" sz="1300" dirty="0"/>
              <a:t> определяют 2 типа заявок — A и B; </a:t>
            </a:r>
          </a:p>
          <a:p>
            <a:r>
              <a:rPr lang="ru-RU" sz="1300" dirty="0"/>
              <a:t>– кортеж </a:t>
            </a:r>
            <a:r>
              <a:rPr lang="ru-RU" sz="1300" dirty="0" err="1"/>
              <a:t>Job</a:t>
            </a:r>
            <a:r>
              <a:rPr lang="ru-RU" sz="1300" dirty="0"/>
              <a:t> имеет 2 поля: </a:t>
            </a:r>
            <a:r>
              <a:rPr lang="ru-RU" sz="1300" dirty="0" err="1"/>
              <a:t>jobType</a:t>
            </a:r>
            <a:r>
              <a:rPr lang="ru-RU" sz="1300" dirty="0"/>
              <a:t> определяет тип работы (соответственно имеет тип </a:t>
            </a:r>
            <a:r>
              <a:rPr lang="ru-RU" sz="1300" dirty="0" err="1"/>
              <a:t>JobType</a:t>
            </a:r>
            <a:r>
              <a:rPr lang="ru-RU" sz="1300" dirty="0"/>
              <a:t>, поле AT имеет тип INT и используется для хранения времени нахождения заявки в системе; </a:t>
            </a:r>
          </a:p>
          <a:p>
            <a:r>
              <a:rPr lang="en-US" sz="1300" dirty="0"/>
              <a:t>– </a:t>
            </a:r>
            <a:r>
              <a:rPr lang="ru-RU" sz="1300" dirty="0"/>
              <a:t>фишки</a:t>
            </a:r>
            <a:r>
              <a:rPr lang="en-US" sz="1300" dirty="0"/>
              <a:t> Jobs — </a:t>
            </a:r>
            <a:r>
              <a:rPr lang="ru-RU" sz="1300" dirty="0"/>
              <a:t>список заявок</a:t>
            </a:r>
            <a:r>
              <a:rPr lang="en-US" sz="1300" dirty="0"/>
              <a:t>;</a:t>
            </a:r>
            <a:endParaRPr lang="ru-RU" sz="1300" dirty="0"/>
          </a:p>
          <a:p>
            <a:r>
              <a:rPr lang="en-US" sz="1300" dirty="0"/>
              <a:t> – </a:t>
            </a:r>
            <a:r>
              <a:rPr lang="ru-RU" sz="1300" dirty="0"/>
              <a:t>фишки типа</a:t>
            </a:r>
            <a:r>
              <a:rPr lang="en-US" sz="1300" dirty="0"/>
              <a:t> </a:t>
            </a:r>
            <a:r>
              <a:rPr lang="en-US" sz="1300" dirty="0" err="1"/>
              <a:t>ServerxJob</a:t>
            </a:r>
            <a:r>
              <a:rPr lang="en-US" sz="1300" dirty="0"/>
              <a:t> — </a:t>
            </a:r>
            <a:r>
              <a:rPr lang="ru-RU" sz="1300" dirty="0"/>
              <a:t>определяют состояние сервера</a:t>
            </a:r>
            <a:r>
              <a:rPr lang="en-US" sz="1300" dirty="0"/>
              <a:t>, </a:t>
            </a:r>
            <a:r>
              <a:rPr lang="ru-RU" sz="1300" dirty="0"/>
              <a:t>занятого обработкой заявок</a:t>
            </a:r>
            <a:r>
              <a:rPr lang="en-US" sz="1300" dirty="0"/>
              <a:t>. </a:t>
            </a:r>
            <a:endParaRPr lang="ru-RU" sz="1300" dirty="0"/>
          </a:p>
          <a:p>
            <a:r>
              <a:rPr lang="en-US" sz="1300" dirty="0" err="1"/>
              <a:t>colset</a:t>
            </a:r>
            <a:r>
              <a:rPr lang="en-US" sz="1300" dirty="0"/>
              <a:t> UNIT = unit timed;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INT = </a:t>
            </a:r>
            <a:r>
              <a:rPr lang="en-US" sz="1300" dirty="0" err="1"/>
              <a:t>int</a:t>
            </a:r>
            <a:r>
              <a:rPr lang="en-US" sz="1300" dirty="0"/>
              <a:t>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Server = with server timed;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</a:t>
            </a:r>
            <a:r>
              <a:rPr lang="en-US" sz="1300" dirty="0" err="1"/>
              <a:t>JobType</a:t>
            </a:r>
            <a:r>
              <a:rPr lang="en-US" sz="1300" dirty="0"/>
              <a:t> = with A | B;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Job = record </a:t>
            </a:r>
            <a:r>
              <a:rPr lang="en-US" sz="1300" dirty="0" err="1"/>
              <a:t>jobType</a:t>
            </a:r>
            <a:r>
              <a:rPr lang="en-US" sz="1300" dirty="0"/>
              <a:t> : </a:t>
            </a:r>
            <a:r>
              <a:rPr lang="en-US" sz="1300" dirty="0" err="1"/>
              <a:t>JobType</a:t>
            </a:r>
            <a:r>
              <a:rPr lang="en-US" sz="1300" dirty="0"/>
              <a:t> * AT : INT;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Jobs = list Job;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colset</a:t>
            </a:r>
            <a:r>
              <a:rPr lang="en-US" sz="1300" dirty="0"/>
              <a:t> </a:t>
            </a:r>
            <a:r>
              <a:rPr lang="en-US" sz="1300" dirty="0" err="1"/>
              <a:t>ServerxJob</a:t>
            </a:r>
            <a:r>
              <a:rPr lang="en-US" sz="1300" dirty="0"/>
              <a:t> = product Server * Job timed;</a:t>
            </a:r>
            <a:endParaRPr lang="ru-RU" sz="1300" dirty="0"/>
          </a:p>
          <a:p>
            <a:r>
              <a:rPr lang="ru-RU" sz="1300" dirty="0"/>
              <a:t>Переменные модели</a:t>
            </a:r>
            <a:r>
              <a:rPr lang="en-US" sz="1300" dirty="0"/>
              <a:t>:</a:t>
            </a:r>
            <a:endParaRPr lang="ru-RU" sz="1300" dirty="0"/>
          </a:p>
          <a:p>
            <a:r>
              <a:rPr lang="ru-RU" sz="1300" dirty="0"/>
              <a:t>– </a:t>
            </a:r>
            <a:r>
              <a:rPr lang="en-US" sz="1300" dirty="0" err="1"/>
              <a:t>proctime</a:t>
            </a:r>
            <a:r>
              <a:rPr lang="ru-RU" sz="1300" dirty="0"/>
              <a:t> — определяет время обработки заявки;</a:t>
            </a:r>
          </a:p>
          <a:p>
            <a:r>
              <a:rPr lang="en-US" sz="1300" dirty="0"/>
              <a:t>– job — </a:t>
            </a:r>
            <a:r>
              <a:rPr lang="ru-RU" sz="1300" dirty="0"/>
              <a:t>определяет тип заявки</a:t>
            </a:r>
            <a:r>
              <a:rPr lang="en-US" sz="1300" dirty="0"/>
              <a:t>;</a:t>
            </a:r>
            <a:endParaRPr lang="ru-RU" sz="1300" dirty="0"/>
          </a:p>
          <a:p>
            <a:r>
              <a:rPr lang="en-US" sz="1300" dirty="0"/>
              <a:t>– jobs — </a:t>
            </a:r>
            <a:r>
              <a:rPr lang="ru-RU" sz="1300" dirty="0"/>
              <a:t>определяет поступление заявок в очередь</a:t>
            </a:r>
            <a:r>
              <a:rPr lang="en-US" sz="1300" dirty="0"/>
              <a:t>. </a:t>
            </a:r>
            <a:r>
              <a:rPr lang="en-US" sz="1300" dirty="0" err="1"/>
              <a:t>var</a:t>
            </a:r>
            <a:r>
              <a:rPr lang="en-US" sz="1300" dirty="0"/>
              <a:t> </a:t>
            </a:r>
            <a:r>
              <a:rPr lang="en-US" sz="1300" dirty="0" err="1"/>
              <a:t>proctime</a:t>
            </a:r>
            <a:r>
              <a:rPr lang="en-US" sz="1300" dirty="0"/>
              <a:t> : INT;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var</a:t>
            </a:r>
            <a:r>
              <a:rPr lang="en-US" sz="1300" dirty="0"/>
              <a:t> job: Job;</a:t>
            </a:r>
            <a:endParaRPr lang="ru-RU" sz="1300" dirty="0"/>
          </a:p>
          <a:p>
            <a:r>
              <a:rPr lang="en-US" sz="1300" dirty="0"/>
              <a:t> </a:t>
            </a:r>
            <a:r>
              <a:rPr lang="en-US" sz="1300" dirty="0" err="1"/>
              <a:t>var</a:t>
            </a:r>
            <a:r>
              <a:rPr lang="en-US" sz="1300" dirty="0"/>
              <a:t> jobs: Jobs;</a:t>
            </a:r>
            <a:endParaRPr lang="ru-RU" sz="1300" dirty="0"/>
          </a:p>
          <a:p>
            <a:r>
              <a:rPr lang="ru-RU" sz="1300" dirty="0"/>
              <a:t>Определим функции системы</a:t>
            </a:r>
            <a:r>
              <a:rPr lang="en-US" sz="1300" dirty="0"/>
              <a:t>:</a:t>
            </a:r>
            <a:endParaRPr lang="ru-RU" sz="1300" dirty="0"/>
          </a:p>
          <a:p>
            <a:r>
              <a:rPr lang="ru-RU" sz="1300" dirty="0"/>
              <a:t>– функция </a:t>
            </a:r>
            <a:r>
              <a:rPr lang="en-US" sz="1300" dirty="0" err="1"/>
              <a:t>expTime</a:t>
            </a:r>
            <a:r>
              <a:rPr lang="en-US" sz="1300" dirty="0"/>
              <a:t> </a:t>
            </a:r>
            <a:r>
              <a:rPr lang="ru-RU" sz="1300" dirty="0"/>
              <a:t>описывает генерацию целочисленных значений через интервалы времени, распределённые по экспоненциальному закону;</a:t>
            </a:r>
          </a:p>
          <a:p>
            <a:r>
              <a:rPr lang="ru-RU" sz="1300" dirty="0"/>
              <a:t>– функция </a:t>
            </a:r>
            <a:r>
              <a:rPr lang="en-US" sz="1300" dirty="0" err="1"/>
              <a:t>intTime</a:t>
            </a:r>
            <a:r>
              <a:rPr lang="en-US" sz="1300" dirty="0"/>
              <a:t> </a:t>
            </a:r>
            <a:r>
              <a:rPr lang="ru-RU" sz="1300" dirty="0"/>
              <a:t>преобразует текущее модельное время в целое число;</a:t>
            </a:r>
          </a:p>
          <a:p>
            <a:r>
              <a:rPr lang="en-US" sz="1300" dirty="0"/>
              <a:t>– </a:t>
            </a:r>
            <a:r>
              <a:rPr lang="ru-RU" sz="1300" dirty="0"/>
              <a:t>функция</a:t>
            </a:r>
            <a:r>
              <a:rPr lang="en-US" sz="1300" dirty="0"/>
              <a:t> </a:t>
            </a:r>
            <a:r>
              <a:rPr lang="en-US" sz="1300" dirty="0" err="1"/>
              <a:t>newJob</a:t>
            </a:r>
            <a:r>
              <a:rPr lang="en-US" sz="1300" dirty="0"/>
              <a:t> </a:t>
            </a:r>
            <a:r>
              <a:rPr lang="ru-RU" sz="1300" dirty="0"/>
              <a:t>возвращает значение из набора</a:t>
            </a:r>
            <a:r>
              <a:rPr lang="en-US" sz="1300" dirty="0"/>
              <a:t> Job — </a:t>
            </a:r>
            <a:r>
              <a:rPr lang="ru-RU" sz="1300" dirty="0"/>
              <a:t>случайный выбор типа заявки</a:t>
            </a:r>
            <a:r>
              <a:rPr lang="en-US" sz="1300" dirty="0"/>
              <a:t> (A </a:t>
            </a:r>
            <a:r>
              <a:rPr lang="ru-RU" sz="1300" dirty="0"/>
              <a:t>или</a:t>
            </a:r>
            <a:r>
              <a:rPr lang="en-US" sz="1300" dirty="0"/>
              <a:t> B). </a:t>
            </a:r>
            <a:endParaRPr lang="ru-RU" sz="1300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297" y="956231"/>
            <a:ext cx="3366882" cy="5431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60" y="6404308"/>
            <a:ext cx="1310792" cy="1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4933" y="41038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модели с помощью CPNTools </a:t>
            </a:r>
            <a:r>
              <a:rPr lang="ru-RU" sz="2400" b="1" dirty="0" smtClean="0">
                <a:latin typeface="+mn-lt"/>
              </a:rPr>
              <a:t>3\3</a:t>
            </a:r>
            <a:endParaRPr lang="ru-RU" sz="24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9470" y="1140897"/>
            <a:ext cx="483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3. Зададим параметры модели на графах сети.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01" y="1605636"/>
            <a:ext cx="3737172" cy="34689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1" y="5092289"/>
            <a:ext cx="3943663" cy="1300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107" y="1605635"/>
            <a:ext cx="3745935" cy="3468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84" y="5104824"/>
            <a:ext cx="2895599" cy="12717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373" y="1605635"/>
            <a:ext cx="3734307" cy="34689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9201" y="5086412"/>
            <a:ext cx="2647072" cy="1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832" y="540555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Мониторинг параметров моделируемой </a:t>
            </a:r>
            <a:r>
              <a:rPr lang="ru-RU" sz="2400" b="1" dirty="0" smtClean="0">
                <a:latin typeface="+mn-lt"/>
              </a:rPr>
              <a:t>системы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smtClean="0">
                <a:latin typeface="+mn-lt"/>
              </a:rPr>
              <a:t>CPNTools </a:t>
            </a:r>
            <a:r>
              <a:rPr lang="ru-RU" sz="2400" b="1" dirty="0" smtClean="0">
                <a:latin typeface="+mn-lt"/>
              </a:rPr>
              <a:t>1\2</a:t>
            </a:r>
            <a:endParaRPr lang="ru-RU" sz="2400" dirty="0">
              <a:latin typeface="+mn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2" y="2259770"/>
            <a:ext cx="2898959" cy="13056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32" y="3581997"/>
            <a:ext cx="1833662" cy="1569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44" y="1379235"/>
            <a:ext cx="2769218" cy="2334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854" y="3729824"/>
            <a:ext cx="2193798" cy="1475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505" y="1816630"/>
            <a:ext cx="3477087" cy="18308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8666" y="3660820"/>
            <a:ext cx="2695713" cy="1607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012" y="4173277"/>
            <a:ext cx="3590855" cy="142658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130" y="5616454"/>
            <a:ext cx="1955196" cy="1464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781" y="4744405"/>
            <a:ext cx="3423092" cy="3987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6074" y="5168563"/>
            <a:ext cx="2500506" cy="1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160" y="391393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Мониторинг параметров моделируемой </a:t>
            </a:r>
            <a:r>
              <a:rPr lang="ru-RU" sz="2400" b="1" dirty="0" smtClean="0">
                <a:latin typeface="+mn-lt"/>
              </a:rPr>
              <a:t>системы</a:t>
            </a:r>
            <a:r>
              <a:rPr lang="ru-RU" sz="2400" b="1" dirty="0">
                <a:latin typeface="+mn-lt"/>
              </a:rPr>
              <a:t> </a:t>
            </a:r>
            <a:r>
              <a:rPr lang="ru-RU" sz="2400" b="1" dirty="0" smtClean="0">
                <a:latin typeface="+mn-lt"/>
              </a:rPr>
              <a:t>CPNTools </a:t>
            </a:r>
            <a:r>
              <a:rPr lang="ru-RU" sz="2400" b="1" dirty="0" smtClean="0">
                <a:latin typeface="+mn-lt"/>
              </a:rPr>
              <a:t>2\2</a:t>
            </a:r>
            <a:endParaRPr lang="ru-RU" sz="2400" dirty="0">
              <a:latin typeface="+mn-lt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5" y="1205400"/>
            <a:ext cx="4737079" cy="14045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03" y="1400078"/>
            <a:ext cx="1963489" cy="13593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61" y="1790406"/>
            <a:ext cx="4383746" cy="36579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35" y="2206138"/>
            <a:ext cx="3109591" cy="13782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4" y="4286017"/>
            <a:ext cx="2201770" cy="91031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006" y="5219189"/>
            <a:ext cx="794697" cy="18339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402" y="1025372"/>
            <a:ext cx="2913213" cy="4437464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8443" y="5485696"/>
            <a:ext cx="2729130" cy="13272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9299" y="2886875"/>
            <a:ext cx="2570141" cy="154894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6840" y="4457748"/>
            <a:ext cx="1920240" cy="14380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5822" y="4876573"/>
            <a:ext cx="2565493" cy="15382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44640" y="6430055"/>
            <a:ext cx="4114039" cy="13076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89299" y="1040313"/>
            <a:ext cx="2542581" cy="15292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5703" y="2595966"/>
            <a:ext cx="1946739" cy="1472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9499" y="2572273"/>
            <a:ext cx="2627668" cy="32964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42048" y="5875967"/>
            <a:ext cx="1004034" cy="1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634" y="65532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7369" y="1316674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/>
              <a:t>Приобрёл навыки по реализации модели “ системы массового обслуживания M|M|1”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2133</TotalTime>
  <Words>421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Тема1</vt:lpstr>
      <vt:lpstr>Презентация ПО ЛАБОРАТОРНОЙ РАБОТЕ №11       дисциплина: Моделирование информационных процессов тема:Модель системы массового обслуживания M|M|1 </vt:lpstr>
      <vt:lpstr>Цель работы </vt:lpstr>
      <vt:lpstr>Постановка задачи</vt:lpstr>
      <vt:lpstr>Построение модели с помощью CPNTools 1\3</vt:lpstr>
      <vt:lpstr>Построение модели с помощью CPNTools 2\3</vt:lpstr>
      <vt:lpstr>Построение модели с помощью CPNTools 3\3</vt:lpstr>
      <vt:lpstr>Мониторинг параметров моделируемой системы CPNTools 1\2</vt:lpstr>
      <vt:lpstr>Мониторинг параметров моделируемой системы CPNTools 2\2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80</cp:revision>
  <dcterms:created xsi:type="dcterms:W3CDTF">2023-04-22T20:18:48Z</dcterms:created>
  <dcterms:modified xsi:type="dcterms:W3CDTF">2023-06-22T18:28:30Z</dcterms:modified>
</cp:coreProperties>
</file>