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80" r:id="rId9"/>
    <p:sldId id="281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986" autoAdjust="0"/>
  </p:normalViewPr>
  <p:slideViewPr>
    <p:cSldViewPr snapToGrid="0">
      <p:cViewPr>
        <p:scale>
          <a:sx n="75" d="100"/>
          <a:sy n="75" d="100"/>
        </p:scale>
        <p:origin x="213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6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10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88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9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2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8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1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99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8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58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</a:t>
            </a:r>
            <a:r>
              <a:rPr lang="ru-RU" sz="2400" dirty="0"/>
              <a:t>3</a:t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 smtClean="0"/>
              <a:t> Сети </a:t>
            </a:r>
            <a:r>
              <a:rPr lang="ru-RU" sz="2400" dirty="0"/>
              <a:t>Петри. </a:t>
            </a:r>
            <a:r>
              <a:rPr lang="en-US" sz="2400" dirty="0"/>
              <a:t>CPNTools</a:t>
            </a:r>
            <a:r>
              <a:rPr lang="en-US" b="1" dirty="0"/>
              <a:t/>
            </a:r>
            <a:br>
              <a:rPr lang="en-US" b="1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Сулицкий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734" y="671333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714" y="125916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Выполнил все лабораторные работы раздела “Сети Петри. CPNTool</a:t>
            </a:r>
            <a:r>
              <a:rPr lang="en-US" dirty="0"/>
              <a:t>s</a:t>
            </a:r>
            <a:r>
              <a:rPr lang="ru-RU" dirty="0"/>
              <a:t>” и задание для самостоятельного выполнения.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Выполнения всех лабораторных работ раздела “Сети Петри. </a:t>
            </a:r>
            <a:r>
              <a:rPr lang="ru-RU" dirty="0" err="1"/>
              <a:t>CPNTool</a:t>
            </a:r>
            <a:r>
              <a:rPr lang="en-US" dirty="0"/>
              <a:t>s</a:t>
            </a:r>
            <a:r>
              <a:rPr lang="ru-RU" dirty="0"/>
              <a:t>” и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876" y="413047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/>
              <a:t>Схема модели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876" y="919622"/>
            <a:ext cx="10515600" cy="54141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Заявка (команды программы, операнды) поступает в оперативную память (ОП), затем передается на прибор (центральный процессор, ЦП) для обработки. После этого заявка может равновероятно обратиться к оперативной памяти или к одному из двух внешних запоминающих устройств (B1 и B2). Прежде чем записать информацию на внешний накопитель, необходимо вторично обратиться к центральному процессору, определяющему состояние накопителя и выдающему необходимую управляющую информацию. Накопители (B1 и B2) могут работать в 3-х режимах: </a:t>
            </a:r>
          </a:p>
          <a:p>
            <a:r>
              <a:rPr lang="ru-RU" dirty="0"/>
              <a:t>1) B1 — занят, B2 — свободен;</a:t>
            </a:r>
          </a:p>
          <a:p>
            <a:r>
              <a:rPr lang="ru-RU" dirty="0"/>
              <a:t>2) B2 — свободен, B1 — занят;</a:t>
            </a:r>
          </a:p>
          <a:p>
            <a:r>
              <a:rPr lang="ru-RU" dirty="0"/>
              <a:t>3) B1 — занят, B2 — занят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схеме: </a:t>
            </a:r>
          </a:p>
          <a:p>
            <a:r>
              <a:rPr lang="ru-RU" dirty="0"/>
              <a:t>– src — источник заявок; </a:t>
            </a:r>
          </a:p>
          <a:p>
            <a:r>
              <a:rPr lang="ru-RU" dirty="0"/>
              <a:t>– B1 и B2 — накопители для хранения заявок;</a:t>
            </a:r>
          </a:p>
          <a:p>
            <a:r>
              <a:rPr lang="ru-RU" dirty="0"/>
              <a:t>– RAM — оперативная память; </a:t>
            </a:r>
          </a:p>
          <a:p>
            <a:r>
              <a:rPr lang="ru-RU" dirty="0"/>
              <a:t>– CPU — центральный процессор; </a:t>
            </a:r>
          </a:p>
          <a:p>
            <a:r>
              <a:rPr lang="ru-RU" dirty="0"/>
              <a:t>– B1, B1 — внешние запоминающие устройства.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82" y="2854284"/>
            <a:ext cx="3113659" cy="13745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78" y="4248773"/>
            <a:ext cx="2523963" cy="1524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209" y="3626702"/>
            <a:ext cx="2789474" cy="22400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150" y="5875280"/>
            <a:ext cx="2121592" cy="1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559" y="361301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/>
              <a:t>Описание модели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607" y="843797"/>
            <a:ext cx="11486104" cy="598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	Множество позиций:</a:t>
            </a: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P1 — состояние оперативной памяти (свободна / занята); </a:t>
            </a: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P2 — состояние внешнего запоминающего устройства B1 (свободно / занято); </a:t>
            </a:r>
            <a:endParaRPr lang="en-US" dirty="0" smtClean="0">
              <a:ea typeface="Segoe UI" panose="020B0502040204020203" pitchFamily="34" charset="0"/>
            </a:endParaRP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>
                <a:ea typeface="Segoe UI" panose="020B0502040204020203" pitchFamily="34" charset="0"/>
              </a:rPr>
              <a:t>P3 </a:t>
            </a:r>
            <a:r>
              <a:rPr lang="ru-RU" dirty="0">
                <a:ea typeface="Segoe UI" panose="020B0502040204020203" pitchFamily="34" charset="0"/>
              </a:rPr>
              <a:t>— состояние внешнего запоминающего устройства B2 (свободно / занято); </a:t>
            </a: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P4 — работа на ОП и B1 закончена; </a:t>
            </a: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P5 — работа на ОП и B2 закончена</a:t>
            </a:r>
            <a:r>
              <a:rPr lang="ru-RU" dirty="0" smtClean="0">
                <a:ea typeface="Segoe UI" panose="020B0502040204020203" pitchFamily="34" charset="0"/>
              </a:rPr>
              <a:t>; </a:t>
            </a:r>
            <a:endParaRPr lang="en-US" dirty="0" smtClean="0">
              <a:ea typeface="Segoe UI" panose="020B0502040204020203" pitchFamily="34" charset="0"/>
            </a:endParaRPr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>
                <a:ea typeface="Segoe UI" panose="020B0502040204020203" pitchFamily="34" charset="0"/>
              </a:rPr>
              <a:t>P6 </a:t>
            </a:r>
            <a:r>
              <a:rPr lang="ru-RU" dirty="0">
                <a:ea typeface="Segoe UI" panose="020B0502040204020203" pitchFamily="34" charset="0"/>
              </a:rPr>
              <a:t>— работа на ОП, B1 и B2 закончена; </a:t>
            </a:r>
            <a:r>
              <a:rPr lang="ru-RU" dirty="0"/>
              <a:t>Множество </a:t>
            </a:r>
            <a:r>
              <a:rPr lang="ru-RU" dirty="0" smtClean="0"/>
              <a:t>переходов: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T1 </a:t>
            </a:r>
            <a:r>
              <a:rPr lang="ru-RU" dirty="0"/>
              <a:t>— ЦП работает только с RAM и B1; 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T2 </a:t>
            </a:r>
            <a:r>
              <a:rPr lang="ru-RU" dirty="0"/>
              <a:t>— обрабатываются данные из RAM и с B1 переходят на устройство вывода; 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T3 </a:t>
            </a:r>
            <a:r>
              <a:rPr lang="ru-RU" dirty="0"/>
              <a:t>— CPU работает только с RAM и B2; 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T4 </a:t>
            </a:r>
            <a:r>
              <a:rPr lang="ru-RU" dirty="0"/>
              <a:t>— обрабатываются данные из RAM и с B2 переходят на устройство вывода; 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T5 </a:t>
            </a:r>
            <a:r>
              <a:rPr lang="ru-RU" dirty="0"/>
              <a:t>— CPU работает только с RAM и с B1, B2; </a:t>
            </a:r>
            <a:endParaRPr lang="en-US" dirty="0" smtClean="0"/>
          </a:p>
          <a:p>
            <a:pPr marL="60960" marR="1498600" indent="-10160">
              <a:spcBef>
                <a:spcPts val="1150"/>
              </a:spcBef>
              <a:spcAft>
                <a:spcPts val="0"/>
              </a:spcAft>
            </a:pPr>
            <a:r>
              <a:rPr lang="ru-RU" dirty="0" smtClean="0"/>
              <a:t>T6 </a:t>
            </a:r>
            <a:r>
              <a:rPr lang="ru-RU" dirty="0"/>
              <a:t>— обрабатываются данные из RAM, B1, B2 и переходят на устройство вывода. 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endParaRPr lang="ru-RU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899" y="358358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/>
              <a:t>Описание модели</a:t>
            </a:r>
            <a:endParaRPr lang="ru-RU" sz="2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6899" y="1033840"/>
            <a:ext cx="10135311" cy="568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Функционирование сети Петри можно рассматривать как срабатывание переходов, в ходе которого происходит перемещение маркеров по позициям: 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– работа CPU с RAM и B1 отображается запуском перехода T1 (удаление маркеров из P1, P2 и появление в P1, P4), что влечет за собой срабатывание перехода T2, т.е. передачу данных с RAM и B1 на устройство вывода; 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– работа CPU с RAM и B2 отображается запуском перехода T3 (удаление маркеров из P1 и P3 и появление в P1 и P5), что влечет за собой срабатывание перехода T4, т.е. передачу данных с RAM и B2 на устройство вывода; 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– работа CPU с RAM, B1 и B2 отображается запуском перехода T5 (удаление маркеров из P4 и P5 и появление в P6), далее срабатывание перехода T6, и данные из RAM, B1 и B2 передаются на устройство вывода;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ea typeface="Segoe UI" panose="020B0502040204020203" pitchFamily="34" charset="0"/>
              </a:rPr>
              <a:t> – состояние устройств восстанавливается при срабатывании: RAM — переходов T1 или T3; B1 — переходов T2 или T6; B2 — переходов T4 или T6.</a:t>
            </a:r>
          </a:p>
          <a:p>
            <a:pPr marL="60960" marR="1498600" indent="-10160">
              <a:lnSpc>
                <a:spcPct val="116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Segoe UI" panose="020B0502040204020203" pitchFamily="34" charset="0"/>
              </a:rPr>
              <a:t> </a:t>
            </a:r>
            <a:endParaRPr lang="ru-RU" sz="1200" dirty="0"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598206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/>
              <a:t>Постановка задачи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0100" y="1111686"/>
            <a:ext cx="1019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1.Используя </a:t>
            </a:r>
            <a:r>
              <a:rPr lang="ru-RU" dirty="0"/>
              <a:t>теоретические методы анализа сетей Петри, проведите анализ сети (с помощью построения дерева достижимости). Определите, является ли сеть безопасной, ограниченной, сохраняющей, имеются ли тупики. </a:t>
            </a:r>
          </a:p>
          <a:p>
            <a:endParaRPr lang="ru-RU" dirty="0"/>
          </a:p>
          <a:p>
            <a:r>
              <a:rPr lang="ru-RU" dirty="0" smtClean="0"/>
              <a:t>2.Промоделируйте </a:t>
            </a:r>
            <a:r>
              <a:rPr lang="ru-RU" dirty="0"/>
              <a:t>сеть Петри с помощью </a:t>
            </a:r>
            <a:r>
              <a:rPr lang="ru-RU" dirty="0" smtClean="0"/>
              <a:t>CPNTools</a:t>
            </a:r>
            <a:endParaRPr lang="ru-RU" dirty="0"/>
          </a:p>
          <a:p>
            <a:endParaRPr lang="ru-RU" dirty="0"/>
          </a:p>
          <a:p>
            <a:r>
              <a:rPr lang="ru-RU" dirty="0"/>
              <a:t> 3. Вычислите пространство состояний. Сформируйте отчёт о пространстве состояний и проанализируйте его. Постройте граф пространства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4024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617" y="626692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/>
              <a:t>Анализ </a:t>
            </a:r>
            <a:r>
              <a:rPr lang="ru-RU" sz="2400" dirty="0" smtClean="0"/>
              <a:t>сети</a:t>
            </a:r>
            <a:r>
              <a:rPr lang="en-US" sz="2400" dirty="0" smtClean="0"/>
              <a:t> </a:t>
            </a:r>
            <a:r>
              <a:rPr lang="ru-RU" sz="2400" dirty="0" smtClean="0"/>
              <a:t>дерево достижимости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617" y="1121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Сеть не безопасна. </a:t>
            </a:r>
            <a:br>
              <a:rPr lang="ru-RU" dirty="0"/>
            </a:br>
            <a:r>
              <a:rPr lang="ru-RU" dirty="0"/>
              <a:t> - Сеть не ограниченная, так как бесконечна.</a:t>
            </a:r>
            <a:br>
              <a:rPr lang="ru-RU" dirty="0"/>
            </a:br>
            <a:r>
              <a:rPr lang="ru-RU" dirty="0"/>
              <a:t> - Сеть не сохраняющая. </a:t>
            </a:r>
            <a:br>
              <a:rPr lang="ru-RU" dirty="0"/>
            </a:br>
            <a:r>
              <a:rPr lang="ru-RU" dirty="0"/>
              <a:t> - Сеть </a:t>
            </a:r>
            <a:r>
              <a:rPr lang="ru-RU"/>
              <a:t>не </a:t>
            </a:r>
            <a:r>
              <a:rPr lang="ru-RU" smtClean="0"/>
              <a:t>имеет тупиков.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49" y="2016072"/>
            <a:ext cx="6882168" cy="3276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77" y="5340735"/>
            <a:ext cx="1268078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800" y="618145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Моделирование </a:t>
            </a:r>
            <a:r>
              <a:rPr lang="ru-RU" sz="2400" dirty="0"/>
              <a:t>сеть Петри с помощью CPNTools</a:t>
            </a:r>
            <a:endParaRPr lang="ru-RU" sz="24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7" y="1103226"/>
            <a:ext cx="3386503" cy="29100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85" y="4028503"/>
            <a:ext cx="263755" cy="155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42" y="1103226"/>
            <a:ext cx="1654413" cy="13580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51" y="2474589"/>
            <a:ext cx="623297" cy="144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t="-1" b="495"/>
          <a:stretch/>
        </p:blipFill>
        <p:spPr>
          <a:xfrm>
            <a:off x="8657261" y="1034647"/>
            <a:ext cx="3412819" cy="2676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7141" y="3724251"/>
            <a:ext cx="1549980" cy="1487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b="1176"/>
          <a:stretch/>
        </p:blipFill>
        <p:spPr>
          <a:xfrm>
            <a:off x="4529643" y="2763029"/>
            <a:ext cx="3385115" cy="265479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8977" y="5433375"/>
            <a:ext cx="1566446" cy="1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823" y="591586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Отчёт и граф </a:t>
            </a:r>
            <a:r>
              <a:rPr lang="ru-RU" sz="2400" dirty="0"/>
              <a:t>пространства </a:t>
            </a:r>
            <a:r>
              <a:rPr lang="ru-RU" sz="2400" dirty="0" smtClean="0"/>
              <a:t>состояний</a:t>
            </a:r>
            <a:endParaRPr lang="ru-RU" sz="2400" b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542" y="6161159"/>
            <a:ext cx="1841152" cy="1585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64" y="1627300"/>
            <a:ext cx="4178636" cy="3301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355" y="4953972"/>
            <a:ext cx="1670449" cy="1950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59" y="310051"/>
            <a:ext cx="2504341" cy="58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2333</TotalTime>
  <Words>480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Segoe UI</vt:lpstr>
      <vt:lpstr>Times New Roman</vt:lpstr>
      <vt:lpstr>Trebuchet MS</vt:lpstr>
      <vt:lpstr>Wingdings 3</vt:lpstr>
      <vt:lpstr>Тема1</vt:lpstr>
      <vt:lpstr>Презентация ПО ЛАБОРАТОРНОЙ РАБОТЕ №13       дисциплина: Моделирование информационных процессов тема: Сети Петри. CPNTools </vt:lpstr>
      <vt:lpstr>Цель работы </vt:lpstr>
      <vt:lpstr>Схема модели </vt:lpstr>
      <vt:lpstr>Описание модели</vt:lpstr>
      <vt:lpstr>Описание модели</vt:lpstr>
      <vt:lpstr>Постановка задачи</vt:lpstr>
      <vt:lpstr>Анализ сети дерево достижимости </vt:lpstr>
      <vt:lpstr>Моделирование сеть Петри с помощью CPNTools</vt:lpstr>
      <vt:lpstr>Отчёт и граф пространства состояний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100</cp:revision>
  <dcterms:created xsi:type="dcterms:W3CDTF">2023-04-22T20:18:48Z</dcterms:created>
  <dcterms:modified xsi:type="dcterms:W3CDTF">2023-06-23T15:14:56Z</dcterms:modified>
</cp:coreProperties>
</file>