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84" r:id="rId4"/>
    <p:sldId id="269" r:id="rId5"/>
    <p:sldId id="274" r:id="rId6"/>
    <p:sldId id="280" r:id="rId7"/>
    <p:sldId id="285" r:id="rId8"/>
    <p:sldId id="282" r:id="rId9"/>
    <p:sldId id="275" r:id="rId10"/>
    <p:sldId id="287" r:id="rId11"/>
    <p:sldId id="288" r:id="rId12"/>
    <p:sldId id="276" r:id="rId13"/>
    <p:sldId id="289" r:id="rId14"/>
    <p:sldId id="290" r:id="rId15"/>
    <p:sldId id="291" r:id="rId16"/>
    <p:sldId id="292" r:id="rId17"/>
    <p:sldId id="293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82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32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91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68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31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06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454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5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70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1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8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4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30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5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01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Презентация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ПО </a:t>
            </a:r>
            <a:r>
              <a:rPr lang="ru-RU" sz="2400" dirty="0"/>
              <a:t>ЛАБОРАТОРНОЙ РАБОТЕ № </a:t>
            </a:r>
            <a:r>
              <a:rPr lang="ru-RU" sz="2400" dirty="0" smtClean="0"/>
              <a:t>14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      дисциплина: Моделирование информационных процессов</a:t>
            </a:r>
            <a:br>
              <a:rPr lang="ru-RU" sz="2400" dirty="0"/>
            </a:br>
            <a:r>
              <a:rPr lang="ru-RU" sz="2400" dirty="0"/>
              <a:t>тема</a:t>
            </a:r>
            <a:r>
              <a:rPr lang="en-US" sz="2400" dirty="0"/>
              <a:t>: </a:t>
            </a:r>
            <a:r>
              <a:rPr lang="ru-RU" sz="2400" dirty="0"/>
              <a:t>Модели обработки заказов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04082"/>
            <a:ext cx="9144000" cy="1655762"/>
          </a:xfrm>
        </p:spPr>
        <p:txBody>
          <a:bodyPr/>
          <a:lstStyle/>
          <a:p>
            <a:pPr algn="l"/>
            <a:r>
              <a:rPr lang="ru-RU" sz="1600" u="sng" dirty="0" smtClean="0"/>
              <a:t>Студент: Сулицкий Богдан Романович, </a:t>
            </a:r>
            <a:r>
              <a:rPr lang="en-US" sz="1600" u="sng" dirty="0" smtClean="0"/>
              <a:t>103220</a:t>
            </a:r>
            <a:r>
              <a:rPr lang="ru-RU" sz="1600" u="sng" dirty="0" smtClean="0"/>
              <a:t>1388</a:t>
            </a:r>
          </a:p>
          <a:p>
            <a:pPr algn="l"/>
            <a:r>
              <a:rPr lang="ru-RU" sz="1600" dirty="0" smtClean="0"/>
              <a:t>Группа</a:t>
            </a:r>
            <a:r>
              <a:rPr lang="ru-RU" sz="1600" dirty="0"/>
              <a:t>: </a:t>
            </a:r>
            <a:r>
              <a:rPr lang="ru-RU" sz="1600" dirty="0" smtClean="0"/>
              <a:t>НФИбд-02-20</a:t>
            </a:r>
            <a:endParaRPr lang="ru-RU" sz="1600" dirty="0"/>
          </a:p>
          <a:p>
            <a:pPr algn="l"/>
            <a:r>
              <a:rPr lang="ru-RU" sz="1600" u="sng" dirty="0"/>
              <a:t>Преподаватель: </a:t>
            </a:r>
            <a:r>
              <a:rPr lang="ru-RU" sz="1600" u="sng" dirty="0" err="1"/>
              <a:t>Королькова</a:t>
            </a:r>
            <a:r>
              <a:rPr lang="ru-RU" sz="1600" u="sng" dirty="0"/>
              <a:t> Анна Владиславовна</a:t>
            </a:r>
            <a:endParaRPr lang="ru-RU" sz="1600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9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Модель обслуживания двух типов заказов от клиентов в интернет-магазине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74107"/>
            <a:ext cx="8596668" cy="3880773"/>
          </a:xfrm>
        </p:spPr>
        <p:txBody>
          <a:bodyPr/>
          <a:lstStyle/>
          <a:p>
            <a:r>
              <a:rPr lang="ru-RU" dirty="0"/>
              <a:t>В интернет-магазин к одному оператору поступают два типа заявок от клиентов — обычный заказ и заказ с оформление дополнительного пакета услуг. Заявки первого типа поступают каждые 15 ± 4 мин. Заявки второго типа — каждые 30 ± 8 мин. Оператор обрабатывает заявки по принципу FIFO («первым пришел — первым обслужился»). Время, затраченное на оформление обычного заказа, составляет 10 ± 2 мин, а на оформление дополнительного пакета услуг — 5 ± 2 мин. Требуется разработать модель обработки заказов в течение 8 часов, обеспечив сбор данных об очереди заявок от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196793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b="1" dirty="0"/>
              <a:t>Результаты работы </a:t>
            </a:r>
            <a:r>
              <a:rPr lang="ru-RU" sz="2400" b="1" dirty="0" smtClean="0"/>
              <a:t>модели 3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17" y="1114212"/>
            <a:ext cx="2791888" cy="24724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691" y="3605688"/>
            <a:ext cx="1158340" cy="12193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656" y="6388640"/>
            <a:ext cx="1036410" cy="15241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483" y="6403077"/>
            <a:ext cx="1828959" cy="115834"/>
          </a:xfrm>
          <a:prstGeom prst="rect">
            <a:avLst/>
          </a:prstGeom>
        </p:spPr>
      </p:pic>
      <p:pic>
        <p:nvPicPr>
          <p:cNvPr id="6146" name="Picture 2" descr="выпап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17" y="3965522"/>
            <a:ext cx="2789619" cy="240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выпап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90" y="1318437"/>
            <a:ext cx="4040943" cy="505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31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Упражнение 3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Скорректируйте модель так, чтобы учитывалось условие, что число заказов с дополнительным пакетом услуг составляет 30% от общего числа заказов. Используйте оператор TRANSFER. Проанализируйте отчёт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97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b="1" dirty="0"/>
              <a:t>Результаты работы модели из упражнение </a:t>
            </a:r>
            <a:r>
              <a:rPr lang="ru-RU" sz="2400" b="1" dirty="0" smtClean="0"/>
              <a:t>3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43" y="1156591"/>
            <a:ext cx="2857500" cy="24367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71" y="3622905"/>
            <a:ext cx="1152244" cy="1219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319" y="6478883"/>
            <a:ext cx="969348" cy="14022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003" y="1370755"/>
            <a:ext cx="4186588" cy="439290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395" y="5794220"/>
            <a:ext cx="871804" cy="109738"/>
          </a:xfrm>
          <a:prstGeom prst="rect">
            <a:avLst/>
          </a:prstGeom>
        </p:spPr>
      </p:pic>
      <p:pic>
        <p:nvPicPr>
          <p:cNvPr id="7170" name="Picture 2" descr="фыфыс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43" y="3950370"/>
            <a:ext cx="2855670" cy="248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66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Модель оформления заказов несколькими операторами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В интернет-магазине заказы принимают 4 оператора. Интервалы поступления заказов распределены равномерно с интервалом 5 ± 2 мин. Время оформления заказа каждым оператором также распределено равномерно на интервале 10 ± 2 мин. Обработка поступивших заказов происходит в порядке очереди (FIFO). Требуется определить характеристики очереди заявок на оформление заказов при условии, что заявка может обрабатываться одним из 4-х операторов в течение восьмичасового рабочего дня.</a:t>
            </a:r>
          </a:p>
        </p:txBody>
      </p:sp>
    </p:spTree>
    <p:extLst>
      <p:ext uri="{BB962C8B-B14F-4D97-AF65-F5344CB8AC3E}">
        <p14:creationId xmlns:p14="http://schemas.microsoft.com/office/powerpoint/2010/main" val="81361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b="1" dirty="0"/>
              <a:t>Результаты работы </a:t>
            </a:r>
            <a:r>
              <a:rPr lang="ru-RU" sz="2400" b="1" dirty="0" smtClean="0"/>
              <a:t>модели 4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25" y="1114212"/>
            <a:ext cx="2791888" cy="24724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99" y="3605688"/>
            <a:ext cx="1158340" cy="12193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064" y="6388640"/>
            <a:ext cx="1036410" cy="15241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950" y="6248987"/>
            <a:ext cx="1828959" cy="115834"/>
          </a:xfrm>
          <a:prstGeom prst="rect">
            <a:avLst/>
          </a:prstGeom>
        </p:spPr>
      </p:pic>
      <p:pic>
        <p:nvPicPr>
          <p:cNvPr id="8194" name="Picture 2" descr="фыфыс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913" y="3951308"/>
            <a:ext cx="2790300" cy="241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фыфыс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92" y="1503341"/>
            <a:ext cx="4912076" cy="470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1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Задание </a:t>
            </a:r>
            <a:r>
              <a:rPr lang="ru-RU" sz="2400" b="1" dirty="0"/>
              <a:t>4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 smtClean="0"/>
              <a:t>Проанализируйте </a:t>
            </a:r>
            <a:r>
              <a:rPr lang="ru-RU" dirty="0"/>
              <a:t>полученный отчёт. </a:t>
            </a:r>
          </a:p>
          <a:p>
            <a:r>
              <a:rPr lang="ru-RU" dirty="0" smtClean="0"/>
              <a:t>Измените </a:t>
            </a:r>
            <a:r>
              <a:rPr lang="ru-RU" dirty="0"/>
              <a:t>модель: требуется учесть в ней возможные отказы клиентов от заказа — когда при подаче заявки на заказ клиент видит в очереди более двух других заявок, он отказывается от подачи заявки, то есть отказывается от обслуживания (используйте блок TEST и стандартный числовой атрибут </a:t>
            </a:r>
            <a:r>
              <a:rPr lang="ru-RU" dirty="0" err="1"/>
              <a:t>Qj</a:t>
            </a:r>
            <a:r>
              <a:rPr lang="ru-RU" dirty="0"/>
              <a:t> текущей длины очереди j). </a:t>
            </a:r>
          </a:p>
          <a:p>
            <a:r>
              <a:rPr lang="ru-RU" dirty="0" smtClean="0"/>
              <a:t>Проанализируйте </a:t>
            </a:r>
            <a:r>
              <a:rPr lang="ru-RU" dirty="0"/>
              <a:t>отчёт изменённой модели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753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b="1" dirty="0"/>
              <a:t>Результаты работы </a:t>
            </a:r>
            <a:r>
              <a:rPr lang="ru-RU" sz="2400" b="1" dirty="0" smtClean="0"/>
              <a:t>модели из задание 4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43" y="1112017"/>
            <a:ext cx="3005464" cy="259519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653" y="3731925"/>
            <a:ext cx="1152244" cy="11583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450" y="6570362"/>
            <a:ext cx="1086525" cy="15618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6225582"/>
            <a:ext cx="798645" cy="188992"/>
          </a:xfrm>
          <a:prstGeom prst="rect">
            <a:avLst/>
          </a:prstGeom>
        </p:spPr>
      </p:pic>
      <p:pic>
        <p:nvPicPr>
          <p:cNvPr id="18" name="Рисунок 17" descr="C:\Users\Kerre\Downloads\Новая папка\фыфыс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43" y="3979567"/>
            <a:ext cx="3005464" cy="2557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 descr="фыфыс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31" y="1088603"/>
            <a:ext cx="4607426" cy="510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54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Заключение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5934" y="1155700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Приобрёл навыки по реализации модели в среде GPSS и выполнил представленные примеры и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177454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Цель </a:t>
            </a:r>
            <a:r>
              <a:rPr lang="ru-RU" sz="2400" b="1" dirty="0" smtClean="0"/>
              <a:t>работы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0426" y="1147536"/>
            <a:ext cx="8596668" cy="3880773"/>
          </a:xfrm>
        </p:spPr>
        <p:txBody>
          <a:bodyPr/>
          <a:lstStyle/>
          <a:p>
            <a:r>
              <a:rPr lang="ru-RU" dirty="0"/>
              <a:t>Приобретение навыков по реализации модели в среде GPSS и выполнить представленные примеры и </a:t>
            </a:r>
            <a:r>
              <a:rPr lang="ru-RU" dirty="0" smtClean="0"/>
              <a:t>задания.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2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Постановка задачи </a:t>
            </a:r>
            <a:r>
              <a:rPr lang="ru-RU" sz="2400" b="1" dirty="0" smtClean="0"/>
              <a:t>1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Модель оформления заказов клиентов одним оператором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2272"/>
            <a:ext cx="8596668" cy="3880773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интернет-магазине заказы принимает один оператор. Интервалы поступления заказов распределены равномерно с интервалом 15 ± 4 мин. Время оформления заказа также распределено равномерно на интервале 10 ± 2 мин. Обработка поступивших заказов происходит в порядке очереди (FIFO). Требуется разработать модель обработки заказов в течение 8 часов.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b="1" dirty="0"/>
              <a:t>Результаты работы </a:t>
            </a:r>
            <a:r>
              <a:rPr lang="ru-RU" sz="2400" b="1" dirty="0" smtClean="0"/>
              <a:t>модели 1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72" y="1321730"/>
            <a:ext cx="4570979" cy="25999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668" y="3961504"/>
            <a:ext cx="908383" cy="9754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1" y="5591418"/>
            <a:ext cx="1865538" cy="10364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186" y="6177749"/>
            <a:ext cx="969348" cy="140220"/>
          </a:xfrm>
          <a:prstGeom prst="rect">
            <a:avLst/>
          </a:prstGeom>
        </p:spPr>
      </p:pic>
      <p:pic>
        <p:nvPicPr>
          <p:cNvPr id="1026" name="Picture 2" descr="asq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81" y="2081873"/>
            <a:ext cx="3129366" cy="345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смипв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34" y="4150902"/>
            <a:ext cx="3039249" cy="198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95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Упражнение 1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Скорректируйте модель в соответствии с изменениями входных данных: интервалы поступления заказов распределены равномерно с интервалом 3.14 ± 1.7 мин; время оформления заказа также распределено равномерно на интервале 6.66 ± 1.7 мин. Проанализируйте отчёт, сравнив результаты с результатами предыдущего моделирования.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0196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b="1" dirty="0"/>
              <a:t>Результаты работы </a:t>
            </a:r>
            <a:r>
              <a:rPr lang="ru-RU" sz="2400" b="1" dirty="0" smtClean="0"/>
              <a:t>модели из упражнение 1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81" y="1332532"/>
            <a:ext cx="2725148" cy="230448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833" y="3669972"/>
            <a:ext cx="1152244" cy="12193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281" y="6148620"/>
            <a:ext cx="969348" cy="14022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249" y="5410319"/>
            <a:ext cx="883997" cy="115834"/>
          </a:xfrm>
          <a:prstGeom prst="rect">
            <a:avLst/>
          </a:prstGeom>
        </p:spPr>
      </p:pic>
      <p:pic>
        <p:nvPicPr>
          <p:cNvPr id="2050" name="Picture 2" descr="фывфы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5" y="3996988"/>
            <a:ext cx="2908300" cy="212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Рисунок 16" descr="C:\Users\Kerre\Downloads\Новая папка\йцук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477" y="1482812"/>
            <a:ext cx="3471542" cy="3892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631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b="1" dirty="0"/>
              <a:t>Постановка задачи 2</a:t>
            </a:r>
            <a:br>
              <a:rPr lang="ru-RU" sz="2400" b="1" dirty="0"/>
            </a:br>
            <a:r>
              <a:rPr lang="ru-RU" sz="2700" dirty="0"/>
              <a:t>Построение гистограммы распределения заявок в очереди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5122"/>
            <a:ext cx="8596668" cy="3880773"/>
          </a:xfrm>
        </p:spPr>
        <p:txBody>
          <a:bodyPr/>
          <a:lstStyle/>
          <a:p>
            <a:r>
              <a:rPr lang="ru-RU" dirty="0"/>
              <a:t>Предположим требуется построить гистограмму распределения заявок, ожидающих обработки в очереди в примере из предыдущего упражнения. Для построения гистограммы необходимо сформировать таблицу значений заявок в очереди, записываемых в неё с определённой частотой. Команда описания такой таблицы QTABLE имеет следующий формат: Name QTABLE A,B,C,D </a:t>
            </a:r>
          </a:p>
          <a:p>
            <a:r>
              <a:rPr lang="ru-RU" dirty="0"/>
              <a:t>Здесь Name — метка, определяющая имя таблицы. Далее должны быть заданы операнды: А задается элемент данных, чьё частотное распределение будет заноситься в таблицу (может быть именем, выражением в скобках или системным числовым атрибутом (СЧА)); B задается верхний предел первого частотного интервала; С задает ширину частотного интервала — разницу между верхней и нижней границей каждого частотного класса; D задаёт число частотных интервалов.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99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b="1" dirty="0"/>
              <a:t>Результаты работы </a:t>
            </a:r>
            <a:r>
              <a:rPr lang="ru-RU" sz="2400" b="1" dirty="0" smtClean="0"/>
              <a:t>модели 2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07" y="1403676"/>
            <a:ext cx="2886662" cy="209509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619" y="3535350"/>
            <a:ext cx="1152244" cy="11583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711" y="5834291"/>
            <a:ext cx="981541" cy="12193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692" y="6079029"/>
            <a:ext cx="1066892" cy="15241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725" y="1440320"/>
            <a:ext cx="4124008" cy="321398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498" y="4679016"/>
            <a:ext cx="2176461" cy="18289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1102" y="5117715"/>
            <a:ext cx="2322777" cy="95105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8519" y="6108727"/>
            <a:ext cx="627942" cy="121931"/>
          </a:xfrm>
          <a:prstGeom prst="rect">
            <a:avLst/>
          </a:prstGeom>
        </p:spPr>
      </p:pic>
      <p:pic>
        <p:nvPicPr>
          <p:cNvPr id="3074" name="Picture 2" descr="выпап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2" y="3901919"/>
            <a:ext cx="2964192" cy="216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фффф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96" y="1412757"/>
            <a:ext cx="3877731" cy="436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86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Упражнение 2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Проанализируйте отчёт и гистограмму по результатам моделирования.</a:t>
            </a:r>
          </a:p>
        </p:txBody>
      </p:sp>
      <p:pic>
        <p:nvPicPr>
          <p:cNvPr id="4098" name="Рисунок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632" y="1676401"/>
            <a:ext cx="5135563" cy="444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Рисунок 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594" y="6175592"/>
            <a:ext cx="2179638" cy="1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089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9914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1450</TotalTime>
  <Words>595</Words>
  <Application>Microsoft Office PowerPoint</Application>
  <PresentationFormat>Широкоэкранный</PresentationFormat>
  <Paragraphs>34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Аспект</vt:lpstr>
      <vt:lpstr>Презентация ПО ЛАБОРАТОРНОЙ РАБОТЕ № 14       дисциплина: Моделирование информационных процессов тема: Модели обработки заказов</vt:lpstr>
      <vt:lpstr>Цель работы </vt:lpstr>
      <vt:lpstr>Постановка задачи 1 Модель оформления заказов клиентов одним оператором </vt:lpstr>
      <vt:lpstr>Результаты работы модели 1 </vt:lpstr>
      <vt:lpstr>Упражнение 1 </vt:lpstr>
      <vt:lpstr>Результаты работы модели из упражнение 1 </vt:lpstr>
      <vt:lpstr>Постановка задачи 2 Построение гистограммы распределения заявок в очереди  </vt:lpstr>
      <vt:lpstr>Результаты работы модели 2 </vt:lpstr>
      <vt:lpstr>Упражнение 2 </vt:lpstr>
      <vt:lpstr>Модель обслуживания двух типов заказов от клиентов в интернет-магазине </vt:lpstr>
      <vt:lpstr>Результаты работы модели 3 </vt:lpstr>
      <vt:lpstr>Упражнение 3 </vt:lpstr>
      <vt:lpstr>Результаты работы модели из упражнение 3 </vt:lpstr>
      <vt:lpstr>Модель оформления заказов несколькими операторами </vt:lpstr>
      <vt:lpstr>Результаты работы модели 4 </vt:lpstr>
      <vt:lpstr>Задание 4 </vt:lpstr>
      <vt:lpstr>Результаты работы модели из задание 4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1       дисциплина: Моделирование информационных процессов тема: Простые модели компьютерной сети</dc:title>
  <dc:creator>Admin</dc:creator>
  <cp:lastModifiedBy>Admin</cp:lastModifiedBy>
  <cp:revision>57</cp:revision>
  <dcterms:created xsi:type="dcterms:W3CDTF">2023-04-22T20:18:48Z</dcterms:created>
  <dcterms:modified xsi:type="dcterms:W3CDTF">2023-06-22T23:05:48Z</dcterms:modified>
</cp:coreProperties>
</file>