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5" r:id="rId4"/>
    <p:sldId id="274" r:id="rId5"/>
    <p:sldId id="288" r:id="rId6"/>
    <p:sldId id="278" r:id="rId7"/>
    <p:sldId id="277" r:id="rId8"/>
    <p:sldId id="267"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5986" autoAdjust="0"/>
  </p:normalViewPr>
  <p:slideViewPr>
    <p:cSldViewPr snapToGrid="0">
      <p:cViewPr varScale="1">
        <p:scale>
          <a:sx n="112" d="100"/>
          <a:sy n="112" d="100"/>
        </p:scale>
        <p:origin x="55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CD33AB6B-6AF8-4333-803E-1CA1D7AC5686}" type="datetimeFigureOut">
              <a:rPr lang="ru-RU" smtClean="0"/>
              <a:t>23.06.2023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979641F-DF7D-4D9E-A9BF-71F63452D905}" type="slidenum">
              <a:rPr lang="ru-RU" smtClean="0"/>
              <a:t>‹#›</a:t>
            </a:fld>
            <a:endParaRPr lang="ru-RU"/>
          </a:p>
        </p:txBody>
      </p:sp>
    </p:spTree>
    <p:extLst>
      <p:ext uri="{BB962C8B-B14F-4D97-AF65-F5344CB8AC3E}">
        <p14:creationId xmlns:p14="http://schemas.microsoft.com/office/powerpoint/2010/main" val="4219701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CD33AB6B-6AF8-4333-803E-1CA1D7AC5686}" type="datetimeFigureOut">
              <a:rPr lang="ru-RU" smtClean="0"/>
              <a:t>23.06.2023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979641F-DF7D-4D9E-A9BF-71F63452D905}" type="slidenum">
              <a:rPr lang="ru-RU" smtClean="0"/>
              <a:t>‹#›</a:t>
            </a:fld>
            <a:endParaRPr lang="ru-RU"/>
          </a:p>
        </p:txBody>
      </p:sp>
    </p:spTree>
    <p:extLst>
      <p:ext uri="{BB962C8B-B14F-4D97-AF65-F5344CB8AC3E}">
        <p14:creationId xmlns:p14="http://schemas.microsoft.com/office/powerpoint/2010/main" val="1389522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CD33AB6B-6AF8-4333-803E-1CA1D7AC5686}" type="datetimeFigureOut">
              <a:rPr lang="ru-RU" smtClean="0"/>
              <a:t>23.06.2023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979641F-DF7D-4D9E-A9BF-71F63452D905}" type="slidenum">
              <a:rPr lang="ru-RU" smtClean="0"/>
              <a:t>‹#›</a:t>
            </a:fld>
            <a:endParaRPr lang="ru-R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87071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CD33AB6B-6AF8-4333-803E-1CA1D7AC5686}" type="datetimeFigureOut">
              <a:rPr lang="ru-RU" smtClean="0"/>
              <a:t>23.06.2023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979641F-DF7D-4D9E-A9BF-71F63452D905}" type="slidenum">
              <a:rPr lang="ru-RU" smtClean="0"/>
              <a:t>‹#›</a:t>
            </a:fld>
            <a:endParaRPr lang="ru-RU"/>
          </a:p>
        </p:txBody>
      </p:sp>
    </p:spTree>
    <p:extLst>
      <p:ext uri="{BB962C8B-B14F-4D97-AF65-F5344CB8AC3E}">
        <p14:creationId xmlns:p14="http://schemas.microsoft.com/office/powerpoint/2010/main" val="18707105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CD33AB6B-6AF8-4333-803E-1CA1D7AC5686}" type="datetimeFigureOut">
              <a:rPr lang="ru-RU" smtClean="0"/>
              <a:t>23.06.2023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979641F-DF7D-4D9E-A9BF-71F63452D905}"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95696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CD33AB6B-6AF8-4333-803E-1CA1D7AC5686}" type="datetimeFigureOut">
              <a:rPr lang="ru-RU" smtClean="0"/>
              <a:t>23.06.2023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979641F-DF7D-4D9E-A9BF-71F63452D905}" type="slidenum">
              <a:rPr lang="ru-RU" smtClean="0"/>
              <a:t>‹#›</a:t>
            </a:fld>
            <a:endParaRPr lang="ru-RU"/>
          </a:p>
        </p:txBody>
      </p:sp>
    </p:spTree>
    <p:extLst>
      <p:ext uri="{BB962C8B-B14F-4D97-AF65-F5344CB8AC3E}">
        <p14:creationId xmlns:p14="http://schemas.microsoft.com/office/powerpoint/2010/main" val="557867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CD33AB6B-6AF8-4333-803E-1CA1D7AC5686}" type="datetimeFigureOut">
              <a:rPr lang="ru-RU" smtClean="0"/>
              <a:t>23.06.2023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979641F-DF7D-4D9E-A9BF-71F63452D905}" type="slidenum">
              <a:rPr lang="ru-RU" smtClean="0"/>
              <a:t>‹#›</a:t>
            </a:fld>
            <a:endParaRPr lang="ru-RU"/>
          </a:p>
        </p:txBody>
      </p:sp>
    </p:spTree>
    <p:extLst>
      <p:ext uri="{BB962C8B-B14F-4D97-AF65-F5344CB8AC3E}">
        <p14:creationId xmlns:p14="http://schemas.microsoft.com/office/powerpoint/2010/main" val="2953350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CD33AB6B-6AF8-4333-803E-1CA1D7AC5686}" type="datetimeFigureOut">
              <a:rPr lang="ru-RU" smtClean="0"/>
              <a:t>23.06.2023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979641F-DF7D-4D9E-A9BF-71F63452D905}" type="slidenum">
              <a:rPr lang="ru-RU" smtClean="0"/>
              <a:t>‹#›</a:t>
            </a:fld>
            <a:endParaRPr lang="ru-RU"/>
          </a:p>
        </p:txBody>
      </p:sp>
    </p:spTree>
    <p:extLst>
      <p:ext uri="{BB962C8B-B14F-4D97-AF65-F5344CB8AC3E}">
        <p14:creationId xmlns:p14="http://schemas.microsoft.com/office/powerpoint/2010/main" val="725345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CD33AB6B-6AF8-4333-803E-1CA1D7AC5686}" type="datetimeFigureOut">
              <a:rPr lang="ru-RU" smtClean="0"/>
              <a:t>23.06.2023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979641F-DF7D-4D9E-A9BF-71F63452D905}" type="slidenum">
              <a:rPr lang="ru-RU" smtClean="0"/>
              <a:t>‹#›</a:t>
            </a:fld>
            <a:endParaRPr lang="ru-RU"/>
          </a:p>
        </p:txBody>
      </p:sp>
    </p:spTree>
    <p:extLst>
      <p:ext uri="{BB962C8B-B14F-4D97-AF65-F5344CB8AC3E}">
        <p14:creationId xmlns:p14="http://schemas.microsoft.com/office/powerpoint/2010/main" val="1899780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CD33AB6B-6AF8-4333-803E-1CA1D7AC5686}" type="datetimeFigureOut">
              <a:rPr lang="ru-RU" smtClean="0"/>
              <a:t>23.06.2023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979641F-DF7D-4D9E-A9BF-71F63452D905}" type="slidenum">
              <a:rPr lang="ru-RU" smtClean="0"/>
              <a:t>‹#›</a:t>
            </a:fld>
            <a:endParaRPr lang="ru-RU"/>
          </a:p>
        </p:txBody>
      </p:sp>
    </p:spTree>
    <p:extLst>
      <p:ext uri="{BB962C8B-B14F-4D97-AF65-F5344CB8AC3E}">
        <p14:creationId xmlns:p14="http://schemas.microsoft.com/office/powerpoint/2010/main" val="1816736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CD33AB6B-6AF8-4333-803E-1CA1D7AC5686}" type="datetimeFigureOut">
              <a:rPr lang="ru-RU" smtClean="0"/>
              <a:t>23.06.2023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979641F-DF7D-4D9E-A9BF-71F63452D905}" type="slidenum">
              <a:rPr lang="ru-RU" smtClean="0"/>
              <a:t>‹#›</a:t>
            </a:fld>
            <a:endParaRPr lang="ru-RU"/>
          </a:p>
        </p:txBody>
      </p:sp>
    </p:spTree>
    <p:extLst>
      <p:ext uri="{BB962C8B-B14F-4D97-AF65-F5344CB8AC3E}">
        <p14:creationId xmlns:p14="http://schemas.microsoft.com/office/powerpoint/2010/main" val="763635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CD33AB6B-6AF8-4333-803E-1CA1D7AC5686}" type="datetimeFigureOut">
              <a:rPr lang="ru-RU" smtClean="0"/>
              <a:t>23.06.2023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5979641F-DF7D-4D9E-A9BF-71F63452D905}" type="slidenum">
              <a:rPr lang="ru-RU" smtClean="0"/>
              <a:t>‹#›</a:t>
            </a:fld>
            <a:endParaRPr lang="ru-RU"/>
          </a:p>
        </p:txBody>
      </p:sp>
    </p:spTree>
    <p:extLst>
      <p:ext uri="{BB962C8B-B14F-4D97-AF65-F5344CB8AC3E}">
        <p14:creationId xmlns:p14="http://schemas.microsoft.com/office/powerpoint/2010/main" val="407804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CD33AB6B-6AF8-4333-803E-1CA1D7AC5686}" type="datetimeFigureOut">
              <a:rPr lang="ru-RU" smtClean="0"/>
              <a:t>23.06.2023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5979641F-DF7D-4D9E-A9BF-71F63452D905}" type="slidenum">
              <a:rPr lang="ru-RU" smtClean="0"/>
              <a:t>‹#›</a:t>
            </a:fld>
            <a:endParaRPr lang="ru-RU"/>
          </a:p>
        </p:txBody>
      </p:sp>
    </p:spTree>
    <p:extLst>
      <p:ext uri="{BB962C8B-B14F-4D97-AF65-F5344CB8AC3E}">
        <p14:creationId xmlns:p14="http://schemas.microsoft.com/office/powerpoint/2010/main" val="2882180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33AB6B-6AF8-4333-803E-1CA1D7AC5686}" type="datetimeFigureOut">
              <a:rPr lang="ru-RU" smtClean="0"/>
              <a:t>23.06.2023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5979641F-DF7D-4D9E-A9BF-71F63452D905}" type="slidenum">
              <a:rPr lang="ru-RU" smtClean="0"/>
              <a:t>‹#›</a:t>
            </a:fld>
            <a:endParaRPr lang="ru-RU"/>
          </a:p>
        </p:txBody>
      </p:sp>
    </p:spTree>
    <p:extLst>
      <p:ext uri="{BB962C8B-B14F-4D97-AF65-F5344CB8AC3E}">
        <p14:creationId xmlns:p14="http://schemas.microsoft.com/office/powerpoint/2010/main" val="572045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CD33AB6B-6AF8-4333-803E-1CA1D7AC5686}" type="datetimeFigureOut">
              <a:rPr lang="ru-RU" smtClean="0"/>
              <a:t>23.06.2023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979641F-DF7D-4D9E-A9BF-71F63452D905}" type="slidenum">
              <a:rPr lang="ru-RU" smtClean="0"/>
              <a:t>‹#›</a:t>
            </a:fld>
            <a:endParaRPr lang="ru-RU"/>
          </a:p>
        </p:txBody>
      </p:sp>
    </p:spTree>
    <p:extLst>
      <p:ext uri="{BB962C8B-B14F-4D97-AF65-F5344CB8AC3E}">
        <p14:creationId xmlns:p14="http://schemas.microsoft.com/office/powerpoint/2010/main" val="715665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CD33AB6B-6AF8-4333-803E-1CA1D7AC5686}" type="datetimeFigureOut">
              <a:rPr lang="ru-RU" smtClean="0"/>
              <a:t>23.06.2023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979641F-DF7D-4D9E-A9BF-71F63452D905}" type="slidenum">
              <a:rPr lang="ru-RU" smtClean="0"/>
              <a:t>‹#›</a:t>
            </a:fld>
            <a:endParaRPr lang="ru-RU"/>
          </a:p>
        </p:txBody>
      </p:sp>
    </p:spTree>
    <p:extLst>
      <p:ext uri="{BB962C8B-B14F-4D97-AF65-F5344CB8AC3E}">
        <p14:creationId xmlns:p14="http://schemas.microsoft.com/office/powerpoint/2010/main" val="4266256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D33AB6B-6AF8-4333-803E-1CA1D7AC5686}" type="datetimeFigureOut">
              <a:rPr lang="ru-RU" smtClean="0"/>
              <a:t>23.06.2023</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979641F-DF7D-4D9E-A9BF-71F63452D905}" type="slidenum">
              <a:rPr lang="ru-RU" smtClean="0"/>
              <a:t>‹#›</a:t>
            </a:fld>
            <a:endParaRPr lang="ru-RU"/>
          </a:p>
        </p:txBody>
      </p:sp>
    </p:spTree>
    <p:extLst>
      <p:ext uri="{BB962C8B-B14F-4D97-AF65-F5344CB8AC3E}">
        <p14:creationId xmlns:p14="http://schemas.microsoft.com/office/powerpoint/2010/main" val="118035826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ru-RU" sz="2400" dirty="0" smtClean="0"/>
              <a:t>Презентация</a:t>
            </a:r>
            <a:r>
              <a:rPr lang="en-US" sz="2400" dirty="0" smtClean="0"/>
              <a:t/>
            </a:r>
            <a:br>
              <a:rPr lang="en-US" sz="2400" dirty="0" smtClean="0"/>
            </a:br>
            <a:r>
              <a:rPr lang="ru-RU" sz="2400" dirty="0" smtClean="0"/>
              <a:t>ПО </a:t>
            </a:r>
            <a:r>
              <a:rPr lang="ru-RU" sz="2400" dirty="0"/>
              <a:t>ЛАБОРАТОРНОЙ РАБОТЕ </a:t>
            </a:r>
            <a:r>
              <a:rPr lang="ru-RU" sz="2400" dirty="0" smtClean="0"/>
              <a:t>№</a:t>
            </a:r>
            <a:r>
              <a:rPr lang="en-US" sz="2400" dirty="0" smtClean="0"/>
              <a:t>1</a:t>
            </a:r>
            <a:r>
              <a:rPr lang="ru-RU" sz="2400" dirty="0"/>
              <a:t>5</a:t>
            </a:r>
            <a:br>
              <a:rPr lang="ru-RU" sz="2400" dirty="0"/>
            </a:br>
            <a:r>
              <a:rPr lang="ru-RU" sz="2400" dirty="0"/>
              <a:t>      дисциплина: Моделирование информационных процессов</a:t>
            </a:r>
            <a:br>
              <a:rPr lang="ru-RU" sz="2400" dirty="0"/>
            </a:br>
            <a:r>
              <a:rPr lang="ru-RU" sz="2400" dirty="0"/>
              <a:t>тема</a:t>
            </a:r>
            <a:r>
              <a:rPr lang="en-US" sz="2400" dirty="0" smtClean="0"/>
              <a:t>:</a:t>
            </a:r>
            <a:r>
              <a:rPr lang="ru-RU" sz="2400" dirty="0" smtClean="0"/>
              <a:t> </a:t>
            </a:r>
            <a:r>
              <a:rPr lang="ru-RU" sz="2400" dirty="0"/>
              <a:t>Модели обслуживания с приоритетами</a:t>
            </a:r>
            <a:r>
              <a:rPr lang="en-US" b="1" dirty="0"/>
              <a:t/>
            </a:r>
            <a:br>
              <a:rPr lang="en-US" b="1" dirty="0"/>
            </a:br>
            <a:endParaRPr lang="ru-RU" sz="2400" dirty="0"/>
          </a:p>
        </p:txBody>
      </p:sp>
      <p:sp>
        <p:nvSpPr>
          <p:cNvPr id="3" name="Подзаголовок 2"/>
          <p:cNvSpPr>
            <a:spLocks noGrp="1"/>
          </p:cNvSpPr>
          <p:nvPr>
            <p:ph type="subTitle" idx="1"/>
          </p:nvPr>
        </p:nvSpPr>
        <p:spPr>
          <a:xfrm>
            <a:off x="1524000" y="4504082"/>
            <a:ext cx="9144000" cy="1655762"/>
          </a:xfrm>
        </p:spPr>
        <p:txBody>
          <a:bodyPr/>
          <a:lstStyle/>
          <a:p>
            <a:pPr algn="l"/>
            <a:r>
              <a:rPr lang="ru-RU" sz="1600" u="sng" dirty="0"/>
              <a:t>Ст</a:t>
            </a:r>
            <a:r>
              <a:rPr lang="ru-RU" sz="1600" dirty="0"/>
              <a:t>у</a:t>
            </a:r>
            <a:r>
              <a:rPr lang="ru-RU" sz="1600" u="sng" dirty="0"/>
              <a:t>дент: Сулицкий Богдан Романович, </a:t>
            </a:r>
            <a:r>
              <a:rPr lang="en-US" sz="1600" u="sng" dirty="0"/>
              <a:t>103220</a:t>
            </a:r>
            <a:r>
              <a:rPr lang="ru-RU" sz="1600" u="sng" dirty="0"/>
              <a:t>1388</a:t>
            </a:r>
          </a:p>
          <a:p>
            <a:pPr algn="l"/>
            <a:r>
              <a:rPr lang="ru-RU" sz="1600" dirty="0" smtClean="0"/>
              <a:t>Группа</a:t>
            </a:r>
            <a:r>
              <a:rPr lang="ru-RU" sz="1600" dirty="0"/>
              <a:t>: </a:t>
            </a:r>
            <a:r>
              <a:rPr lang="ru-RU" sz="1600" dirty="0" smtClean="0"/>
              <a:t>НФИбд-0</a:t>
            </a:r>
            <a:r>
              <a:rPr lang="en-US" sz="1600" dirty="0" smtClean="0"/>
              <a:t>2</a:t>
            </a:r>
            <a:r>
              <a:rPr lang="ru-RU" sz="1600" dirty="0" smtClean="0"/>
              <a:t>-20</a:t>
            </a:r>
            <a:endParaRPr lang="ru-RU" sz="1600" dirty="0"/>
          </a:p>
          <a:p>
            <a:pPr algn="l"/>
            <a:r>
              <a:rPr lang="ru-RU" sz="1600" u="sng" dirty="0"/>
              <a:t>Преподаватель: Королькова Анна Владиславовна</a:t>
            </a:r>
            <a:endParaRPr lang="ru-RU" sz="1600" dirty="0"/>
          </a:p>
          <a:p>
            <a:pPr algn="l"/>
            <a:endParaRPr lang="ru-RU" dirty="0"/>
          </a:p>
        </p:txBody>
      </p:sp>
    </p:spTree>
    <p:extLst>
      <p:ext uri="{BB962C8B-B14F-4D97-AF65-F5344CB8AC3E}">
        <p14:creationId xmlns:p14="http://schemas.microsoft.com/office/powerpoint/2010/main" val="2666964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2400" b="1" dirty="0">
                <a:latin typeface="+mn-lt"/>
              </a:rPr>
              <a:t>Цель </a:t>
            </a:r>
            <a:r>
              <a:rPr lang="ru-RU" sz="2400" b="1" dirty="0" smtClean="0">
                <a:latin typeface="+mn-lt"/>
              </a:rPr>
              <a:t>работы</a:t>
            </a:r>
            <a:r>
              <a:rPr lang="ru-RU" sz="3200" dirty="0"/>
              <a:t/>
            </a:r>
            <a:br>
              <a:rPr lang="ru-RU" sz="3200" dirty="0"/>
            </a:br>
            <a:endParaRPr lang="ru-RU" sz="3200" dirty="0"/>
          </a:p>
        </p:txBody>
      </p:sp>
      <p:sp>
        <p:nvSpPr>
          <p:cNvPr id="3" name="Объект 2"/>
          <p:cNvSpPr>
            <a:spLocks noGrp="1"/>
          </p:cNvSpPr>
          <p:nvPr>
            <p:ph idx="1"/>
          </p:nvPr>
        </p:nvSpPr>
        <p:spPr>
          <a:xfrm>
            <a:off x="838200" y="1237796"/>
            <a:ext cx="10515600" cy="4351338"/>
          </a:xfrm>
        </p:spPr>
        <p:txBody>
          <a:bodyPr>
            <a:normAutofit/>
          </a:bodyPr>
          <a:lstStyle/>
          <a:p>
            <a:r>
              <a:rPr lang="ru-RU" sz="1800" dirty="0" smtClean="0"/>
              <a:t>Приобретение навыков по реализации модели в среде </a:t>
            </a:r>
            <a:r>
              <a:rPr lang="en-US" sz="1800" dirty="0" smtClean="0"/>
              <a:t>GPSS </a:t>
            </a:r>
            <a:r>
              <a:rPr lang="ru-RU" sz="1800" dirty="0" smtClean="0"/>
              <a:t>и выполнить представленные примеры по реализации модели обслуживания с приоритетами.</a:t>
            </a:r>
            <a:endParaRPr lang="ru-RU" sz="1800" dirty="0"/>
          </a:p>
        </p:txBody>
      </p:sp>
    </p:spTree>
    <p:extLst>
      <p:ext uri="{BB962C8B-B14F-4D97-AF65-F5344CB8AC3E}">
        <p14:creationId xmlns:p14="http://schemas.microsoft.com/office/powerpoint/2010/main" val="32582705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2400" b="1" dirty="0" smtClean="0">
                <a:latin typeface="+mn-lt"/>
              </a:rPr>
              <a:t>Модель обслуживания механиков на складе</a:t>
            </a:r>
            <a:r>
              <a:rPr lang="ru-RU" sz="2400" dirty="0" smtClean="0"/>
              <a:t/>
            </a:r>
            <a:br>
              <a:rPr lang="ru-RU" sz="2400" dirty="0" smtClean="0"/>
            </a:br>
            <a:r>
              <a:rPr lang="ru-RU" sz="2400" b="1" dirty="0" smtClean="0">
                <a:latin typeface="+mn-lt"/>
              </a:rPr>
              <a:t>Постановка задачи</a:t>
            </a:r>
            <a:endParaRPr lang="ru-RU" sz="2400" dirty="0">
              <a:latin typeface="+mn-lt"/>
            </a:endParaRPr>
          </a:p>
        </p:txBody>
      </p:sp>
      <p:sp>
        <p:nvSpPr>
          <p:cNvPr id="3" name="Объект 2"/>
          <p:cNvSpPr>
            <a:spLocks noGrp="1"/>
          </p:cNvSpPr>
          <p:nvPr>
            <p:ph idx="1"/>
          </p:nvPr>
        </p:nvSpPr>
        <p:spPr>
          <a:xfrm>
            <a:off x="838200" y="1512990"/>
            <a:ext cx="10515600" cy="4351338"/>
          </a:xfrm>
        </p:spPr>
        <p:txBody>
          <a:bodyPr>
            <a:normAutofit/>
          </a:bodyPr>
          <a:lstStyle/>
          <a:p>
            <a:pPr marL="0" indent="0">
              <a:buNone/>
            </a:pPr>
            <a:r>
              <a:rPr lang="ru-RU" smtClean="0"/>
              <a:t>На фабрике на складе работает один кладовщик, который выдает запасные части механикам, обслуживающим станки. Время, необходимое для удовлетворения запроса, зависит от типа запасной части. Запросы бывают двух категорий. Для первой категории интервалы времени прихода механиков 420 ± 360 сек., время обслуживания — 300 ± 90 сек. Для второй категории интервалы времени прихода механиков 360 ± 240 сек., время обслуживания — 100 ± 30 сек. Порядок обслуживания механиков кладовщиком такой: запросы первой категории обслуживаются только в том случае, когда в очереди нет ни одного запроса второй категории. Внутри одной категории дисциплина обслуживания — «первым пришел – первым обслужился». Необходимо создать модель работы кладовой, моделирование выполнять в течение восьмичасового рабочего дня.</a:t>
            </a:r>
          </a:p>
          <a:p>
            <a:pPr marL="0" indent="0">
              <a:buNone/>
            </a:pPr>
            <a:endParaRPr lang="ru-RU" sz="1800" dirty="0"/>
          </a:p>
        </p:txBody>
      </p:sp>
    </p:spTree>
    <p:extLst>
      <p:ext uri="{BB962C8B-B14F-4D97-AF65-F5344CB8AC3E}">
        <p14:creationId xmlns:p14="http://schemas.microsoft.com/office/powerpoint/2010/main" val="4103828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7730" y="693447"/>
            <a:ext cx="10515600" cy="1325563"/>
          </a:xfrm>
        </p:spPr>
        <p:txBody>
          <a:bodyPr>
            <a:normAutofit/>
          </a:bodyPr>
          <a:lstStyle/>
          <a:p>
            <a:r>
              <a:rPr lang="ru-RU" sz="2400" b="1" dirty="0">
                <a:latin typeface="+mn-lt"/>
              </a:rPr>
              <a:t>Построение </a:t>
            </a:r>
            <a:r>
              <a:rPr lang="ru-RU" sz="2400" b="1" dirty="0" smtClean="0">
                <a:latin typeface="+mn-lt"/>
              </a:rPr>
              <a:t>модели</a:t>
            </a:r>
            <a:endParaRPr lang="ru-RU" sz="2400" dirty="0">
              <a:latin typeface="+mn-lt"/>
            </a:endParaRPr>
          </a:p>
        </p:txBody>
      </p:sp>
      <p:sp>
        <p:nvSpPr>
          <p:cNvPr id="3" name="Прямоугольник 2"/>
          <p:cNvSpPr/>
          <p:nvPr/>
        </p:nvSpPr>
        <p:spPr>
          <a:xfrm>
            <a:off x="803624" y="1274510"/>
            <a:ext cx="7540595" cy="1754326"/>
          </a:xfrm>
          <a:prstGeom prst="rect">
            <a:avLst/>
          </a:prstGeom>
        </p:spPr>
        <p:txBody>
          <a:bodyPr wrap="square">
            <a:spAutoFit/>
          </a:bodyPr>
          <a:lstStyle/>
          <a:p>
            <a:r>
              <a:rPr lang="ru-RU" dirty="0"/>
              <a:t>Есть два различных типа заявок, поступающих на обслуживание к одному устройству. Различаются распределения интервалов приходов и времени обслуживания для этих типов заявок. Приоритеты запросов задаются путем использования для операнда E блока GENERATE запросов второй категории большего значения, чем для запросов первой категории. </a:t>
            </a:r>
          </a:p>
        </p:txBody>
      </p:sp>
      <p:pic>
        <p:nvPicPr>
          <p:cNvPr id="10" name="Рисунок 9"/>
          <p:cNvPicPr>
            <a:picLocks noChangeAspect="1"/>
          </p:cNvPicPr>
          <p:nvPr/>
        </p:nvPicPr>
        <p:blipFill>
          <a:blip r:embed="rId2"/>
          <a:stretch>
            <a:fillRect/>
          </a:stretch>
        </p:blipFill>
        <p:spPr>
          <a:xfrm>
            <a:off x="732335" y="3276077"/>
            <a:ext cx="3798832" cy="2402546"/>
          </a:xfrm>
          <a:prstGeom prst="rect">
            <a:avLst/>
          </a:prstGeom>
        </p:spPr>
      </p:pic>
      <p:pic>
        <p:nvPicPr>
          <p:cNvPr id="11" name="Рисунок 10"/>
          <p:cNvPicPr>
            <a:picLocks noChangeAspect="1"/>
          </p:cNvPicPr>
          <p:nvPr/>
        </p:nvPicPr>
        <p:blipFill>
          <a:blip r:embed="rId3"/>
          <a:stretch>
            <a:fillRect/>
          </a:stretch>
        </p:blipFill>
        <p:spPr>
          <a:xfrm>
            <a:off x="2052580" y="5695715"/>
            <a:ext cx="1339913" cy="141044"/>
          </a:xfrm>
          <a:prstGeom prst="rect">
            <a:avLst/>
          </a:prstGeom>
        </p:spPr>
      </p:pic>
      <p:pic>
        <p:nvPicPr>
          <p:cNvPr id="13" name="Рисунок 12"/>
          <p:cNvPicPr>
            <a:picLocks noChangeAspect="1"/>
          </p:cNvPicPr>
          <p:nvPr/>
        </p:nvPicPr>
        <p:blipFill rotWithShape="1">
          <a:blip r:embed="rId4"/>
          <a:srcRect t="14320"/>
          <a:stretch/>
        </p:blipFill>
        <p:spPr>
          <a:xfrm>
            <a:off x="5981963" y="5691499"/>
            <a:ext cx="1034133" cy="128168"/>
          </a:xfrm>
          <a:prstGeom prst="rect">
            <a:avLst/>
          </a:prstGeom>
        </p:spPr>
      </p:pic>
      <p:pic>
        <p:nvPicPr>
          <p:cNvPr id="15" name="Рисунок 14"/>
          <p:cNvPicPr>
            <a:picLocks noChangeAspect="1"/>
          </p:cNvPicPr>
          <p:nvPr/>
        </p:nvPicPr>
        <p:blipFill>
          <a:blip r:embed="rId5"/>
          <a:stretch>
            <a:fillRect/>
          </a:stretch>
        </p:blipFill>
        <p:spPr>
          <a:xfrm>
            <a:off x="8834105" y="5401331"/>
            <a:ext cx="2621516" cy="136344"/>
          </a:xfrm>
          <a:prstGeom prst="rect">
            <a:avLst/>
          </a:prstGeom>
        </p:spPr>
      </p:pic>
      <p:pic>
        <p:nvPicPr>
          <p:cNvPr id="4" name="Рисунок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98339" y="3573228"/>
            <a:ext cx="3218472" cy="2105395"/>
          </a:xfrm>
          <a:prstGeom prst="rect">
            <a:avLst/>
          </a:prstGeom>
        </p:spPr>
      </p:pic>
      <p:pic>
        <p:nvPicPr>
          <p:cNvPr id="5" name="Рисунок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17197" y="796248"/>
            <a:ext cx="3592229" cy="4584819"/>
          </a:xfrm>
          <a:prstGeom prst="rect">
            <a:avLst/>
          </a:prstGeom>
        </p:spPr>
      </p:pic>
    </p:spTree>
    <p:extLst>
      <p:ext uri="{BB962C8B-B14F-4D97-AF65-F5344CB8AC3E}">
        <p14:creationId xmlns:p14="http://schemas.microsoft.com/office/powerpoint/2010/main" val="37781438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2400" b="1" dirty="0">
                <a:latin typeface="+mn-lt"/>
              </a:rPr>
              <a:t>Модель обслуживания в порту судов двух типов</a:t>
            </a:r>
            <a:r>
              <a:rPr lang="ru-RU" sz="2400" dirty="0">
                <a:latin typeface="+mn-lt"/>
              </a:rPr>
              <a:t/>
            </a:r>
            <a:br>
              <a:rPr lang="ru-RU" sz="2400" dirty="0">
                <a:latin typeface="+mn-lt"/>
              </a:rPr>
            </a:br>
            <a:r>
              <a:rPr lang="ru-RU" sz="2400" b="1" dirty="0">
                <a:latin typeface="+mn-lt"/>
              </a:rPr>
              <a:t>Постановка </a:t>
            </a:r>
            <a:r>
              <a:rPr lang="ru-RU" sz="2400" b="1" dirty="0" smtClean="0">
                <a:latin typeface="+mn-lt"/>
              </a:rPr>
              <a:t>задачи</a:t>
            </a:r>
            <a:endParaRPr lang="ru-RU" sz="2400" dirty="0">
              <a:latin typeface="+mn-lt"/>
            </a:endParaRPr>
          </a:p>
        </p:txBody>
      </p:sp>
      <p:sp>
        <p:nvSpPr>
          <p:cNvPr id="3" name="Объект 2"/>
          <p:cNvSpPr>
            <a:spLocks noGrp="1"/>
          </p:cNvSpPr>
          <p:nvPr>
            <p:ph idx="1"/>
          </p:nvPr>
        </p:nvSpPr>
        <p:spPr>
          <a:xfrm>
            <a:off x="838200" y="1512990"/>
            <a:ext cx="10515600" cy="4351338"/>
          </a:xfrm>
        </p:spPr>
        <p:txBody>
          <a:bodyPr>
            <a:normAutofit/>
          </a:bodyPr>
          <a:lstStyle/>
          <a:p>
            <a:pPr marL="0" indent="0">
              <a:buNone/>
            </a:pPr>
            <a:r>
              <a:rPr lang="ru-RU" dirty="0"/>
              <a:t>Морские суда двух типов прибывают в порт, где происходит их разгрузка. В порту есть два буксира, обеспечивающих ввод и вывод кораблей из порта. К первому типу судов относятся корабли малого тоннажа, которые требуют использования одного буксира. Корабли второго типа имеют большие размеры, и для их ввода и вывода из порта требуется два буксира. Из-за различия размеров двух типов кораблей необходимы и причалы различного размера. Кроме того, корабли имеют различное время погрузки/разгрузки. Требуется построить модель системы, в которой можно оценить время ожидания кораблями каждого типа входа в порт. Время ожидания входа в порт включает время ожидания освобождения причала и буксира. Корабль, ожидающий освобождения причала, не обслуживается буксиром до тех пор, пока не будет предоставлен нужный причал. Корабль второго типа не займёт буксир до тех пор, пока ему не будут доступны оба буксира.</a:t>
            </a:r>
          </a:p>
          <a:p>
            <a:pPr marL="0" indent="0">
              <a:buNone/>
            </a:pPr>
            <a:endParaRPr lang="ru-RU" sz="1800" dirty="0"/>
          </a:p>
        </p:txBody>
      </p:sp>
    </p:spTree>
    <p:extLst>
      <p:ext uri="{BB962C8B-B14F-4D97-AF65-F5344CB8AC3E}">
        <p14:creationId xmlns:p14="http://schemas.microsoft.com/office/powerpoint/2010/main" val="3110810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2400" b="1" dirty="0">
                <a:latin typeface="+mn-lt"/>
              </a:rPr>
              <a:t>Параметры </a:t>
            </a:r>
            <a:r>
              <a:rPr lang="ru-RU" sz="2400" b="1" dirty="0" smtClean="0">
                <a:latin typeface="+mn-lt"/>
              </a:rPr>
              <a:t>модели </a:t>
            </a:r>
            <a:r>
              <a:rPr lang="ru-RU" dirty="0"/>
              <a:t/>
            </a:r>
            <a:br>
              <a:rPr lang="ru-RU" dirty="0"/>
            </a:br>
            <a:endParaRPr lang="ru-RU" sz="2400" dirty="0">
              <a:latin typeface="+mn-lt"/>
            </a:endParaRPr>
          </a:p>
        </p:txBody>
      </p:sp>
      <p:sp>
        <p:nvSpPr>
          <p:cNvPr id="3" name="Объект 2"/>
          <p:cNvSpPr>
            <a:spLocks noGrp="1"/>
          </p:cNvSpPr>
          <p:nvPr>
            <p:ph idx="1"/>
          </p:nvPr>
        </p:nvSpPr>
        <p:spPr>
          <a:xfrm>
            <a:off x="821108" y="1149010"/>
            <a:ext cx="10515600" cy="5055235"/>
          </a:xfrm>
        </p:spPr>
        <p:txBody>
          <a:bodyPr>
            <a:normAutofit lnSpcReduction="10000"/>
          </a:bodyPr>
          <a:lstStyle/>
          <a:p>
            <a:pPr marL="0" indent="0">
              <a:buNone/>
            </a:pPr>
            <a:r>
              <a:rPr lang="ru-RU" sz="1800" dirty="0"/>
              <a:t>– для корабля первого типа: </a:t>
            </a:r>
          </a:p>
          <a:p>
            <a:pPr marL="0" indent="0">
              <a:buNone/>
            </a:pPr>
            <a:r>
              <a:rPr lang="ru-RU" sz="1800" dirty="0"/>
              <a:t>– интервал прибытия: 130 ± 30 мин; </a:t>
            </a:r>
          </a:p>
          <a:p>
            <a:pPr marL="0" indent="0">
              <a:buNone/>
            </a:pPr>
            <a:r>
              <a:rPr lang="ru-RU" sz="1800" dirty="0"/>
              <a:t>– время входа в порт: 30 ± 7 мин; </a:t>
            </a:r>
          </a:p>
          <a:p>
            <a:pPr marL="0" indent="0">
              <a:buNone/>
            </a:pPr>
            <a:r>
              <a:rPr lang="ru-RU" sz="1800" dirty="0"/>
              <a:t>– количество доступных причалов: 6; </a:t>
            </a:r>
          </a:p>
          <a:p>
            <a:pPr marL="0" indent="0">
              <a:buNone/>
            </a:pPr>
            <a:r>
              <a:rPr lang="ru-RU" sz="1800" dirty="0"/>
              <a:t>– время погрузки/разгрузки: 12 ± 2 час; </a:t>
            </a:r>
          </a:p>
          <a:p>
            <a:pPr marL="0" indent="0">
              <a:buNone/>
            </a:pPr>
            <a:r>
              <a:rPr lang="ru-RU" sz="1800" dirty="0"/>
              <a:t>– время выхода из порта: 20 ± 5 мин; </a:t>
            </a:r>
          </a:p>
          <a:p>
            <a:pPr marL="0" indent="0">
              <a:buNone/>
            </a:pPr>
            <a:r>
              <a:rPr lang="ru-RU" sz="1800" dirty="0"/>
              <a:t>– для корабля второго типа: </a:t>
            </a:r>
          </a:p>
          <a:p>
            <a:pPr marL="0" indent="0">
              <a:buNone/>
            </a:pPr>
            <a:r>
              <a:rPr lang="ru-RU" sz="1800" dirty="0"/>
              <a:t>– интервал прибытия: 390 ± 60 мин; </a:t>
            </a:r>
          </a:p>
          <a:p>
            <a:pPr marL="0" indent="0">
              <a:buNone/>
            </a:pPr>
            <a:r>
              <a:rPr lang="ru-RU" sz="1800" dirty="0"/>
              <a:t>– время входа в порт: 45 ± 12 мин; </a:t>
            </a:r>
          </a:p>
          <a:p>
            <a:pPr marL="0" indent="0">
              <a:buNone/>
            </a:pPr>
            <a:r>
              <a:rPr lang="ru-RU" sz="1800" dirty="0"/>
              <a:t>– количество доступных причалов: 3; </a:t>
            </a:r>
          </a:p>
          <a:p>
            <a:pPr marL="0" indent="0">
              <a:buNone/>
            </a:pPr>
            <a:r>
              <a:rPr lang="ru-RU" sz="1800" dirty="0"/>
              <a:t>– время погрузки/разгрузки: 18 ± 4 час; </a:t>
            </a:r>
          </a:p>
          <a:p>
            <a:pPr marL="0" indent="0">
              <a:buNone/>
            </a:pPr>
            <a:r>
              <a:rPr lang="ru-RU" sz="1800" dirty="0"/>
              <a:t>– время выхода из порта: 35 ± 10 мин. </a:t>
            </a:r>
          </a:p>
          <a:p>
            <a:pPr marL="0" indent="0">
              <a:buNone/>
            </a:pPr>
            <a:r>
              <a:rPr lang="ru-RU" sz="1800" dirty="0"/>
              <a:t>– время моделирования: 365 дней по 8 часов.</a:t>
            </a:r>
          </a:p>
          <a:p>
            <a:pPr marL="0" indent="0">
              <a:buNone/>
            </a:pPr>
            <a:endParaRPr lang="ru-RU" sz="1800" dirty="0"/>
          </a:p>
        </p:txBody>
      </p:sp>
    </p:spTree>
    <p:extLst>
      <p:ext uri="{BB962C8B-B14F-4D97-AF65-F5344CB8AC3E}">
        <p14:creationId xmlns:p14="http://schemas.microsoft.com/office/powerpoint/2010/main" val="1867364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69364" y="488758"/>
            <a:ext cx="10515600" cy="1325563"/>
          </a:xfrm>
        </p:spPr>
        <p:txBody>
          <a:bodyPr>
            <a:normAutofit/>
          </a:bodyPr>
          <a:lstStyle/>
          <a:p>
            <a:r>
              <a:rPr lang="ru-RU" sz="2400" b="1" dirty="0">
                <a:latin typeface="+mn-lt"/>
              </a:rPr>
              <a:t>Построение </a:t>
            </a:r>
            <a:r>
              <a:rPr lang="ru-RU" sz="2400" b="1" dirty="0" smtClean="0">
                <a:latin typeface="+mn-lt"/>
              </a:rPr>
              <a:t>модели</a:t>
            </a:r>
            <a:endParaRPr lang="ru-RU" sz="2400" dirty="0">
              <a:latin typeface="+mn-lt"/>
            </a:endParaRPr>
          </a:p>
        </p:txBody>
      </p:sp>
      <p:sp>
        <p:nvSpPr>
          <p:cNvPr id="4" name="Прямоугольник 3"/>
          <p:cNvSpPr/>
          <p:nvPr/>
        </p:nvSpPr>
        <p:spPr>
          <a:xfrm>
            <a:off x="763091" y="1075657"/>
            <a:ext cx="6924639" cy="1477328"/>
          </a:xfrm>
          <a:prstGeom prst="rect">
            <a:avLst/>
          </a:prstGeom>
        </p:spPr>
        <p:txBody>
          <a:bodyPr wrap="square">
            <a:spAutoFit/>
          </a:bodyPr>
          <a:lstStyle/>
          <a:p>
            <a:r>
              <a:rPr lang="ru-RU" dirty="0"/>
              <a:t>Среднее время ожидания кораблями каждого типа входа в порт получаем в конце моделирования из стандартной статистики об очередях: оно равно показателю AVERAGE TIME соответствующей очереди. Эти же значения дают стандартные числовые атрибуты QT$TYPE1 и QT$TYPE2. </a:t>
            </a:r>
          </a:p>
        </p:txBody>
      </p:sp>
      <p:pic>
        <p:nvPicPr>
          <p:cNvPr id="5" name="Рисунок 4"/>
          <p:cNvPicPr>
            <a:picLocks noChangeAspect="1"/>
          </p:cNvPicPr>
          <p:nvPr/>
        </p:nvPicPr>
        <p:blipFill>
          <a:blip r:embed="rId2"/>
          <a:stretch>
            <a:fillRect/>
          </a:stretch>
        </p:blipFill>
        <p:spPr>
          <a:xfrm>
            <a:off x="447705" y="2587056"/>
            <a:ext cx="4173025" cy="3907390"/>
          </a:xfrm>
          <a:prstGeom prst="rect">
            <a:avLst/>
          </a:prstGeom>
        </p:spPr>
      </p:pic>
      <p:pic>
        <p:nvPicPr>
          <p:cNvPr id="6" name="Рисунок 5"/>
          <p:cNvPicPr>
            <a:picLocks noChangeAspect="1"/>
          </p:cNvPicPr>
          <p:nvPr/>
        </p:nvPicPr>
        <p:blipFill>
          <a:blip r:embed="rId3"/>
          <a:stretch>
            <a:fillRect/>
          </a:stretch>
        </p:blipFill>
        <p:spPr>
          <a:xfrm>
            <a:off x="1883173" y="6494446"/>
            <a:ext cx="1295534" cy="137094"/>
          </a:xfrm>
          <a:prstGeom prst="rect">
            <a:avLst/>
          </a:prstGeom>
        </p:spPr>
      </p:pic>
      <p:pic>
        <p:nvPicPr>
          <p:cNvPr id="8" name="Рисунок 7"/>
          <p:cNvPicPr>
            <a:picLocks noChangeAspect="1"/>
          </p:cNvPicPr>
          <p:nvPr/>
        </p:nvPicPr>
        <p:blipFill>
          <a:blip r:embed="rId4"/>
          <a:stretch>
            <a:fillRect/>
          </a:stretch>
        </p:blipFill>
        <p:spPr>
          <a:xfrm>
            <a:off x="5620998" y="5867231"/>
            <a:ext cx="1148258" cy="166100"/>
          </a:xfrm>
          <a:prstGeom prst="rect">
            <a:avLst/>
          </a:prstGeom>
        </p:spPr>
      </p:pic>
      <p:pic>
        <p:nvPicPr>
          <p:cNvPr id="15" name="Рисунок 14"/>
          <p:cNvPicPr>
            <a:picLocks noChangeAspect="1"/>
          </p:cNvPicPr>
          <p:nvPr/>
        </p:nvPicPr>
        <p:blipFill>
          <a:blip r:embed="rId5"/>
          <a:stretch>
            <a:fillRect/>
          </a:stretch>
        </p:blipFill>
        <p:spPr>
          <a:xfrm>
            <a:off x="8741983" y="6371005"/>
            <a:ext cx="2053769" cy="157982"/>
          </a:xfrm>
          <a:prstGeom prst="rect">
            <a:avLst/>
          </a:prstGeom>
        </p:spPr>
      </p:pic>
      <p:pic>
        <p:nvPicPr>
          <p:cNvPr id="3" name="Рисунок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85032" y="3872824"/>
            <a:ext cx="2854374" cy="1968769"/>
          </a:xfrm>
          <a:prstGeom prst="rect">
            <a:avLst/>
          </a:prstGeom>
        </p:spPr>
      </p:pic>
      <p:grpSp>
        <p:nvGrpSpPr>
          <p:cNvPr id="12" name="Группа 11"/>
          <p:cNvGrpSpPr/>
          <p:nvPr/>
        </p:nvGrpSpPr>
        <p:grpSpPr>
          <a:xfrm>
            <a:off x="7881457" y="296783"/>
            <a:ext cx="3973301" cy="5990671"/>
            <a:chOff x="7982170" y="66047"/>
            <a:chExt cx="3973301" cy="5990671"/>
          </a:xfrm>
        </p:grpSpPr>
        <p:pic>
          <p:nvPicPr>
            <p:cNvPr id="10" name="Рисунок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82170" y="66047"/>
              <a:ext cx="3973301" cy="4270944"/>
            </a:xfrm>
            <a:prstGeom prst="rect">
              <a:avLst/>
            </a:prstGeom>
          </p:spPr>
        </p:pic>
        <p:pic>
          <p:nvPicPr>
            <p:cNvPr id="11" name="Рисунок 10"/>
            <p:cNvPicPr>
              <a:picLocks noChangeAspect="1"/>
            </p:cNvPicPr>
            <p:nvPr/>
          </p:nvPicPr>
          <p:blipFill>
            <a:blip r:embed="rId8"/>
            <a:stretch>
              <a:fillRect/>
            </a:stretch>
          </p:blipFill>
          <p:spPr>
            <a:xfrm>
              <a:off x="7982170" y="4336991"/>
              <a:ext cx="3973301" cy="1719727"/>
            </a:xfrm>
            <a:prstGeom prst="rect">
              <a:avLst/>
            </a:prstGeom>
          </p:spPr>
        </p:pic>
      </p:grpSp>
    </p:spTree>
    <p:extLst>
      <p:ext uri="{BB962C8B-B14F-4D97-AF65-F5344CB8AC3E}">
        <p14:creationId xmlns:p14="http://schemas.microsoft.com/office/powerpoint/2010/main" val="4024307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2400" b="1" dirty="0" smtClean="0">
                <a:latin typeface="+mn-lt"/>
              </a:rPr>
              <a:t>Заключение</a:t>
            </a:r>
            <a:r>
              <a:rPr lang="ru-RU" dirty="0"/>
              <a:t/>
            </a:r>
            <a:br>
              <a:rPr lang="ru-RU" dirty="0"/>
            </a:br>
            <a:endParaRPr lang="ru-RU" dirty="0"/>
          </a:p>
        </p:txBody>
      </p:sp>
      <p:sp>
        <p:nvSpPr>
          <p:cNvPr id="3" name="Объект 2"/>
          <p:cNvSpPr>
            <a:spLocks noGrp="1"/>
          </p:cNvSpPr>
          <p:nvPr>
            <p:ph idx="1"/>
          </p:nvPr>
        </p:nvSpPr>
        <p:spPr>
          <a:xfrm>
            <a:off x="898021" y="1159053"/>
            <a:ext cx="10515600" cy="4351338"/>
          </a:xfrm>
        </p:spPr>
        <p:txBody>
          <a:bodyPr>
            <a:normAutofit/>
          </a:bodyPr>
          <a:lstStyle/>
          <a:p>
            <a:r>
              <a:rPr lang="ru-RU" sz="1800" dirty="0"/>
              <a:t>Приобрёл навыки по реализации модели в среде </a:t>
            </a:r>
            <a:r>
              <a:rPr lang="en-US" sz="1800" dirty="0"/>
              <a:t>GPSS</a:t>
            </a:r>
            <a:r>
              <a:rPr lang="ru-RU" sz="1800" dirty="0"/>
              <a:t> и выполнил представленные примеры по реализации модели обслуживания с приоритетами.</a:t>
            </a:r>
          </a:p>
          <a:p>
            <a:pPr marL="0" indent="0">
              <a:buNone/>
            </a:pPr>
            <a:endParaRPr lang="ru-RU" sz="1800" dirty="0"/>
          </a:p>
        </p:txBody>
      </p:sp>
    </p:spTree>
    <p:extLst>
      <p:ext uri="{BB962C8B-B14F-4D97-AF65-F5344CB8AC3E}">
        <p14:creationId xmlns:p14="http://schemas.microsoft.com/office/powerpoint/2010/main" val="1774548371"/>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1">
  <a:themeElements>
    <a:clrScheme name="Другая 1">
      <a:dk1>
        <a:sysClr val="windowText" lastClr="000000"/>
      </a:dk1>
      <a:lt1>
        <a:sysClr val="window" lastClr="FFFFFF"/>
      </a:lt1>
      <a:dk2>
        <a:srgbClr val="2C3C43"/>
      </a:dk2>
      <a:lt2>
        <a:srgbClr val="EBEBEB"/>
      </a:lt2>
      <a:accent1>
        <a:srgbClr val="00B0F0"/>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Тема1" id="{94988674-DEC3-41BD-92A5-CE65B502CAE1}" vid="{0F3AF727-61D1-4355-9D9C-4CBDD93DEC21}"/>
    </a:ext>
  </a:extLst>
</a:theme>
</file>

<file path=docProps/app.xml><?xml version="1.0" encoding="utf-8"?>
<Properties xmlns="http://schemas.openxmlformats.org/officeDocument/2006/extended-properties" xmlns:vt="http://schemas.openxmlformats.org/officeDocument/2006/docPropsVTypes">
  <Template>Тема1</Template>
  <TotalTime>3094</TotalTime>
  <Words>557</Words>
  <Application>Microsoft Office PowerPoint</Application>
  <PresentationFormat>Широкоэкранный</PresentationFormat>
  <Paragraphs>30</Paragraphs>
  <Slides>8</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8</vt:i4>
      </vt:variant>
    </vt:vector>
  </HeadingPairs>
  <TitlesOfParts>
    <vt:vector size="12" baseType="lpstr">
      <vt:lpstr>Arial</vt:lpstr>
      <vt:lpstr>Trebuchet MS</vt:lpstr>
      <vt:lpstr>Wingdings 3</vt:lpstr>
      <vt:lpstr>Тема1</vt:lpstr>
      <vt:lpstr>Презентация ПО ЛАБОРАТОРНОЙ РАБОТЕ №15       дисциплина: Моделирование информационных процессов тема: Модели обслуживания с приоритетами </vt:lpstr>
      <vt:lpstr>Цель работы </vt:lpstr>
      <vt:lpstr>Модель обслуживания механиков на складе Постановка задачи</vt:lpstr>
      <vt:lpstr>Построение модели</vt:lpstr>
      <vt:lpstr>Модель обслуживания в порту судов двух типов Постановка задачи</vt:lpstr>
      <vt:lpstr>Параметры модели  </vt:lpstr>
      <vt:lpstr>Построение модели</vt:lpstr>
      <vt:lpstr>Заключение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ПО ЛАБОРАТОРНОЙ РАБОТЕ № 1       дисциплина: Моделирование информационных процессов тема: Простые модели компьютерной сети</dc:title>
  <dc:creator>Admin</dc:creator>
  <cp:lastModifiedBy>Admin</cp:lastModifiedBy>
  <cp:revision>98</cp:revision>
  <dcterms:created xsi:type="dcterms:W3CDTF">2023-04-22T20:18:48Z</dcterms:created>
  <dcterms:modified xsi:type="dcterms:W3CDTF">2023-06-23T15:26:34Z</dcterms:modified>
</cp:coreProperties>
</file>