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74" r:id="rId5"/>
    <p:sldId id="288" r:id="rId6"/>
    <p:sldId id="278" r:id="rId7"/>
    <p:sldId id="289" r:id="rId8"/>
    <p:sldId id="277" r:id="rId9"/>
    <p:sldId id="26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6101" autoAdjust="0"/>
  </p:normalViewPr>
  <p:slideViewPr>
    <p:cSldViewPr snapToGrid="0">
      <p:cViewPr>
        <p:scale>
          <a:sx n="125" d="100"/>
          <a:sy n="125" d="100"/>
        </p:scale>
        <p:origin x="30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50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10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2348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825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0286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049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645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05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04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27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44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0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93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34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73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9297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 smtClean="0"/>
              <a:t>Презентация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ПО </a:t>
            </a:r>
            <a:r>
              <a:rPr lang="ru-RU" sz="2400" dirty="0"/>
              <a:t>ЛАБОРАТОРНОЙ РАБОТЕ </a:t>
            </a:r>
            <a:r>
              <a:rPr lang="ru-RU" sz="2400" dirty="0" smtClean="0"/>
              <a:t>№</a:t>
            </a:r>
            <a:r>
              <a:rPr lang="en-US" sz="2400" dirty="0" smtClean="0"/>
              <a:t>1</a:t>
            </a:r>
            <a:r>
              <a:rPr lang="ru-RU" sz="2400" dirty="0"/>
              <a:t>6</a:t>
            </a:r>
            <a:br>
              <a:rPr lang="ru-RU" sz="2400" dirty="0"/>
            </a:br>
            <a:r>
              <a:rPr lang="ru-RU" sz="2400" dirty="0"/>
              <a:t>      дисциплина: Моделирование информационных процессов</a:t>
            </a:r>
            <a:br>
              <a:rPr lang="ru-RU" sz="2400" dirty="0"/>
            </a:br>
            <a:r>
              <a:rPr lang="ru-RU" sz="2400" dirty="0"/>
              <a:t>тема</a:t>
            </a:r>
            <a:r>
              <a:rPr lang="en-US" sz="2400" dirty="0" smtClean="0"/>
              <a:t>:</a:t>
            </a:r>
            <a:r>
              <a:rPr lang="ru-RU" sz="2400" dirty="0" smtClean="0"/>
              <a:t> </a:t>
            </a:r>
            <a:r>
              <a:rPr lang="ru-RU" sz="2400" dirty="0"/>
              <a:t>Задачи оптимизации. Модель двух стратегий обслуживания </a:t>
            </a:r>
            <a:r>
              <a:rPr lang="en-US" b="1" dirty="0"/>
              <a:t/>
            </a:r>
            <a:br>
              <a:rPr lang="en-US" b="1" dirty="0"/>
            </a:b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504082"/>
            <a:ext cx="9144000" cy="1655762"/>
          </a:xfrm>
        </p:spPr>
        <p:txBody>
          <a:bodyPr/>
          <a:lstStyle/>
          <a:p>
            <a:pPr algn="l"/>
            <a:r>
              <a:rPr lang="ru-RU" sz="1600" u="sng" dirty="0"/>
              <a:t>Ст</a:t>
            </a:r>
            <a:r>
              <a:rPr lang="ru-RU" sz="1600" dirty="0"/>
              <a:t>у</a:t>
            </a:r>
            <a:r>
              <a:rPr lang="ru-RU" sz="1600" u="sng" dirty="0"/>
              <a:t>дент: Сулицкий Богдан Романович, </a:t>
            </a:r>
            <a:r>
              <a:rPr lang="en-US" sz="1600" u="sng" dirty="0"/>
              <a:t>103220</a:t>
            </a:r>
            <a:r>
              <a:rPr lang="ru-RU" sz="1600" u="sng" dirty="0"/>
              <a:t>1388</a:t>
            </a:r>
          </a:p>
          <a:p>
            <a:pPr algn="l"/>
            <a:r>
              <a:rPr lang="ru-RU" sz="1600" dirty="0" smtClean="0"/>
              <a:t>Группа</a:t>
            </a:r>
            <a:r>
              <a:rPr lang="ru-RU" sz="1600" dirty="0"/>
              <a:t>: </a:t>
            </a:r>
            <a:r>
              <a:rPr lang="ru-RU" sz="1600" dirty="0" smtClean="0"/>
              <a:t>НФИбд-0</a:t>
            </a:r>
            <a:r>
              <a:rPr lang="en-US" sz="1600" dirty="0" smtClean="0"/>
              <a:t>2</a:t>
            </a:r>
            <a:r>
              <a:rPr lang="ru-RU" sz="1600" dirty="0" smtClean="0"/>
              <a:t>-20</a:t>
            </a:r>
            <a:endParaRPr lang="ru-RU" sz="1600" dirty="0"/>
          </a:p>
          <a:p>
            <a:pPr algn="l"/>
            <a:r>
              <a:rPr lang="ru-RU" sz="1600" u="sng" dirty="0"/>
              <a:t>Преподаватель: Королькова Анна Владиславовна</a:t>
            </a:r>
            <a:endParaRPr lang="ru-RU" sz="1600" dirty="0"/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69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+mn-lt"/>
              </a:rPr>
              <a:t>Цель </a:t>
            </a:r>
            <a:r>
              <a:rPr lang="ru-RU" sz="2400" b="1" dirty="0" smtClean="0">
                <a:latin typeface="+mn-lt"/>
              </a:rPr>
              <a:t>работы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7796"/>
            <a:ext cx="10515600" cy="4351338"/>
          </a:xfrm>
        </p:spPr>
        <p:txBody>
          <a:bodyPr>
            <a:normAutofit/>
          </a:bodyPr>
          <a:lstStyle/>
          <a:p>
            <a:r>
              <a:rPr lang="ru-RU" sz="1800" dirty="0"/>
              <a:t>Приобретение навыков по реализации модели в среде </a:t>
            </a:r>
            <a:r>
              <a:rPr lang="en-US" sz="1800" dirty="0"/>
              <a:t>GPSS</a:t>
            </a:r>
            <a:r>
              <a:rPr lang="ru-RU" sz="1800" dirty="0"/>
              <a:t> и выполнить представленные примеры и задачу оптимизации для двух стратегий обслуживания автомобилей.</a:t>
            </a:r>
          </a:p>
        </p:txBody>
      </p:sp>
    </p:spTree>
    <p:extLst>
      <p:ext uri="{BB962C8B-B14F-4D97-AF65-F5344CB8AC3E}">
        <p14:creationId xmlns:p14="http://schemas.microsoft.com/office/powerpoint/2010/main" val="325827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+mn-lt"/>
              </a:rPr>
              <a:t>Задачи оптимизации. Модель двух стратегий обслуживания</a:t>
            </a:r>
            <a:br>
              <a:rPr lang="ru-RU" sz="2400" b="1" dirty="0">
                <a:latin typeface="+mn-lt"/>
              </a:rPr>
            </a:br>
            <a:r>
              <a:rPr lang="ru-RU" sz="2400" b="1" dirty="0">
                <a:latin typeface="+mn-lt"/>
              </a:rPr>
              <a:t>Постановка </a:t>
            </a:r>
            <a:r>
              <a:rPr lang="ru-RU" sz="2400" b="1" dirty="0" smtClean="0">
                <a:latin typeface="+mn-lt"/>
              </a:rPr>
              <a:t>задачи</a:t>
            </a:r>
            <a:endParaRPr lang="ru-RU" sz="2400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На пограничном контрольно-пропускном пункте транспорта имеются 2 пункта пропуска. Интервалы времени между поступлением автомобилей имеют экспоненциальное распределение со средним значением µ. Время прохождения автомобилями пограничного контроля имеет равномерное распределение на интервале [a, b]. Предлагается две стратегии обслуживания прибывающих автомобилей: </a:t>
            </a:r>
          </a:p>
          <a:p>
            <a:pPr marL="0" indent="0">
              <a:buNone/>
            </a:pPr>
            <a:r>
              <a:rPr lang="ru-RU" sz="1800" dirty="0"/>
              <a:t>1) автомобили образуют две очереди и обслуживаются соответствующими пунктами пропуска; </a:t>
            </a:r>
          </a:p>
          <a:p>
            <a:pPr marL="0" indent="0">
              <a:buNone/>
            </a:pPr>
            <a:r>
              <a:rPr lang="ru-RU" sz="1800" dirty="0"/>
              <a:t>2) автомобили образуют одну общую очередь и обслуживаются освободившимся пунктом пропуска. Исходные данные: µ = 1, 75 мин, a = 1 мин, b = 7 мин. </a:t>
            </a:r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10382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7730" y="606751"/>
            <a:ext cx="10515600" cy="1325563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+mn-lt"/>
              </a:rPr>
              <a:t>Построение </a:t>
            </a:r>
            <a:r>
              <a:rPr lang="ru-RU" sz="2400" b="1" dirty="0" smtClean="0">
                <a:latin typeface="+mn-lt"/>
              </a:rPr>
              <a:t>модели</a:t>
            </a:r>
            <a:endParaRPr lang="ru-RU" sz="2400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08646" y="1185701"/>
            <a:ext cx="109161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Целью моделирования является определение: </a:t>
            </a:r>
            <a:endParaRPr lang="ru-RU" dirty="0" smtClean="0"/>
          </a:p>
          <a:p>
            <a:r>
              <a:rPr lang="ru-RU" dirty="0" smtClean="0"/>
              <a:t>– </a:t>
            </a:r>
            <a:r>
              <a:rPr lang="ru-RU" dirty="0"/>
              <a:t>характеристик качества обслуживания автомобилей, в частности, средних длин очередей; среднего времени обслуживания автомобиля; среднего времени пребывания автомобиля на пункте пропуска; </a:t>
            </a:r>
            <a:endParaRPr lang="ru-RU" dirty="0" smtClean="0"/>
          </a:p>
          <a:p>
            <a:r>
              <a:rPr lang="ru-RU" dirty="0" smtClean="0"/>
              <a:t>– </a:t>
            </a:r>
            <a:r>
              <a:rPr lang="ru-RU" dirty="0"/>
              <a:t>наилучшей стратегии обслуживания автомобилей на пункте пограничного контроля; </a:t>
            </a:r>
            <a:endParaRPr lang="ru-RU" dirty="0" smtClean="0"/>
          </a:p>
          <a:p>
            <a:r>
              <a:rPr lang="ru-RU" dirty="0" smtClean="0"/>
              <a:t>– </a:t>
            </a:r>
            <a:r>
              <a:rPr lang="ru-RU" dirty="0"/>
              <a:t>оптимального количества пропускных пунктов. В качестве критериев, используемых для сравнения стратегий обслуживания автомобилей, выберем: </a:t>
            </a:r>
            <a:endParaRPr lang="ru-RU" dirty="0" smtClean="0"/>
          </a:p>
          <a:p>
            <a:r>
              <a:rPr lang="ru-RU" dirty="0" smtClean="0"/>
              <a:t>– </a:t>
            </a:r>
            <a:r>
              <a:rPr lang="ru-RU" dirty="0"/>
              <a:t>коэффициенты загрузки системы; </a:t>
            </a:r>
            <a:endParaRPr lang="ru-RU" dirty="0" smtClean="0"/>
          </a:p>
          <a:p>
            <a:r>
              <a:rPr lang="ru-RU" dirty="0" smtClean="0"/>
              <a:t>– </a:t>
            </a:r>
            <a:r>
              <a:rPr lang="ru-RU" dirty="0"/>
              <a:t>максимальные и средние длины очередей; </a:t>
            </a:r>
            <a:endParaRPr lang="ru-RU" dirty="0" smtClean="0"/>
          </a:p>
          <a:p>
            <a:r>
              <a:rPr lang="ru-RU" dirty="0" smtClean="0"/>
              <a:t>– </a:t>
            </a:r>
            <a:r>
              <a:rPr lang="ru-RU" dirty="0"/>
              <a:t>средние значения времени ожидания обслуживания. </a:t>
            </a:r>
            <a:endParaRPr lang="ru-RU" dirty="0" smtClean="0"/>
          </a:p>
          <a:p>
            <a:r>
              <a:rPr lang="ru-RU" dirty="0" smtClean="0"/>
              <a:t>Для </a:t>
            </a:r>
            <a:r>
              <a:rPr lang="ru-RU" dirty="0"/>
              <a:t>первой стратегии обслуживания, когда прибывающие автомобили образуют две очереди и обслуживаются соответствующими пропускными пунктами, имеем следующую </a:t>
            </a:r>
            <a:r>
              <a:rPr lang="ru-RU" dirty="0" smtClean="0"/>
              <a:t>модель.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814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4606" y="553105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+mn-lt"/>
              </a:rPr>
              <a:t>Построение модели</a:t>
            </a:r>
            <a:endParaRPr lang="ru-RU" sz="2400" b="1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79" y="1494312"/>
            <a:ext cx="2600686" cy="236838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90" y="6141904"/>
            <a:ext cx="2273202" cy="13127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21" y="3879791"/>
            <a:ext cx="2273202" cy="138189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621" y="4298787"/>
            <a:ext cx="2341067" cy="182895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8574" y="5701502"/>
            <a:ext cx="2462099" cy="1484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6825" y="5698991"/>
            <a:ext cx="2745020" cy="142113"/>
          </a:xfrm>
          <a:prstGeom prst="rect">
            <a:avLst/>
          </a:prstGeom>
        </p:spPr>
      </p:pic>
      <p:pic>
        <p:nvPicPr>
          <p:cNvPr id="15" name="Рисунок 14" descr="C:\Users\Admin\AppData\Local\Temp\Rar$DRa10452.3409\Новая папка\16_1.p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888" y="1417320"/>
            <a:ext cx="3249512" cy="4245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5839" y="1392998"/>
            <a:ext cx="4006992" cy="429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1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+mn-lt"/>
              </a:rPr>
              <a:t>Задание</a:t>
            </a:r>
            <a:r>
              <a:rPr lang="ru-RU" dirty="0"/>
              <a:t/>
            </a:r>
            <a:br>
              <a:rPr lang="ru-RU" dirty="0"/>
            </a:br>
            <a:endParaRPr lang="ru-RU" sz="24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45564"/>
            <a:ext cx="10515600" cy="5055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/>
              <a:t>– </a:t>
            </a:r>
            <a:r>
              <a:rPr lang="ru-RU" sz="1800" dirty="0"/>
              <a:t>составить модель для второй стратегии обслуживания, когда прибывающие автомобили образуют одну очередь и обслуживаются освободившимся пропускным пунктом;</a:t>
            </a:r>
          </a:p>
          <a:p>
            <a:pPr marL="0" indent="0">
              <a:buNone/>
            </a:pPr>
            <a:r>
              <a:rPr lang="ru-RU" sz="1800" dirty="0" smtClean="0"/>
              <a:t>– </a:t>
            </a:r>
            <a:r>
              <a:rPr lang="ru-RU" sz="1800" dirty="0"/>
              <a:t>свести полученные статистики моделирования в таблицу</a:t>
            </a:r>
          </a:p>
          <a:p>
            <a:pPr marL="0" indent="0">
              <a:buNone/>
            </a:pPr>
            <a:r>
              <a:rPr lang="ru-RU" sz="1800" dirty="0"/>
              <a:t>– по результатам моделирования сделать вывод о наилучшей стратегии обслуживания автомобилей; </a:t>
            </a:r>
          </a:p>
          <a:p>
            <a:pPr marL="0" indent="0">
              <a:buNone/>
            </a:pPr>
            <a:r>
              <a:rPr lang="ru-RU" sz="1800" dirty="0"/>
              <a:t>– изменив модели, определить оптимальное число пропускных пунктов (от 1 до 4) для каждой стратегии при условии, что: </a:t>
            </a:r>
          </a:p>
          <a:p>
            <a:pPr marL="0" indent="0">
              <a:buNone/>
            </a:pPr>
            <a:r>
              <a:rPr lang="ru-RU" sz="1800" dirty="0"/>
              <a:t>– коэффициент загрузки пропускных пунктов принадлежит интервалу [0, 5; 0, 95]; </a:t>
            </a:r>
          </a:p>
          <a:p>
            <a:pPr marL="0" indent="0">
              <a:buNone/>
            </a:pPr>
            <a:r>
              <a:rPr lang="ru-RU" sz="1800" dirty="0"/>
              <a:t>– среднее число автомобилей, одновременно находящихся на контрольно-пропускном пункте, не должно превышать 3; </a:t>
            </a:r>
          </a:p>
          <a:p>
            <a:pPr marL="0" indent="0">
              <a:buNone/>
            </a:pPr>
            <a:r>
              <a:rPr lang="ru-RU" sz="1800" dirty="0"/>
              <a:t>– среднее время ожидания обслуживания не должно превышать 4 мин.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67364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+mn-lt"/>
              </a:rPr>
              <a:t>Ответ</a:t>
            </a:r>
            <a:r>
              <a:rPr lang="ru-RU" dirty="0"/>
              <a:t/>
            </a:r>
            <a:br>
              <a:rPr lang="ru-RU" dirty="0"/>
            </a:br>
            <a:endParaRPr lang="ru-RU" sz="24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45564"/>
            <a:ext cx="10515600" cy="5055235"/>
          </a:xfrm>
        </p:spPr>
        <p:txBody>
          <a:bodyPr>
            <a:normAutofit/>
          </a:bodyPr>
          <a:lstStyle/>
          <a:p>
            <a:pPr lvl="0"/>
            <a:r>
              <a:rPr lang="ru-RU" sz="1800" dirty="0"/>
              <a:t>при реализации</a:t>
            </a:r>
            <a:r>
              <a:rPr lang="ru-RU" sz="1800" b="1" dirty="0"/>
              <a:t> </a:t>
            </a:r>
            <a:r>
              <a:rPr lang="ru-RU" sz="1800" dirty="0"/>
              <a:t>стратегии 1 чтобы подходило под заданные условия, будет необходимо модель с четырьмя 4 пункта так как при реализации модели с 3мя пунктами не соблюдается 3е условие, что среднее время ожидания обслуживания не должно превышать 4 мин.</a:t>
            </a:r>
          </a:p>
          <a:p>
            <a:pPr lvl="0"/>
            <a:r>
              <a:rPr lang="ru-RU" sz="1800" dirty="0"/>
              <a:t>при реализации</a:t>
            </a:r>
            <a:r>
              <a:rPr lang="ru-RU" sz="1800" b="1" dirty="0"/>
              <a:t> </a:t>
            </a:r>
            <a:r>
              <a:rPr lang="ru-RU" sz="1800" dirty="0"/>
              <a:t>стратегии 2 чтобы подходило под заданные условия, будет необходимо модель с 3мя пунктами так при реализации модели с 2мя пунктами не соблюдается 1е условие, что коэффициент загрузки пропускных пунктов принадлежит интервалу [0, 5; 0, 95] но также подходит и модель с 4мя пунктами, но минимально 3 пункта</a:t>
            </a:r>
          </a:p>
          <a:p>
            <a:pPr marL="0" indent="0">
              <a:buNone/>
            </a:pPr>
            <a:endParaRPr lang="ru-RU" sz="1800" dirty="0" smtClean="0"/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70295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6994" y="583285"/>
            <a:ext cx="10515600" cy="1325563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+mn-lt"/>
              </a:rPr>
              <a:t>Построение </a:t>
            </a:r>
            <a:r>
              <a:rPr lang="ru-RU" sz="2400" b="1" dirty="0" smtClean="0">
                <a:latin typeface="+mn-lt"/>
              </a:rPr>
              <a:t>модели</a:t>
            </a:r>
            <a:endParaRPr lang="ru-RU" sz="2400" dirty="0">
              <a:latin typeface="+mn-lt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729" y="3040011"/>
            <a:ext cx="1511865" cy="11724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03" y="1301251"/>
            <a:ext cx="2030011" cy="287414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21" y="4190631"/>
            <a:ext cx="1797958" cy="10598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3906" y="4413778"/>
            <a:ext cx="1995261" cy="150352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1410" y="5932104"/>
            <a:ext cx="1911949" cy="10407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6069" y="6121575"/>
            <a:ext cx="1914740" cy="113402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76471" y="1251085"/>
            <a:ext cx="1666274" cy="1405778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6994" y="4435324"/>
            <a:ext cx="2024809" cy="1675515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9468" y="6121575"/>
            <a:ext cx="2077518" cy="113402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41688" y="2697352"/>
            <a:ext cx="1727737" cy="122760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3794" y="6128044"/>
            <a:ext cx="1951385" cy="13149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16514" y="836315"/>
            <a:ext cx="3385575" cy="2166537"/>
          </a:xfrm>
          <a:prstGeom prst="rect">
            <a:avLst/>
          </a:prstGeom>
        </p:spPr>
      </p:pic>
      <p:pic>
        <p:nvPicPr>
          <p:cNvPr id="26" name="Рисунок 25" descr="C:\Users\Admin\AppData\Local\Microsoft\Windows\INetCache\Content.Word\16_5.png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455" y="3507190"/>
            <a:ext cx="2454705" cy="2597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47670" y="3497766"/>
            <a:ext cx="2351538" cy="26067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28508" y="1864715"/>
            <a:ext cx="1917925" cy="254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52330"/>
            <a:ext cx="8596668" cy="1320800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+mn-lt"/>
              </a:rPr>
              <a:t>Заключение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12875"/>
            <a:ext cx="10515600" cy="4351338"/>
          </a:xfrm>
        </p:spPr>
        <p:txBody>
          <a:bodyPr>
            <a:normAutofit/>
          </a:bodyPr>
          <a:lstStyle/>
          <a:p>
            <a:r>
              <a:rPr lang="ru-RU" sz="1800" dirty="0"/>
              <a:t>Приобрёл навыки по реализации модели в среде GPSS и выполнил представленные примеры и задачу оптимизации для двух стратегий обслуживания </a:t>
            </a:r>
            <a:r>
              <a:rPr lang="ru-RU" sz="1800" dirty="0" smtClean="0"/>
              <a:t>автомобилей.</a:t>
            </a: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77454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Другая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B0F0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94988674-DEC3-41BD-92A5-CE65B502CAE1}" vid="{0F3AF727-61D1-4355-9D9C-4CBDD93DE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3509</TotalTime>
  <Words>472</Words>
  <Application>Microsoft Office PowerPoint</Application>
  <PresentationFormat>Широкоэкранный</PresentationFormat>
  <Paragraphs>34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Тема1</vt:lpstr>
      <vt:lpstr>Презентация ПО ЛАБОРАТОРНОЙ РАБОТЕ №16       дисциплина: Моделирование информационных процессов тема: Задачи оптимизации. Модель двух стратегий обслуживания  </vt:lpstr>
      <vt:lpstr>Цель работы </vt:lpstr>
      <vt:lpstr>Задачи оптимизации. Модель двух стратегий обслуживания Постановка задачи</vt:lpstr>
      <vt:lpstr>Построение модели</vt:lpstr>
      <vt:lpstr>Построение модели</vt:lpstr>
      <vt:lpstr>Задание </vt:lpstr>
      <vt:lpstr>Ответ </vt:lpstr>
      <vt:lpstr>Построение модели</vt:lpstr>
      <vt:lpstr>Заключение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 1       дисциплина: Моделирование информационных процессов тема: Простые модели компьютерной сети</dc:title>
  <dc:creator>Admin</dc:creator>
  <cp:lastModifiedBy>Admin</cp:lastModifiedBy>
  <cp:revision>110</cp:revision>
  <dcterms:created xsi:type="dcterms:W3CDTF">2023-04-22T20:18:48Z</dcterms:created>
  <dcterms:modified xsi:type="dcterms:W3CDTF">2023-06-23T15:53:13Z</dcterms:modified>
</cp:coreProperties>
</file>