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02" y="1120139"/>
            <a:ext cx="10678794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0526" y="1973580"/>
            <a:ext cx="4228465" cy="70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4010" y="2650870"/>
            <a:ext cx="7595870" cy="290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8572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Презентация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ПО</a:t>
            </a:r>
            <a:r>
              <a:rPr spc="45" dirty="0"/>
              <a:t> </a:t>
            </a:r>
            <a:r>
              <a:rPr spc="15" dirty="0"/>
              <a:t>ЛАБОРАТОРНОЙ</a:t>
            </a:r>
            <a:r>
              <a:rPr spc="195" dirty="0"/>
              <a:t> </a:t>
            </a:r>
            <a:r>
              <a:rPr spc="15" dirty="0"/>
              <a:t>РАБОТЕ</a:t>
            </a:r>
            <a:r>
              <a:rPr spc="30" dirty="0"/>
              <a:t> </a:t>
            </a:r>
            <a:r>
              <a:rPr spc="25" dirty="0"/>
              <a:t>№</a:t>
            </a:r>
            <a:r>
              <a:rPr spc="45" dirty="0"/>
              <a:t> </a:t>
            </a:r>
            <a:r>
              <a:rPr spc="1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0955" algn="r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дисциплина:</a:t>
            </a:r>
            <a:r>
              <a:rPr spc="90" dirty="0"/>
              <a:t> </a:t>
            </a:r>
            <a:r>
              <a:rPr spc="20" dirty="0"/>
              <a:t>Моделирование</a:t>
            </a:r>
            <a:r>
              <a:rPr spc="5" dirty="0"/>
              <a:t> </a:t>
            </a:r>
            <a:r>
              <a:rPr spc="20" dirty="0"/>
              <a:t>информационных</a:t>
            </a:r>
          </a:p>
          <a:p>
            <a:pPr marL="1291590" marR="5080" indent="4966335" algn="r">
              <a:lnSpc>
                <a:spcPct val="101800"/>
              </a:lnSpc>
            </a:pPr>
            <a:r>
              <a:rPr spc="20" dirty="0"/>
              <a:t>п</a:t>
            </a:r>
            <a:r>
              <a:rPr dirty="0"/>
              <a:t>р</a:t>
            </a:r>
            <a:r>
              <a:rPr spc="35" dirty="0"/>
              <a:t>о</a:t>
            </a:r>
            <a:r>
              <a:rPr spc="15" dirty="0"/>
              <a:t>ц</a:t>
            </a:r>
            <a:r>
              <a:rPr spc="20" dirty="0"/>
              <a:t>е</a:t>
            </a:r>
            <a:r>
              <a:rPr spc="-25" dirty="0"/>
              <a:t>сс</a:t>
            </a:r>
            <a:r>
              <a:rPr spc="35" dirty="0"/>
              <a:t>о</a:t>
            </a:r>
            <a:r>
              <a:rPr spc="10" dirty="0"/>
              <a:t>в  </a:t>
            </a:r>
            <a:r>
              <a:rPr spc="15" dirty="0"/>
              <a:t>тема:</a:t>
            </a:r>
            <a:r>
              <a:rPr spc="50" dirty="0"/>
              <a:t> </a:t>
            </a:r>
            <a:r>
              <a:rPr spc="5" dirty="0"/>
              <a:t>Исследование</a:t>
            </a:r>
            <a:r>
              <a:rPr spc="190" dirty="0"/>
              <a:t> </a:t>
            </a:r>
            <a:r>
              <a:rPr spc="15" dirty="0"/>
              <a:t>протокола</a:t>
            </a:r>
            <a:r>
              <a:rPr spc="40" dirty="0"/>
              <a:t> </a:t>
            </a:r>
            <a:r>
              <a:rPr spc="10" dirty="0"/>
              <a:t>TCP</a:t>
            </a:r>
            <a:r>
              <a:rPr spc="20" dirty="0"/>
              <a:t> </a:t>
            </a:r>
            <a:r>
              <a:rPr spc="15" dirty="0"/>
              <a:t>и</a:t>
            </a:r>
            <a:r>
              <a:rPr spc="55" dirty="0"/>
              <a:t> </a:t>
            </a:r>
            <a:r>
              <a:rPr spc="20" dirty="0"/>
              <a:t>алгоритма</a:t>
            </a:r>
          </a:p>
          <a:p>
            <a:pPr marR="6350" algn="r">
              <a:lnSpc>
                <a:spcPct val="100000"/>
              </a:lnSpc>
              <a:spcBef>
                <a:spcPts val="50"/>
              </a:spcBef>
            </a:pPr>
            <a:r>
              <a:rPr spc="10" dirty="0"/>
              <a:t>управления</a:t>
            </a:r>
            <a:r>
              <a:rPr spc="130" dirty="0"/>
              <a:t> </a:t>
            </a:r>
            <a:r>
              <a:rPr spc="15" dirty="0"/>
              <a:t>очередью</a:t>
            </a:r>
            <a:r>
              <a:rPr spc="5" dirty="0"/>
              <a:t> </a:t>
            </a:r>
            <a:r>
              <a:rPr spc="25" dirty="0"/>
              <a:t>RED</a:t>
            </a:r>
          </a:p>
          <a:p>
            <a:pPr>
              <a:lnSpc>
                <a:spcPct val="100000"/>
              </a:lnSpc>
            </a:pPr>
            <a:endParaRPr sz="2900"/>
          </a:p>
          <a:p>
            <a:pPr marL="12700" marR="2875915">
              <a:lnSpc>
                <a:spcPct val="157400"/>
              </a:lnSpc>
            </a:pP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Ст</a:t>
            </a:r>
            <a:r>
              <a:rPr sz="1550" spc="10" dirty="0">
                <a:solidFill>
                  <a:srgbClr val="FFFFFF"/>
                </a:solidFill>
              </a:rPr>
              <a:t>у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дент:Сулицкий</a:t>
            </a:r>
            <a:r>
              <a:rPr sz="15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Богдан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Романович, 1032201388 </a:t>
            </a:r>
            <a:r>
              <a:rPr sz="1550" spc="-455" dirty="0">
                <a:solidFill>
                  <a:srgbClr val="FFFFFF"/>
                </a:solidFill>
              </a:rPr>
              <a:t> </a:t>
            </a:r>
            <a:r>
              <a:rPr sz="1550" dirty="0">
                <a:solidFill>
                  <a:srgbClr val="FFFFFF"/>
                </a:solidFill>
              </a:rPr>
              <a:t>Группа:</a:t>
            </a:r>
            <a:r>
              <a:rPr sz="1550" spc="14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НФИбд-02-20</a:t>
            </a:r>
            <a:endParaRPr sz="1550"/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Преподаватель:</a:t>
            </a:r>
            <a:r>
              <a:rPr sz="1550" u="sng" spc="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Королькова</a:t>
            </a:r>
            <a:r>
              <a:rPr sz="1550" u="sng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Анна</a:t>
            </a:r>
            <a:r>
              <a:rPr sz="1550" u="sng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Владиславовна</a:t>
            </a:r>
            <a:endParaRPr sz="1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34047"/>
            <a:ext cx="2034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 err="1">
                <a:solidFill>
                  <a:srgbClr val="00AFEF"/>
                </a:solidFill>
                <a:latin typeface="Trebuchet MS"/>
                <a:cs typeface="Trebuchet MS"/>
              </a:rPr>
              <a:t>Цель</a:t>
            </a:r>
            <a:r>
              <a:rPr sz="2400" b="1" spc="-15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b="1" spc="5" dirty="0" err="1" smtClean="0">
                <a:solidFill>
                  <a:srgbClr val="00AFEF"/>
                </a:solidFill>
                <a:latin typeface="Trebuchet MS"/>
                <a:cs typeface="Trebuchet MS"/>
              </a:rPr>
              <a:t>работы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143000"/>
            <a:ext cx="826452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Приобретение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навыков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сетей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передачи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данных,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сценариев.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Исследовать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протокол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TCP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алгоритм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управления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очередью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RED.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762000"/>
            <a:ext cx="4472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latin typeface="Trebuchet MS"/>
                <a:cs typeface="Trebuchet MS"/>
              </a:rPr>
              <a:t>1</a:t>
            </a:r>
            <a:r>
              <a:rPr sz="2400" b="1" dirty="0">
                <a:latin typeface="Trebuchet MS"/>
                <a:cs typeface="Trebuchet MS"/>
              </a:rPr>
              <a:t>.</a:t>
            </a:r>
            <a:r>
              <a:rPr sz="2400" b="1" spc="-335" dirty="0">
                <a:latin typeface="Trebuchet MS"/>
                <a:cs typeface="Trebuchet MS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П</a:t>
            </a:r>
            <a:r>
              <a:rPr sz="2400" b="1" spc="15" dirty="0">
                <a:latin typeface="Trebuchet MS"/>
                <a:cs typeface="Trebuchet MS"/>
              </a:rPr>
              <a:t>р</a:t>
            </a:r>
            <a:r>
              <a:rPr sz="2400" b="1" spc="-20" dirty="0">
                <a:latin typeface="Trebuchet MS"/>
                <a:cs typeface="Trebuchet MS"/>
              </a:rPr>
              <a:t>и</a:t>
            </a:r>
            <a:r>
              <a:rPr sz="2400" b="1" spc="-5" dirty="0">
                <a:latin typeface="Trebuchet MS"/>
                <a:cs typeface="Trebuchet MS"/>
              </a:rPr>
              <a:t>м</a:t>
            </a:r>
            <a:r>
              <a:rPr sz="2400" b="1" spc="30" dirty="0">
                <a:latin typeface="Trebuchet MS"/>
                <a:cs typeface="Trebuchet MS"/>
              </a:rPr>
              <a:t>е</a:t>
            </a:r>
            <a:r>
              <a:rPr sz="2400" b="1" dirty="0">
                <a:latin typeface="Trebuchet MS"/>
                <a:cs typeface="Trebuchet MS"/>
              </a:rPr>
              <a:t>р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с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д</a:t>
            </a:r>
            <a:r>
              <a:rPr sz="2400" b="1" spc="-15" dirty="0">
                <a:latin typeface="Trebuchet MS"/>
                <a:cs typeface="Trebuchet MS"/>
              </a:rPr>
              <a:t>и</a:t>
            </a:r>
            <a:r>
              <a:rPr sz="2400" b="1" spc="30" dirty="0">
                <a:latin typeface="Trebuchet MS"/>
                <a:cs typeface="Trebuchet MS"/>
              </a:rPr>
              <a:t>с</a:t>
            </a:r>
            <a:r>
              <a:rPr sz="2400" b="1" spc="-20" dirty="0">
                <a:latin typeface="Trebuchet MS"/>
                <a:cs typeface="Trebuchet MS"/>
              </a:rPr>
              <a:t>ци</a:t>
            </a:r>
            <a:r>
              <a:rPr sz="2400" b="1" spc="20" dirty="0">
                <a:latin typeface="Trebuchet MS"/>
                <a:cs typeface="Trebuchet MS"/>
              </a:rPr>
              <a:t>п</a:t>
            </a:r>
            <a:r>
              <a:rPr sz="2400" b="1" spc="-15" dirty="0">
                <a:latin typeface="Trebuchet MS"/>
                <a:cs typeface="Trebuchet MS"/>
              </a:rPr>
              <a:t>л</a:t>
            </a:r>
            <a:r>
              <a:rPr sz="2400" b="1" spc="-20" dirty="0">
                <a:latin typeface="Trebuchet MS"/>
                <a:cs typeface="Trebuchet MS"/>
              </a:rPr>
              <a:t>и</a:t>
            </a:r>
            <a:r>
              <a:rPr sz="2400" b="1" dirty="0">
                <a:latin typeface="Trebuchet MS"/>
                <a:cs typeface="Trebuchet MS"/>
              </a:rPr>
              <a:t>н</a:t>
            </a:r>
            <a:r>
              <a:rPr sz="2400" b="1" spc="-15" dirty="0">
                <a:latin typeface="Trebuchet MS"/>
                <a:cs typeface="Trebuchet MS"/>
              </a:rPr>
              <a:t>о</a:t>
            </a:r>
            <a:r>
              <a:rPr sz="2400" b="1" dirty="0">
                <a:latin typeface="Trebuchet MS"/>
                <a:cs typeface="Trebuchet MS"/>
              </a:rPr>
              <a:t>й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30" dirty="0">
                <a:latin typeface="Trebuchet MS"/>
                <a:cs typeface="Trebuchet MS"/>
              </a:rPr>
              <a:t>R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1541843"/>
            <a:ext cx="8444230" cy="365950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Постановка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задачи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Описание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моделируемой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сети: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422275" algn="l"/>
              </a:tabLst>
            </a:pPr>
            <a:r>
              <a:rPr sz="14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сеть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состоит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из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узлов;</a:t>
            </a:r>
            <a:endParaRPr sz="1800">
              <a:latin typeface="Trebuchet MS"/>
              <a:cs typeface="Trebuchet MS"/>
            </a:endParaRPr>
          </a:p>
          <a:p>
            <a:pPr marL="355600" marR="6350" indent="-343535">
              <a:lnSpc>
                <a:spcPts val="2100"/>
              </a:lnSpc>
              <a:spcBef>
                <a:spcPts val="1110"/>
              </a:spcBef>
              <a:tabLst>
                <a:tab pos="355600" algn="l"/>
                <a:tab pos="1394460" algn="l"/>
                <a:tab pos="2376170" algn="l"/>
                <a:tab pos="3472815" algn="l"/>
                <a:tab pos="5131435" algn="l"/>
                <a:tab pos="6703695" algn="l"/>
                <a:tab pos="831469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м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ж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д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у	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м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з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л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ам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ст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л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о	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д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уп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л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е	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со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д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е	с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различными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пропускной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способностью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задержкой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10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мс;</a:t>
            </a:r>
            <a:endParaRPr sz="1800">
              <a:latin typeface="Trebuchet MS"/>
              <a:cs typeface="Trebuchet MS"/>
            </a:endParaRPr>
          </a:p>
          <a:p>
            <a:pPr marL="355600" marR="15875" indent="-343535">
              <a:lnSpc>
                <a:spcPts val="2100"/>
              </a:lnSpc>
              <a:spcBef>
                <a:spcPts val="113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узел</a:t>
            </a:r>
            <a:r>
              <a:rPr sz="1800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r1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использует</a:t>
            </a:r>
            <a:r>
              <a:rPr sz="1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очередь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дисциплиной</a:t>
            </a:r>
            <a:r>
              <a:rPr sz="1800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sz="18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sz="1800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накопления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пакетов,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максимальный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размер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которой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составляет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25;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TCP-источники</a:t>
            </a:r>
            <a:r>
              <a:rPr sz="1800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r>
              <a:rPr sz="1800"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узлах</a:t>
            </a:r>
            <a:r>
              <a:rPr sz="1800" spc="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s1</a:t>
            </a:r>
            <a:r>
              <a:rPr sz="1800"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s2</a:t>
            </a:r>
            <a:r>
              <a:rPr sz="1800" spc="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подключаются</a:t>
            </a:r>
            <a:r>
              <a:rPr sz="1800"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1800"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TCP-приёмнику</a:t>
            </a:r>
            <a:r>
              <a:rPr sz="1800" spc="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r>
              <a:rPr sz="1800" spc="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узле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130"/>
              </a:lnSpc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s3;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генераторы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трафика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FTP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прикреплены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TCP-агентам.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3093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 err="1">
                <a:latin typeface="Trebuchet MS"/>
                <a:cs typeface="Trebuchet MS"/>
              </a:rPr>
              <a:t>Реализация</a:t>
            </a:r>
            <a:r>
              <a:rPr sz="2400" b="1" spc="45" dirty="0">
                <a:latin typeface="Trebuchet MS"/>
                <a:cs typeface="Trebuchet MS"/>
              </a:rPr>
              <a:t> </a:t>
            </a:r>
            <a:r>
              <a:rPr sz="2400" b="1" spc="-5" dirty="0" err="1" smtClean="0">
                <a:latin typeface="Trebuchet MS"/>
                <a:cs typeface="Trebuchet MS"/>
              </a:rPr>
              <a:t>модели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543800" y="152400"/>
            <a:ext cx="2743200" cy="6038850"/>
            <a:chOff x="676275" y="1266825"/>
            <a:chExt cx="2743200" cy="6038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1266825"/>
              <a:ext cx="2743200" cy="3286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4552950"/>
              <a:ext cx="2743200" cy="275272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97" y="1486990"/>
            <a:ext cx="2590800" cy="252303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0" y="1486990"/>
            <a:ext cx="2590120" cy="25230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465" y="6248400"/>
            <a:ext cx="1148533" cy="1333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028758"/>
            <a:ext cx="3276863" cy="14302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286" y="4006714"/>
            <a:ext cx="2027573" cy="143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8110" y="560387"/>
            <a:ext cx="216471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5" dirty="0">
                <a:latin typeface="Trebuchet MS"/>
                <a:cs typeface="Trebuchet MS"/>
              </a:rPr>
              <a:t>Упражнение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05" y="1021905"/>
            <a:ext cx="8761095" cy="1905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Измените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узле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s1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тип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протокола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TCP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Reno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NewReno,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затем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Vegas.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Сравните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поясните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результаты.</a:t>
            </a:r>
            <a:endParaRPr sz="1800">
              <a:latin typeface="Trebuchet MS"/>
              <a:cs typeface="Trebuchet MS"/>
            </a:endParaRPr>
          </a:p>
          <a:p>
            <a:pPr marL="355600" marR="590550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– Внесите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изменения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при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отображении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окон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графиками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(измените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цвет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фона,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цвет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траекторий,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подписи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осям,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подпись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траектории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легенде).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5763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Trebuchet MS"/>
                <a:cs typeface="Trebuchet MS"/>
              </a:rPr>
              <a:t>Реализация</a:t>
            </a:r>
            <a:r>
              <a:rPr sz="2750" b="1" spc="114" dirty="0">
                <a:latin typeface="Trebuchet MS"/>
                <a:cs typeface="Trebuchet MS"/>
              </a:rPr>
              <a:t> </a:t>
            </a:r>
            <a:r>
              <a:rPr sz="2750" b="1" spc="5" dirty="0">
                <a:latin typeface="Trebuchet MS"/>
                <a:cs typeface="Trebuchet MS"/>
              </a:rPr>
              <a:t>модели.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375" y="1943036"/>
            <a:ext cx="2743200" cy="2828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5155" y="1908202"/>
            <a:ext cx="2831731" cy="2863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0265" y="2133600"/>
            <a:ext cx="2743200" cy="466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09" y="4789378"/>
            <a:ext cx="2509331" cy="15300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757" y="4800600"/>
            <a:ext cx="4386225" cy="1530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847" y="2622096"/>
            <a:ext cx="1754979" cy="1582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5763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Trebuchet MS"/>
                <a:cs typeface="Trebuchet MS"/>
              </a:rPr>
              <a:t>Реализация</a:t>
            </a:r>
            <a:r>
              <a:rPr sz="2750" b="1" spc="114" dirty="0">
                <a:latin typeface="Trebuchet MS"/>
                <a:cs typeface="Trebuchet MS"/>
              </a:rPr>
              <a:t> </a:t>
            </a:r>
            <a:r>
              <a:rPr sz="2750" b="1" spc="5" dirty="0">
                <a:latin typeface="Trebuchet MS"/>
                <a:cs typeface="Trebuchet MS"/>
              </a:rPr>
              <a:t>модели.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6904" y="2091146"/>
            <a:ext cx="2609850" cy="2714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2922" y="2091146"/>
            <a:ext cx="2609850" cy="2705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2171700"/>
            <a:ext cx="2743200" cy="457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700" y="2646317"/>
            <a:ext cx="1755800" cy="1585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179" y="4805771"/>
            <a:ext cx="2205335" cy="1628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4822275"/>
            <a:ext cx="4039121" cy="159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5763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Trebuchet MS"/>
                <a:cs typeface="Trebuchet MS"/>
              </a:rPr>
              <a:t>Реализация</a:t>
            </a:r>
            <a:r>
              <a:rPr sz="2750" b="1" spc="114" dirty="0">
                <a:latin typeface="Trebuchet MS"/>
                <a:cs typeface="Trebuchet MS"/>
              </a:rPr>
              <a:t> </a:t>
            </a:r>
            <a:r>
              <a:rPr sz="2750" b="1" spc="5" dirty="0">
                <a:latin typeface="Trebuchet MS"/>
                <a:cs typeface="Trebuchet MS"/>
              </a:rPr>
              <a:t>модели.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3333750" cy="314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4408" y="1929221"/>
            <a:ext cx="2743200" cy="2838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6300" y="1933575"/>
            <a:ext cx="2743200" cy="2857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750" y="2378256"/>
            <a:ext cx="1755800" cy="1585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786721"/>
            <a:ext cx="2205335" cy="1628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4810300"/>
            <a:ext cx="3874747" cy="1532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70560"/>
            <a:ext cx="21082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35" dirty="0">
                <a:solidFill>
                  <a:srgbClr val="00AFEF"/>
                </a:solidFill>
                <a:latin typeface="Trebuchet MS"/>
                <a:cs typeface="Trebuchet MS"/>
              </a:rPr>
              <a:t>З</a:t>
            </a:r>
            <a:r>
              <a:rPr sz="2400" b="1" spc="25" dirty="0">
                <a:solidFill>
                  <a:srgbClr val="00AFEF"/>
                </a:solidFill>
                <a:latin typeface="Trebuchet MS"/>
                <a:cs typeface="Trebuchet MS"/>
              </a:rPr>
              <a:t>а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к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л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ю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ч</a:t>
            </a:r>
            <a:r>
              <a:rPr sz="2400" b="1" spc="-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н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и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143000"/>
            <a:ext cx="80314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Приобрел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навыки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сетей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передачи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данных,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разработка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сценариев.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Исследовал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протокол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TCP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алгоритм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управления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очередью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RED.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65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Lucida Sans Unicode</vt:lpstr>
      <vt:lpstr>Trebuchet MS</vt:lpstr>
      <vt:lpstr>Office Theme</vt:lpstr>
      <vt:lpstr>Презентация ПО ЛАБОРАТОРНОЙ РАБОТЕ № 2</vt:lpstr>
      <vt:lpstr>Презентация PowerPoint</vt:lpstr>
      <vt:lpstr>1. Пример с дисциплиной RED</vt:lpstr>
      <vt:lpstr>Реализация модели</vt:lpstr>
      <vt:lpstr>Упражнение</vt:lpstr>
      <vt:lpstr>Реализация модели.</vt:lpstr>
      <vt:lpstr>Реализация модели.</vt:lpstr>
      <vt:lpstr>Реализация модели.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2</dc:title>
  <cp:lastModifiedBy>Admin</cp:lastModifiedBy>
  <cp:revision>3</cp:revision>
  <dcterms:created xsi:type="dcterms:W3CDTF">2023-06-23T09:45:21Z</dcterms:created>
  <dcterms:modified xsi:type="dcterms:W3CDTF">2023-06-23T10:16:08Z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LastSaved">
    <vt:filetime>2023-06-23T00:00:00Z</vt:filetime>
  </property>
</Properties>
</file>