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02" y="1120139"/>
            <a:ext cx="10678794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02" y="633730"/>
            <a:ext cx="10678794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2172398"/>
            <a:ext cx="7596505" cy="338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8835" marR="5715" indent="2573655">
              <a:lnSpc>
                <a:spcPct val="104800"/>
              </a:lnSpc>
            </a:pPr>
            <a:r>
              <a:rPr sz="2150" spc="-20" dirty="0">
                <a:solidFill>
                  <a:srgbClr val="00AFEF"/>
                </a:solidFill>
                <a:latin typeface="Trebuchet MS"/>
                <a:cs typeface="Trebuchet MS"/>
              </a:rPr>
              <a:t>П</a:t>
            </a:r>
            <a:r>
              <a:rPr sz="2150" dirty="0">
                <a:solidFill>
                  <a:srgbClr val="00AFEF"/>
                </a:solidFill>
                <a:latin typeface="Trebuchet MS"/>
                <a:cs typeface="Trebuchet MS"/>
              </a:rPr>
              <a:t>р</a:t>
            </a:r>
            <a:r>
              <a:rPr sz="2150" spc="20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r>
              <a:rPr sz="2150" spc="-5" dirty="0">
                <a:solidFill>
                  <a:srgbClr val="00AFEF"/>
                </a:solidFill>
                <a:latin typeface="Trebuchet MS"/>
                <a:cs typeface="Trebuchet MS"/>
              </a:rPr>
              <a:t>з</a:t>
            </a:r>
            <a:r>
              <a:rPr sz="2150" spc="20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r>
              <a:rPr sz="2150" spc="-5" dirty="0">
                <a:solidFill>
                  <a:srgbClr val="00AFEF"/>
                </a:solidFill>
                <a:latin typeface="Trebuchet MS"/>
                <a:cs typeface="Trebuchet MS"/>
              </a:rPr>
              <a:t>нт</a:t>
            </a:r>
            <a:r>
              <a:rPr sz="2150" spc="15" dirty="0">
                <a:solidFill>
                  <a:srgbClr val="00AFEF"/>
                </a:solidFill>
                <a:latin typeface="Trebuchet MS"/>
                <a:cs typeface="Trebuchet MS"/>
              </a:rPr>
              <a:t>ац</a:t>
            </a:r>
            <a:r>
              <a:rPr sz="2150" spc="40" dirty="0">
                <a:solidFill>
                  <a:srgbClr val="00AFEF"/>
                </a:solidFill>
                <a:latin typeface="Trebuchet MS"/>
                <a:cs typeface="Trebuchet MS"/>
              </a:rPr>
              <a:t>и</a:t>
            </a:r>
            <a:r>
              <a:rPr sz="2150" spc="10" dirty="0">
                <a:solidFill>
                  <a:srgbClr val="00AFEF"/>
                </a:solidFill>
                <a:latin typeface="Trebuchet MS"/>
                <a:cs typeface="Trebuchet MS"/>
              </a:rPr>
              <a:t>я  </a:t>
            </a:r>
            <a:r>
              <a:rPr sz="2150" dirty="0">
                <a:solidFill>
                  <a:srgbClr val="00AFEF"/>
                </a:solidFill>
                <a:latin typeface="Trebuchet MS"/>
                <a:cs typeface="Trebuchet MS"/>
              </a:rPr>
              <a:t>ПО</a:t>
            </a:r>
            <a:r>
              <a:rPr sz="2150" spc="4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00AFEF"/>
                </a:solidFill>
                <a:latin typeface="Trebuchet MS"/>
                <a:cs typeface="Trebuchet MS"/>
              </a:rPr>
              <a:t>ЛАБОРАТОРНОЙ</a:t>
            </a:r>
            <a:r>
              <a:rPr sz="2150" spc="19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00AFEF"/>
                </a:solidFill>
                <a:latin typeface="Trebuchet MS"/>
                <a:cs typeface="Trebuchet MS"/>
              </a:rPr>
              <a:t>РАБОТЕ</a:t>
            </a:r>
            <a:r>
              <a:rPr sz="2150" spc="3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00AFEF"/>
                </a:solidFill>
                <a:latin typeface="Trebuchet MS"/>
                <a:cs typeface="Trebuchet MS"/>
              </a:rPr>
              <a:t>№</a:t>
            </a:r>
            <a:r>
              <a:rPr sz="2150" spc="4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00AFEF"/>
                </a:solidFill>
                <a:latin typeface="Trebuchet MS"/>
                <a:cs typeface="Trebuchet MS"/>
              </a:rPr>
              <a:t>5</a:t>
            </a:r>
            <a:endParaRPr sz="2150">
              <a:latin typeface="Trebuchet MS"/>
              <a:cs typeface="Trebuchet MS"/>
            </a:endParaRPr>
          </a:p>
          <a:p>
            <a:pPr marR="21590" algn="r">
              <a:lnSpc>
                <a:spcPct val="100000"/>
              </a:lnSpc>
              <a:spcBef>
                <a:spcPts val="350"/>
              </a:spcBef>
            </a:pPr>
            <a:r>
              <a:rPr sz="2150" spc="15" dirty="0">
                <a:solidFill>
                  <a:srgbClr val="00AFEF"/>
                </a:solidFill>
                <a:latin typeface="Trebuchet MS"/>
                <a:cs typeface="Trebuchet MS"/>
              </a:rPr>
              <a:t>дисциплина:</a:t>
            </a:r>
            <a:r>
              <a:rPr sz="2150" spc="9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00AFEF"/>
                </a:solidFill>
                <a:latin typeface="Trebuchet MS"/>
                <a:cs typeface="Trebuchet MS"/>
              </a:rPr>
              <a:t>Моделирование</a:t>
            </a:r>
            <a:r>
              <a:rPr sz="2150" spc="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00AFEF"/>
                </a:solidFill>
                <a:latin typeface="Trebuchet MS"/>
                <a:cs typeface="Trebuchet MS"/>
              </a:rPr>
              <a:t>информационных</a:t>
            </a:r>
            <a:endParaRPr sz="2150">
              <a:latin typeface="Trebuchet MS"/>
              <a:cs typeface="Trebuchet MS"/>
            </a:endParaRPr>
          </a:p>
          <a:p>
            <a:pPr marL="3512185" marR="5080" indent="2573655" algn="r">
              <a:lnSpc>
                <a:spcPct val="102200"/>
              </a:lnSpc>
              <a:spcBef>
                <a:spcPts val="60"/>
              </a:spcBef>
            </a:pPr>
            <a:r>
              <a:rPr sz="2450" spc="15" dirty="0">
                <a:solidFill>
                  <a:srgbClr val="00AFEF"/>
                </a:solidFill>
                <a:latin typeface="Trebuchet MS"/>
                <a:cs typeface="Trebuchet MS"/>
              </a:rPr>
              <a:t>п</a:t>
            </a:r>
            <a:r>
              <a:rPr sz="2450" spc="-15" dirty="0">
                <a:solidFill>
                  <a:srgbClr val="00AFEF"/>
                </a:solidFill>
                <a:latin typeface="Trebuchet MS"/>
                <a:cs typeface="Trebuchet MS"/>
              </a:rPr>
              <a:t>р</a:t>
            </a:r>
            <a:r>
              <a:rPr sz="2450" spc="25" dirty="0">
                <a:solidFill>
                  <a:srgbClr val="00AFEF"/>
                </a:solidFill>
                <a:latin typeface="Trebuchet MS"/>
                <a:cs typeface="Trebuchet MS"/>
              </a:rPr>
              <a:t>о</a:t>
            </a:r>
            <a:r>
              <a:rPr sz="2450" dirty="0">
                <a:solidFill>
                  <a:srgbClr val="00AFEF"/>
                </a:solidFill>
                <a:latin typeface="Trebuchet MS"/>
                <a:cs typeface="Trebuchet MS"/>
              </a:rPr>
              <a:t>ц</a:t>
            </a:r>
            <a:r>
              <a:rPr sz="2450" spc="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r>
              <a:rPr sz="2450" spc="-25" dirty="0">
                <a:solidFill>
                  <a:srgbClr val="00AFEF"/>
                </a:solidFill>
                <a:latin typeface="Trebuchet MS"/>
                <a:cs typeface="Trebuchet MS"/>
              </a:rPr>
              <a:t>сс</a:t>
            </a:r>
            <a:r>
              <a:rPr sz="2450" spc="25" dirty="0">
                <a:solidFill>
                  <a:srgbClr val="00AFEF"/>
                </a:solidFill>
                <a:latin typeface="Trebuchet MS"/>
                <a:cs typeface="Trebuchet MS"/>
              </a:rPr>
              <a:t>о</a:t>
            </a:r>
            <a:r>
              <a:rPr sz="2450" spc="10" dirty="0">
                <a:solidFill>
                  <a:srgbClr val="00AFEF"/>
                </a:solidFill>
                <a:latin typeface="Trebuchet MS"/>
                <a:cs typeface="Trebuchet MS"/>
              </a:rPr>
              <a:t>в  </a:t>
            </a:r>
            <a:r>
              <a:rPr sz="2450" spc="15" dirty="0">
                <a:solidFill>
                  <a:srgbClr val="00AFEF"/>
                </a:solidFill>
                <a:latin typeface="Trebuchet MS"/>
                <a:cs typeface="Trebuchet MS"/>
              </a:rPr>
              <a:t>тема:</a:t>
            </a:r>
            <a:r>
              <a:rPr sz="2450" spc="-3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50" spc="25" dirty="0">
                <a:solidFill>
                  <a:srgbClr val="00AFEF"/>
                </a:solidFill>
                <a:latin typeface="Trebuchet MS"/>
                <a:cs typeface="Trebuchet MS"/>
              </a:rPr>
              <a:t>Модель</a:t>
            </a:r>
            <a:r>
              <a:rPr sz="245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00AFEF"/>
                </a:solidFill>
                <a:latin typeface="Trebuchet MS"/>
                <a:cs typeface="Trebuchet MS"/>
              </a:rPr>
              <a:t>TCP/AQM(SIR)</a:t>
            </a:r>
            <a:endParaRPr sz="2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2875280">
              <a:lnSpc>
                <a:spcPct val="157400"/>
              </a:lnSpc>
            </a:pP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Ст</a:t>
            </a:r>
            <a:r>
              <a:rPr sz="1550" spc="10" dirty="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дент:Сулицкий</a:t>
            </a:r>
            <a:r>
              <a:rPr sz="155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Богдан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Романович, 1032201388 </a:t>
            </a:r>
            <a:r>
              <a:rPr sz="155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FFFFFF"/>
                </a:solidFill>
                <a:latin typeface="Trebuchet MS"/>
                <a:cs typeface="Trebuchet MS"/>
              </a:rPr>
              <a:t>Группа:</a:t>
            </a:r>
            <a:r>
              <a:rPr sz="155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Trebuchet MS"/>
                <a:cs typeface="Trebuchet MS"/>
              </a:rPr>
              <a:t>НФИбд-02-20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Преподаватель:</a:t>
            </a:r>
            <a:r>
              <a:rPr sz="1550" u="sng" spc="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Королькова</a:t>
            </a:r>
            <a:r>
              <a:rPr sz="1550" u="sng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Анна</a:t>
            </a:r>
            <a:r>
              <a:rPr sz="1550" u="sng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Владиславовна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634047"/>
            <a:ext cx="20345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 err="1">
                <a:solidFill>
                  <a:srgbClr val="00AFEF"/>
                </a:solidFill>
                <a:latin typeface="Trebuchet MS"/>
                <a:cs typeface="Trebuchet MS"/>
              </a:rPr>
              <a:t>Цель</a:t>
            </a:r>
            <a:r>
              <a:rPr sz="2400" b="1" spc="-15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b="1" spc="5" dirty="0" err="1" smtClean="0">
                <a:solidFill>
                  <a:srgbClr val="00AFEF"/>
                </a:solidFill>
                <a:latin typeface="Trebuchet MS"/>
                <a:cs typeface="Trebuchet MS"/>
              </a:rPr>
              <a:t>работы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143000"/>
            <a:ext cx="832358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Построить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модели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эпидемии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SIR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помощью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пакета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xcos,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 помощью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блока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Modelica,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а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также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модель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OpenModelica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сравнить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их. Построить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модели,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для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всех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случаев,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эпидемии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учётом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рождения/гибели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особей.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75" y="3981450"/>
            <a:ext cx="2743200" cy="1866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443547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/>
              <a:t>Реализация</a:t>
            </a:r>
            <a:r>
              <a:rPr sz="2400" spc="140" dirty="0"/>
              <a:t> </a:t>
            </a:r>
            <a:r>
              <a:rPr sz="2400" spc="10" dirty="0" err="1"/>
              <a:t>модели</a:t>
            </a:r>
            <a:r>
              <a:rPr sz="2400" spc="185" dirty="0"/>
              <a:t> </a:t>
            </a:r>
            <a:r>
              <a:rPr sz="2400" spc="5" dirty="0" err="1" smtClean="0"/>
              <a:t>xcos</a:t>
            </a:r>
            <a:endParaRPr sz="2400" spc="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75" y="1619250"/>
            <a:ext cx="2743200" cy="1428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0950" y="1495425"/>
            <a:ext cx="2743200" cy="1685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56743" y="3971925"/>
            <a:ext cx="2828925" cy="187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7600" y="1609725"/>
            <a:ext cx="2743200" cy="144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67600" y="4067175"/>
            <a:ext cx="2743200" cy="18192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45" y="3086200"/>
            <a:ext cx="1578155" cy="15686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076" y="3201976"/>
            <a:ext cx="1086002" cy="16194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8369" y="3080324"/>
            <a:ext cx="2115632" cy="16274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8400" y="5920742"/>
            <a:ext cx="1732522" cy="1589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761" y="5920742"/>
            <a:ext cx="1086878" cy="154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516001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/>
              <a:t>Реализация</a:t>
            </a:r>
            <a:r>
              <a:rPr sz="2400" spc="145" dirty="0"/>
              <a:t> </a:t>
            </a:r>
            <a:r>
              <a:rPr sz="2400" spc="10" dirty="0" err="1"/>
              <a:t>модели</a:t>
            </a:r>
            <a:r>
              <a:rPr sz="2400" spc="195" dirty="0"/>
              <a:t> </a:t>
            </a:r>
            <a:r>
              <a:rPr sz="2400" spc="10" dirty="0" err="1" smtClean="0"/>
              <a:t>Modelica</a:t>
            </a:r>
            <a:endParaRPr sz="2400" spc="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33500"/>
            <a:ext cx="3562350" cy="1943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625" y="1371600"/>
            <a:ext cx="2000250" cy="1866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1812" y="1381125"/>
            <a:ext cx="2000250" cy="18573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1381125"/>
            <a:ext cx="2009775" cy="18954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7700" y="4038600"/>
            <a:ext cx="2743200" cy="18288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488" y="3313579"/>
            <a:ext cx="1834173" cy="1146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7505" y="3369599"/>
            <a:ext cx="1035539" cy="1172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1230" y="5896320"/>
            <a:ext cx="916140" cy="123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602742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/>
              <a:t>Реализация</a:t>
            </a:r>
            <a:r>
              <a:rPr sz="2400" spc="130" dirty="0"/>
              <a:t> </a:t>
            </a:r>
            <a:r>
              <a:rPr sz="2400" spc="10" dirty="0" err="1"/>
              <a:t>модели</a:t>
            </a:r>
            <a:r>
              <a:rPr sz="2400" spc="180" dirty="0"/>
              <a:t> </a:t>
            </a:r>
            <a:r>
              <a:rPr sz="2400" spc="15" dirty="0" err="1" smtClean="0"/>
              <a:t>OpenModelica</a:t>
            </a:r>
            <a:endParaRPr sz="2400" spc="1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1714500"/>
            <a:ext cx="4457700" cy="26574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8875" y="1714500"/>
            <a:ext cx="4429125" cy="2657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386" y="4393227"/>
            <a:ext cx="1981477" cy="1428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4380800"/>
            <a:ext cx="1968543" cy="146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10825798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/>
              <a:t>Реализация</a:t>
            </a:r>
            <a:r>
              <a:rPr sz="2400" spc="-85" dirty="0"/>
              <a:t> </a:t>
            </a:r>
            <a:r>
              <a:rPr sz="2400" spc="5" dirty="0"/>
              <a:t>модели</a:t>
            </a:r>
            <a:r>
              <a:rPr sz="2400" spc="-30" dirty="0"/>
              <a:t> </a:t>
            </a:r>
            <a:r>
              <a:rPr sz="2400" spc="15" dirty="0"/>
              <a:t>OpenModelica</a:t>
            </a:r>
            <a:r>
              <a:rPr sz="2400" spc="-180" dirty="0"/>
              <a:t> </a:t>
            </a:r>
            <a:r>
              <a:rPr sz="2400" spc="20" dirty="0"/>
              <a:t>при</a:t>
            </a:r>
            <a:r>
              <a:rPr sz="2400" spc="-85" dirty="0"/>
              <a:t> </a:t>
            </a:r>
            <a:r>
              <a:rPr sz="2400" b="0" spc="15" dirty="0"/>
              <a:t>beta</a:t>
            </a:r>
            <a:r>
              <a:rPr sz="2400" b="0" spc="-90" dirty="0"/>
              <a:t> </a:t>
            </a:r>
            <a:r>
              <a:rPr sz="2400" b="0" spc="10" dirty="0"/>
              <a:t>=</a:t>
            </a:r>
            <a:r>
              <a:rPr sz="2400" b="0" spc="-15" dirty="0"/>
              <a:t> </a:t>
            </a:r>
            <a:r>
              <a:rPr sz="2400" b="0" dirty="0"/>
              <a:t>1;</a:t>
            </a:r>
            <a:r>
              <a:rPr sz="2400" b="0" spc="-70" dirty="0"/>
              <a:t> </a:t>
            </a:r>
            <a:r>
              <a:rPr sz="2400" b="0" spc="5" dirty="0"/>
              <a:t>Nu</a:t>
            </a:r>
            <a:r>
              <a:rPr sz="2400" b="0" spc="15" dirty="0"/>
              <a:t> </a:t>
            </a:r>
            <a:r>
              <a:rPr sz="2400" b="0" spc="10" dirty="0"/>
              <a:t>=</a:t>
            </a:r>
            <a:r>
              <a:rPr sz="2400" b="0" spc="-15" dirty="0"/>
              <a:t> </a:t>
            </a:r>
            <a:r>
              <a:rPr sz="2400" b="0" dirty="0"/>
              <a:t>0.3;</a:t>
            </a:r>
            <a:r>
              <a:rPr sz="2400" b="0" spc="15" dirty="0"/>
              <a:t> </a:t>
            </a:r>
            <a:r>
              <a:rPr sz="2400" b="0" spc="40" dirty="0"/>
              <a:t>Mu</a:t>
            </a:r>
            <a:r>
              <a:rPr sz="2400" b="0" spc="-135" dirty="0"/>
              <a:t> </a:t>
            </a:r>
            <a:r>
              <a:rPr sz="2400" b="0" spc="10" dirty="0"/>
              <a:t>=</a:t>
            </a:r>
            <a:r>
              <a:rPr sz="2400" b="0" spc="-15" dirty="0"/>
              <a:t> </a:t>
            </a:r>
            <a:r>
              <a:rPr sz="2400" b="0" dirty="0"/>
              <a:t>0.2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211" y="1600199"/>
            <a:ext cx="5691688" cy="29077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1612314"/>
            <a:ext cx="4562475" cy="2895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643" y="4525332"/>
            <a:ext cx="1995557" cy="1404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4541136"/>
            <a:ext cx="2057695" cy="133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1869439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5" dirty="0"/>
              <a:t>Ср</a:t>
            </a:r>
            <a:r>
              <a:rPr sz="2400" spc="25" dirty="0"/>
              <a:t>а</a:t>
            </a:r>
            <a:r>
              <a:rPr sz="2400" dirty="0"/>
              <a:t>в</a:t>
            </a:r>
            <a:r>
              <a:rPr sz="2400" spc="15" dirty="0"/>
              <a:t>н</a:t>
            </a:r>
            <a:r>
              <a:rPr sz="2400" spc="-10" dirty="0"/>
              <a:t>е</a:t>
            </a:r>
            <a:r>
              <a:rPr sz="2400" spc="15" dirty="0"/>
              <a:t>н</a:t>
            </a:r>
            <a:r>
              <a:rPr sz="2400" dirty="0"/>
              <a:t>и</a:t>
            </a:r>
            <a:r>
              <a:rPr sz="2400" spc="15" dirty="0"/>
              <a:t>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95400"/>
            <a:ext cx="5257800" cy="3200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1295400"/>
            <a:ext cx="5181600" cy="3200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17" y="4505305"/>
            <a:ext cx="4944165" cy="1428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026" y="4505534"/>
            <a:ext cx="4926748" cy="142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685800"/>
            <a:ext cx="21082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35" dirty="0">
                <a:solidFill>
                  <a:srgbClr val="00AFEF"/>
                </a:solidFill>
                <a:latin typeface="Trebuchet MS"/>
                <a:cs typeface="Trebuchet MS"/>
              </a:rPr>
              <a:t>З</a:t>
            </a:r>
            <a:r>
              <a:rPr sz="2400" b="1" spc="25" dirty="0">
                <a:solidFill>
                  <a:srgbClr val="00AFEF"/>
                </a:solidFill>
                <a:latin typeface="Trebuchet MS"/>
                <a:cs typeface="Trebuchet MS"/>
              </a:rPr>
              <a:t>а</a:t>
            </a:r>
            <a:r>
              <a:rPr sz="2400" b="1" spc="-5" dirty="0">
                <a:solidFill>
                  <a:srgbClr val="00AFEF"/>
                </a:solidFill>
                <a:latin typeface="Trebuchet MS"/>
                <a:cs typeface="Trebuchet MS"/>
              </a:rPr>
              <a:t>к</a:t>
            </a:r>
            <a:r>
              <a:rPr sz="2400" b="1" dirty="0">
                <a:solidFill>
                  <a:srgbClr val="00AFEF"/>
                </a:solidFill>
                <a:latin typeface="Trebuchet MS"/>
                <a:cs typeface="Trebuchet MS"/>
              </a:rPr>
              <a:t>л</a:t>
            </a:r>
            <a:r>
              <a:rPr sz="2400" b="1" spc="-5" dirty="0">
                <a:solidFill>
                  <a:srgbClr val="00AFEF"/>
                </a:solidFill>
                <a:latin typeface="Trebuchet MS"/>
                <a:cs typeface="Trebuchet MS"/>
              </a:rPr>
              <a:t>ю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ч</a:t>
            </a:r>
            <a:r>
              <a:rPr sz="2400" b="1" spc="-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н</a:t>
            </a:r>
            <a:r>
              <a:rPr sz="2400" b="1" dirty="0">
                <a:solidFill>
                  <a:srgbClr val="00AFEF"/>
                </a:solidFill>
                <a:latin typeface="Trebuchet MS"/>
                <a:cs typeface="Trebuchet MS"/>
              </a:rPr>
              <a:t>и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148003"/>
            <a:ext cx="832167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pc="-114" dirty="0">
                <a:solidFill>
                  <a:srgbClr val="00AFEF"/>
                </a:solidFill>
                <a:latin typeface="Trebuchet MS" panose="020B0603020202020204" pitchFamily="34" charset="0"/>
                <a:cs typeface="Lucida Sans Unicode"/>
              </a:rPr>
              <a:t>▶	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Построил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модели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эпидемии </a:t>
            </a:r>
            <a:r>
              <a:rPr spc="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SIR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 помощью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пакета </a:t>
            </a:r>
            <a:r>
              <a:rPr spc="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xcos,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 помощью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блока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Modelica,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а</a:t>
            </a:r>
            <a:r>
              <a:rPr spc="-4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также</a:t>
            </a:r>
            <a:r>
              <a:rPr spc="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модель</a:t>
            </a:r>
            <a:r>
              <a:rPr spc="-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</a:t>
            </a:r>
            <a:r>
              <a:rPr spc="-3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OpenModelica</a:t>
            </a:r>
            <a:r>
              <a:rPr spc="9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сравнил</a:t>
            </a:r>
            <a:r>
              <a:rPr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их. Построил</a:t>
            </a:r>
            <a:r>
              <a:rPr spc="2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модели, </a:t>
            </a:r>
            <a:r>
              <a:rPr spc="-52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для</a:t>
            </a:r>
            <a:r>
              <a:rPr spc="-6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всех</a:t>
            </a:r>
            <a:r>
              <a:rPr spc="3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1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трёх</a:t>
            </a:r>
            <a:r>
              <a:rPr spc="-4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случаев, эпидемии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с</a:t>
            </a:r>
            <a:r>
              <a:rPr spc="-1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учётом</a:t>
            </a:r>
            <a:r>
              <a:rPr spc="-50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рождения/гибели</a:t>
            </a:r>
            <a:r>
              <a:rPr spc="-7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pc="-5" dirty="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особей.</a:t>
            </a:r>
            <a:endParaRPr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59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Lucida Sans Unicode</vt:lpstr>
      <vt:lpstr>Trebuchet MS</vt:lpstr>
      <vt:lpstr>Office Theme</vt:lpstr>
      <vt:lpstr>Презентация PowerPoint</vt:lpstr>
      <vt:lpstr>Презентация PowerPoint</vt:lpstr>
      <vt:lpstr>Реализация модели xcos</vt:lpstr>
      <vt:lpstr>Реализация модели Modelica</vt:lpstr>
      <vt:lpstr>Реализация модели OpenModelica</vt:lpstr>
      <vt:lpstr>Реализация модели OpenModelica при beta = 1; Nu = 0.3; Mu = 0.2</vt:lpstr>
      <vt:lpstr>Сравнение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2</cp:revision>
  <dcterms:created xsi:type="dcterms:W3CDTF">2023-06-23T11:00:16Z</dcterms:created>
  <dcterms:modified xsi:type="dcterms:W3CDTF">2023-06-23T11:16:53Z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2023-06-23T00:00:00Z</vt:filetime>
  </property>
  <property fmtid="{D5CDD505-2E9C-101B-9397-08002B2CF9AE}" pid="3" name="LastSaved">
    <vt:filetime>2023-06-23T00:00:00Z</vt:filetime>
  </property>
</Properties>
</file>