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5" r:id="rId8"/>
    <p:sldId id="267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826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32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1911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685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313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7060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454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25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70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718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4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809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68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948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301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352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AB6B-6AF8-4333-803E-1CA1D7AC5686}" type="datetimeFigureOut">
              <a:rPr lang="ru-RU" smtClean="0"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01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/>
              <a:t>Презентация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ПО </a:t>
            </a:r>
            <a:r>
              <a:rPr lang="ru-RU" sz="2400" dirty="0"/>
              <a:t>ЛАБОРАТОРНОЙ РАБОТЕ № </a:t>
            </a:r>
            <a:r>
              <a:rPr lang="ru-RU" sz="2400" dirty="0" smtClean="0"/>
              <a:t>6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      дисциплина: Моделирование информационных процессов</a:t>
            </a:r>
            <a:br>
              <a:rPr lang="ru-RU" sz="2400" dirty="0"/>
            </a:br>
            <a:r>
              <a:rPr lang="ru-RU" sz="2400" dirty="0"/>
              <a:t>тема</a:t>
            </a:r>
            <a:r>
              <a:rPr lang="en-US" sz="2400" dirty="0"/>
              <a:t>: </a:t>
            </a:r>
            <a:r>
              <a:rPr lang="ru-RU" sz="2400" dirty="0" smtClean="0"/>
              <a:t>Простая модель хищник-жертва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04082"/>
            <a:ext cx="9144000" cy="1655762"/>
          </a:xfrm>
        </p:spPr>
        <p:txBody>
          <a:bodyPr/>
          <a:lstStyle/>
          <a:p>
            <a:pPr algn="l"/>
            <a:r>
              <a:rPr lang="ru-RU" sz="1600" u="sng" dirty="0" smtClean="0"/>
              <a:t>Студент: Сулицкий Богдан Романович, </a:t>
            </a:r>
            <a:r>
              <a:rPr lang="en-US" sz="1600" u="sng" dirty="0" smtClean="0"/>
              <a:t>103220</a:t>
            </a:r>
            <a:r>
              <a:rPr lang="ru-RU" sz="1600" u="sng" dirty="0" smtClean="0"/>
              <a:t>1388</a:t>
            </a:r>
          </a:p>
          <a:p>
            <a:pPr algn="l"/>
            <a:r>
              <a:rPr lang="ru-RU" sz="1600" dirty="0" smtClean="0"/>
              <a:t>Группа</a:t>
            </a:r>
            <a:r>
              <a:rPr lang="ru-RU" sz="1600" dirty="0"/>
              <a:t>: </a:t>
            </a:r>
            <a:r>
              <a:rPr lang="ru-RU" sz="1600" dirty="0" smtClean="0"/>
              <a:t>НФИбд-02-20</a:t>
            </a:r>
            <a:endParaRPr lang="ru-RU" sz="1600" dirty="0"/>
          </a:p>
          <a:p>
            <a:pPr algn="l"/>
            <a:r>
              <a:rPr lang="ru-RU" sz="1600" u="sng" dirty="0"/>
              <a:t>Преподаватель: </a:t>
            </a:r>
            <a:r>
              <a:rPr lang="ru-RU" sz="1600" u="sng" dirty="0" err="1"/>
              <a:t>Королькова</a:t>
            </a:r>
            <a:r>
              <a:rPr lang="ru-RU" sz="1600" u="sng" dirty="0"/>
              <a:t> Анна Владиславовна</a:t>
            </a:r>
            <a:endParaRPr lang="ru-RU" sz="1600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96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/>
              <a:t>Цель </a:t>
            </a:r>
            <a:r>
              <a:rPr lang="ru-RU" sz="2400" b="1" dirty="0" smtClean="0"/>
              <a:t>работы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13532"/>
            <a:ext cx="8596668" cy="3880773"/>
          </a:xfrm>
        </p:spPr>
        <p:txBody>
          <a:bodyPr/>
          <a:lstStyle/>
          <a:p>
            <a:r>
              <a:rPr lang="ru-RU" dirty="0"/>
              <a:t>Изучить основы работы с модулем xcos из </a:t>
            </a:r>
            <a:r>
              <a:rPr lang="en-US" dirty="0"/>
              <a:t>SciLab</a:t>
            </a:r>
            <a:r>
              <a:rPr lang="ru-RU" dirty="0"/>
              <a:t> на примере модели Хищник-жертва. Реализовать модель двумя способами: через внутренние функции и блок </a:t>
            </a:r>
            <a:r>
              <a:rPr lang="en-US" dirty="0"/>
              <a:t>Modelica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827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2400" b="1" dirty="0" smtClean="0"/>
              <a:t>Реализация </a:t>
            </a:r>
            <a:r>
              <a:rPr lang="ru-RU" sz="2400" b="1" dirty="0"/>
              <a:t>модели</a:t>
            </a:r>
            <a:r>
              <a:rPr lang="ru-RU" sz="2400" b="1" dirty="0" smtClean="0"/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677334" y="1206750"/>
            <a:ext cx="8596668" cy="3880773"/>
          </a:xfrm>
        </p:spPr>
        <p:txBody>
          <a:bodyPr/>
          <a:lstStyle/>
          <a:p>
            <a:r>
              <a:rPr lang="ru-RU" dirty="0"/>
              <a:t>Простейшая модель взаимодействия двух видов типа «хищник — жертва» - модель Лотки-Вольтерры. Данная двувидовая модель основывается на том что популяции жертв «x» и хищников «y» зависят только от времени, насыщения численности обеих популяций не учитывается и скорость роста численности жертв уменьшается пропорционально численности хищников. Также важно помнить, что при отсутствии взаимодействия численность видов изменяется по модели Мальтуса.</a:t>
            </a: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4668365" y="3387912"/>
            <a:ext cx="1300406" cy="56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1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sz="2400" b="1" dirty="0" smtClean="0"/>
              <a:t>Реализация </a:t>
            </a:r>
            <a:r>
              <a:rPr lang="ru-RU" sz="2400" b="1" dirty="0"/>
              <a:t>модели</a:t>
            </a:r>
            <a:r>
              <a:rPr lang="ru-RU" sz="2400" b="1" dirty="0" smtClean="0"/>
              <a:t> 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799798" y="120536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a, b, c, d — коэффициенты, отражающие взаимодействия между видами: a — коэффициент рождаемости жертв; b — коэффициент убыли жертв; c — коэффициент рождения хищников; d —коэффициент убыли хищников.</a:t>
            </a:r>
          </a:p>
          <a:p>
            <a:pPr marL="0" indent="0">
              <a:buNone/>
            </a:pPr>
            <a:r>
              <a:rPr lang="ru-RU" dirty="0" smtClean="0"/>
              <a:t>Начальное </a:t>
            </a:r>
            <a:r>
              <a:rPr lang="ru-RU" dirty="0"/>
              <a:t>условие системы такие:</a:t>
            </a:r>
          </a:p>
          <a:p>
            <a:pPr lvl="0"/>
            <a:r>
              <a:rPr lang="ru-RU" dirty="0"/>
              <a:t>a = 2;</a:t>
            </a:r>
          </a:p>
          <a:p>
            <a:pPr lvl="0"/>
            <a:r>
              <a:rPr lang="ru-RU" dirty="0"/>
              <a:t>b = 1;</a:t>
            </a:r>
          </a:p>
          <a:p>
            <a:pPr lvl="0"/>
            <a:r>
              <a:rPr lang="ru-RU" dirty="0"/>
              <a:t>c = 0.3;</a:t>
            </a:r>
          </a:p>
          <a:p>
            <a:pPr lvl="0"/>
            <a:r>
              <a:rPr lang="ru-RU" dirty="0"/>
              <a:t>d = 1;</a:t>
            </a:r>
          </a:p>
          <a:p>
            <a:pPr lvl="0"/>
            <a:r>
              <a:rPr lang="ru-RU" dirty="0"/>
              <a:t>x(0) = 2;</a:t>
            </a:r>
          </a:p>
          <a:p>
            <a:pPr lvl="0"/>
            <a:r>
              <a:rPr lang="ru-RU" dirty="0"/>
              <a:t>y(0) = 1</a:t>
            </a:r>
            <a:r>
              <a:rPr lang="ru-RU" dirty="0" smtClean="0"/>
              <a:t>.</a:t>
            </a:r>
          </a:p>
          <a:p>
            <a:pPr marL="0" lv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4954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7482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dirty="0"/>
              <a:t>1) Реализация в </a:t>
            </a:r>
            <a:r>
              <a:rPr lang="en-US" sz="2400" dirty="0"/>
              <a:t>xcos </a:t>
            </a:r>
            <a:r>
              <a:rPr lang="ru-RU" sz="2400" dirty="0"/>
              <a:t>через математические блоки</a:t>
            </a:r>
            <a:r>
              <a:rPr lang="ru-RU" sz="2800" b="1" dirty="0" smtClean="0"/>
              <a:t/>
            </a:r>
            <a:br>
              <a:rPr lang="ru-RU" sz="2800" b="1" dirty="0" smtClean="0"/>
            </a:br>
            <a:endParaRPr lang="ru-RU" sz="2800" b="1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630915" y="1002106"/>
            <a:ext cx="3268980" cy="216979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53993" y="885999"/>
            <a:ext cx="4404360" cy="250126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>
            <a:fillRect/>
          </a:stretch>
        </p:blipFill>
        <p:spPr>
          <a:xfrm>
            <a:off x="630915" y="3683161"/>
            <a:ext cx="4046220" cy="268795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>
            <a:fillRect/>
          </a:stretch>
        </p:blipFill>
        <p:spPr>
          <a:xfrm>
            <a:off x="4819753" y="3684425"/>
            <a:ext cx="4038600" cy="2685415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16" y="3220991"/>
            <a:ext cx="3268980" cy="16826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031" y="3437279"/>
            <a:ext cx="1746284" cy="155006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44" y="6419877"/>
            <a:ext cx="3889762" cy="16688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26" y="6419855"/>
            <a:ext cx="3898454" cy="16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84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2700" dirty="0"/>
              <a:t>2) Реализация в </a:t>
            </a:r>
            <a:r>
              <a:rPr lang="en-US" sz="2700" dirty="0"/>
              <a:t>xcos </a:t>
            </a:r>
            <a:r>
              <a:rPr lang="ru-RU" sz="2700" dirty="0"/>
              <a:t>через блок </a:t>
            </a:r>
            <a:r>
              <a:rPr lang="en-US" sz="2700" dirty="0" smtClean="0"/>
              <a:t>Modelica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pic>
        <p:nvPicPr>
          <p:cNvPr id="10" name="Рисунок 9"/>
          <p:cNvPicPr/>
          <p:nvPr/>
        </p:nvPicPr>
        <p:blipFill>
          <a:blip r:embed="rId2"/>
          <a:stretch>
            <a:fillRect/>
          </a:stretch>
        </p:blipFill>
        <p:spPr>
          <a:xfrm>
            <a:off x="677334" y="1212335"/>
            <a:ext cx="3771900" cy="2219325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767001" y="1134229"/>
            <a:ext cx="3162300" cy="2375535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24934" y="3740947"/>
            <a:ext cx="4076700" cy="2572385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517" y="3843394"/>
            <a:ext cx="4151856" cy="2469938"/>
          </a:xfrm>
          <a:prstGeom prst="rect">
            <a:avLst/>
          </a:prstGeom>
        </p:spPr>
      </p:pic>
      <p:pic>
        <p:nvPicPr>
          <p:cNvPr id="14" name="Рисунок 1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994" y="3442298"/>
            <a:ext cx="1485243" cy="117041"/>
          </a:xfrm>
          <a:prstGeom prst="rect">
            <a:avLst/>
          </a:prstGeom>
        </p:spPr>
      </p:pic>
      <p:pic>
        <p:nvPicPr>
          <p:cNvPr id="15" name="Рисунок 1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092" y="3523577"/>
            <a:ext cx="693259" cy="133666"/>
          </a:xfrm>
          <a:prstGeom prst="rect">
            <a:avLst/>
          </a:prstGeom>
        </p:spPr>
      </p:pic>
      <p:pic>
        <p:nvPicPr>
          <p:cNvPr id="16" name="Рисунок 15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6327145"/>
            <a:ext cx="3779988" cy="122840"/>
          </a:xfrm>
          <a:prstGeom prst="rect">
            <a:avLst/>
          </a:prstGeom>
        </p:spPr>
      </p:pic>
      <p:pic>
        <p:nvPicPr>
          <p:cNvPr id="17" name="Рисунок 16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497" y="6327145"/>
            <a:ext cx="3583417" cy="12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3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Упражнение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Реализуйте модель «хищник – жертва» в OpenModelica. Постройте графики изменения численности популяций и фазовый портрет.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74892" y="1930400"/>
            <a:ext cx="5996940" cy="190881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310" y="3859801"/>
            <a:ext cx="2253055" cy="137122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3" y="4089876"/>
            <a:ext cx="4395796" cy="2253706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909" y="4023920"/>
            <a:ext cx="4137888" cy="2253706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6"/>
          <a:stretch>
            <a:fillRect/>
          </a:stretch>
        </p:blipFill>
        <p:spPr>
          <a:xfrm>
            <a:off x="586994" y="6364173"/>
            <a:ext cx="4131964" cy="159182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357" y="6301374"/>
            <a:ext cx="3636991" cy="14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7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/>
              <a:t>Заключение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88358"/>
            <a:ext cx="8596668" cy="3880773"/>
          </a:xfrm>
        </p:spPr>
        <p:txBody>
          <a:bodyPr>
            <a:normAutofit/>
          </a:bodyPr>
          <a:lstStyle/>
          <a:p>
            <a:r>
              <a:rPr lang="ru-RU" dirty="0"/>
              <a:t>Приобрёл навыки по реализации модели «хищник – жертва» через инструмент </a:t>
            </a:r>
            <a:r>
              <a:rPr lang="en-US" dirty="0"/>
              <a:t>xcos </a:t>
            </a:r>
            <a:r>
              <a:rPr lang="ru-RU" dirty="0"/>
              <a:t>из </a:t>
            </a:r>
            <a:r>
              <a:rPr lang="en-US" dirty="0"/>
              <a:t>SciLab</a:t>
            </a:r>
            <a:r>
              <a:rPr lang="ru-RU" dirty="0"/>
              <a:t> и программы </a:t>
            </a:r>
            <a:r>
              <a:rPr lang="en-US" dirty="0"/>
              <a:t>OpenModelica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54837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Другая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B0F0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884</TotalTime>
  <Words>242</Words>
  <Application>Microsoft Office PowerPoint</Application>
  <PresentationFormat>Широкоэкранный</PresentationFormat>
  <Paragraphs>23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Презентация ПО ЛАБОРАТОРНОЙ РАБОТЕ № 6       дисциплина: Моделирование информационных процессов тема: Простая модель хищник-жертва</vt:lpstr>
      <vt:lpstr>Цель работы </vt:lpstr>
      <vt:lpstr>Реализация модели  </vt:lpstr>
      <vt:lpstr>Реализация модели  </vt:lpstr>
      <vt:lpstr>1) Реализация в xcos через математические блоки </vt:lpstr>
      <vt:lpstr>2) Реализация в xcos через блок Modelica  </vt:lpstr>
      <vt:lpstr>Упражнение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 1       дисциплина: Моделирование информационных процессов тема: Простые модели компьютерной сети</dc:title>
  <dc:creator>Admin</dc:creator>
  <cp:lastModifiedBy>Admin</cp:lastModifiedBy>
  <cp:revision>21</cp:revision>
  <dcterms:created xsi:type="dcterms:W3CDTF">2023-04-22T20:18:48Z</dcterms:created>
  <dcterms:modified xsi:type="dcterms:W3CDTF">2023-06-21T23:30:27Z</dcterms:modified>
</cp:coreProperties>
</file>