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8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35" r:id="rId6"/>
    <p:sldLayoutId id="2147483731" r:id="rId7"/>
    <p:sldLayoutId id="2147483732" r:id="rId8"/>
    <p:sldLayoutId id="2147483733" r:id="rId9"/>
    <p:sldLayoutId id="2147483734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D207A-5C97-40F9-A51B-5A3BB6000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A64CB-6630-45D9-BDC3-AEA567886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853827"/>
            <a:ext cx="6172200" cy="13659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400" dirty="0"/>
              <a:t>Межсайтовый </a:t>
            </a:r>
            <a:r>
              <a:rPr lang="ru-RU" sz="4400" dirty="0" err="1"/>
              <a:t>скриптинг</a:t>
            </a:r>
            <a:r>
              <a:rPr lang="ru-RU" sz="4400" dirty="0"/>
              <a:t> </a:t>
            </a:r>
            <a:r>
              <a:rPr lang="en-US" sz="4400" dirty="0"/>
              <a:t>(XSS)</a:t>
            </a:r>
            <a:endParaRPr lang="ru-RU" sz="4400" dirty="0"/>
          </a:p>
        </p:txBody>
      </p:sp>
      <p:pic>
        <p:nvPicPr>
          <p:cNvPr id="5" name="Рисунок 4" descr="Изображение выглядит как текст, снимок экрана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D929317-497F-485C-BAA8-79EF95A5E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" b="3621"/>
          <a:stretch/>
        </p:blipFill>
        <p:spPr>
          <a:xfrm>
            <a:off x="20" y="1"/>
            <a:ext cx="12191980" cy="4717301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DBAF6F-2A4F-4FCA-A9C2-646B006F7515}"/>
              </a:ext>
            </a:extLst>
          </p:cNvPr>
          <p:cNvSpPr txBox="1">
            <a:spLocks/>
          </p:cNvSpPr>
          <p:nvPr/>
        </p:nvSpPr>
        <p:spPr>
          <a:xfrm>
            <a:off x="5837339" y="5628527"/>
            <a:ext cx="6172200" cy="1365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Сулицкий Богдан</a:t>
            </a:r>
          </a:p>
          <a:p>
            <a:pPr algn="r">
              <a:lnSpc>
                <a:spcPct val="90000"/>
              </a:lnSpc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НФИбд02-20</a:t>
            </a:r>
          </a:p>
        </p:txBody>
      </p:sp>
    </p:spTree>
    <p:extLst>
      <p:ext uri="{BB962C8B-B14F-4D97-AF65-F5344CB8AC3E}">
        <p14:creationId xmlns:p14="http://schemas.microsoft.com/office/powerpoint/2010/main" val="14674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04B3-3E19-4FD3-9E74-572357B3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" y="335560"/>
            <a:ext cx="11037116" cy="717704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Постановка вопроса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6B7768-6326-4A23-BE50-A9572822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61" y="2374070"/>
            <a:ext cx="11492792" cy="52808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500" dirty="0"/>
              <a:t>Что такое </a:t>
            </a:r>
            <a:r>
              <a:rPr lang="en-US" sz="3500" dirty="0"/>
              <a:t>XSS?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500" dirty="0"/>
              <a:t>Как происходит атака?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500" dirty="0"/>
              <a:t>Каковы результаты атаки?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500" dirty="0"/>
              <a:t>Как обезопаситься от злоумышленников?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69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55D4A-0340-492B-8D7E-1818CF2C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24" y="329983"/>
            <a:ext cx="8011235" cy="876733"/>
          </a:xfrm>
        </p:spPr>
        <p:txBody>
          <a:bodyPr>
            <a:normAutofit fontScale="90000"/>
          </a:bodyPr>
          <a:lstStyle/>
          <a:p>
            <a:r>
              <a:rPr lang="ru-RU" dirty="0"/>
              <a:t>Клиентские языки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4DE6C7-ACAF-4AA4-9FDC-DF48571B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9956" y="1813348"/>
            <a:ext cx="1358765" cy="43490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Javascript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9F123D-0AAE-4372-B589-35A1DDCA429E}"/>
              </a:ext>
            </a:extLst>
          </p:cNvPr>
          <p:cNvSpPr/>
          <p:nvPr/>
        </p:nvSpPr>
        <p:spPr>
          <a:xfrm>
            <a:off x="10188627" y="483730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Avenir Next LT Pro (Основной текст)"/>
              </a:rPr>
              <a:t>VBScript</a:t>
            </a:r>
            <a:endParaRPr lang="ru-RU" b="1" dirty="0">
              <a:latin typeface="Avenir Next LT Pro (Основной текст)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F4220A-23AA-408D-9A66-DEDCE9A8979C}"/>
              </a:ext>
            </a:extLst>
          </p:cNvPr>
          <p:cNvSpPr/>
          <p:nvPr/>
        </p:nvSpPr>
        <p:spPr>
          <a:xfrm>
            <a:off x="6700074" y="48373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Avenir Next LT Pro (Основной текст)"/>
              </a:rPr>
              <a:t>Adobe Flash</a:t>
            </a:r>
            <a:endParaRPr lang="ru-RU" b="1" dirty="0">
              <a:latin typeface="Avenir Next LT Pro (Основной текст)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A1A3EA-F410-4988-9F18-DCED07232125}"/>
              </a:ext>
            </a:extLst>
          </p:cNvPr>
          <p:cNvSpPr/>
          <p:nvPr/>
        </p:nvSpPr>
        <p:spPr>
          <a:xfrm>
            <a:off x="510448" y="1502955"/>
            <a:ext cx="5617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Avenir Next LT Pro (Основной текст)"/>
              </a:rPr>
              <a:t>Клиентские языки программирования </a:t>
            </a:r>
            <a:r>
              <a:rPr lang="ru-RU" sz="2000" dirty="0">
                <a:latin typeface="Avenir Next LT Pro (Основной текст)"/>
              </a:rPr>
              <a:t>обладают значительными преимуществами, среди которых отсутствие необходимости отправления документа для последующей обработки на удаленном сервере. Это положительно сказывается на скорости чтения скрипта, сокращает трафик, нагрузку на сервер и денежные средства. Также это снимает необходимость использования дополнительного софта, отвечающего за обработку скриптов. С этим в полной мере способен справится браузер. За пользование серверными языками </a:t>
            </a:r>
            <a:r>
              <a:rPr lang="ru-RU" sz="2000" dirty="0" err="1">
                <a:latin typeface="Avenir Next LT Pro (Основной текст)"/>
              </a:rPr>
              <a:t>хостер</a:t>
            </a:r>
            <a:r>
              <a:rPr lang="ru-RU" sz="2000" dirty="0">
                <a:latin typeface="Avenir Next LT Pro (Основной текст)"/>
              </a:rPr>
              <a:t> взимает определенную плату в то время, как клиентские доступны на бесплатной основе</a:t>
            </a:r>
            <a:r>
              <a:rPr lang="ru-RU" sz="2800" dirty="0">
                <a:latin typeface="Avenir Next LT Pro (Основной текст)"/>
              </a:rPr>
              <a:t>.</a:t>
            </a:r>
          </a:p>
        </p:txBody>
      </p:sp>
      <p:pic>
        <p:nvPicPr>
          <p:cNvPr id="8" name="Рисунок 7" descr="Изображение выглядит как Шрифт, желтый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127D5ED-E4AE-488B-BD5D-C9202AF56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56" y="329983"/>
            <a:ext cx="1341190" cy="134119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30EB69D3-F47D-46E4-AF9C-9ED47EB4F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06" y="3299687"/>
            <a:ext cx="1341190" cy="134119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Графика, символ, красн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8C210C6-A73E-447D-96D4-F30C88C26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68" y="3299687"/>
            <a:ext cx="2206579" cy="138770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97A189-623B-4977-BE1E-BF227A7A2F9D}"/>
              </a:ext>
            </a:extLst>
          </p:cNvPr>
          <p:cNvSpPr/>
          <p:nvPr/>
        </p:nvSpPr>
        <p:spPr>
          <a:xfrm>
            <a:off x="8068077" y="2769953"/>
            <a:ext cx="1924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solidFill>
                  <a:srgbClr val="333333"/>
                </a:solidFill>
                <a:latin typeface="Avenir Next LT Pro (Основной текст)"/>
              </a:rPr>
              <a:t>Самые популярные клиентские языки</a:t>
            </a:r>
            <a:endParaRPr lang="ru-RU" i="1" dirty="0">
              <a:latin typeface="Avenir Next LT Pro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9033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5B597-1682-471D-8C33-2C4C8199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02" y="297726"/>
            <a:ext cx="10969752" cy="759288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</a:t>
            </a:r>
            <a:r>
              <a:rPr lang="en-US" dirty="0"/>
              <a:t>XSS </a:t>
            </a:r>
            <a:r>
              <a:rPr lang="ru-RU" dirty="0"/>
              <a:t>уязвимостей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41BDD-FEF0-4E26-A717-242B4F12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24" y="1142229"/>
            <a:ext cx="10969752" cy="218744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Хранимые</a:t>
            </a:r>
            <a:r>
              <a:rPr lang="ru-RU" dirty="0"/>
              <a:t> – Скрипт находится на сайте, в поле комментарий или ином текстовом окне. Работает в не зависимости от того, что делает пользователь. Достаточно просто посетить сайт.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Отражённые</a:t>
            </a:r>
            <a:r>
              <a:rPr lang="ru-RU" dirty="0"/>
              <a:t> – Скрипт присылается пользователю в виде ссылки или письма. Работает только при активации пользователем.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На основе </a:t>
            </a:r>
            <a:r>
              <a:rPr lang="en-US" b="1" dirty="0"/>
              <a:t>DOM</a:t>
            </a:r>
            <a:r>
              <a:rPr lang="ru-RU" b="1" dirty="0"/>
              <a:t> </a:t>
            </a:r>
            <a:r>
              <a:rPr lang="ru-RU" dirty="0"/>
              <a:t>– Скрипт использует уязвимости в </a:t>
            </a:r>
            <a:r>
              <a:rPr lang="en-US" dirty="0"/>
              <a:t>DOM</a:t>
            </a:r>
            <a:r>
              <a:rPr lang="ru-RU" dirty="0"/>
              <a:t>. Для пользователя ничем не отличается от первых двух типов, но администратору сайта будет сложнее обнаружить атаку из-за того, что изменения происходит только в браузере пользователя.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B9B39-BCA3-400B-8774-8E65F79F7D68}"/>
              </a:ext>
            </a:extLst>
          </p:cNvPr>
          <p:cNvSpPr txBox="1"/>
          <p:nvPr/>
        </p:nvSpPr>
        <p:spPr>
          <a:xfrm>
            <a:off x="5471146" y="5145780"/>
            <a:ext cx="6494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Avenir Next LT Pro (Основной текст)"/>
              </a:rPr>
              <a:t>DOM(Document Object Model)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Avenir Next LT Pro (Основной текст)"/>
              </a:rPr>
              <a:t>программный интерфейс, позволяющий программам и скриптам получить доступ к содержимому HTML-, XHTML- и XML-документов, а также изменять содержимое, структуру и оформление таких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0027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5EE40-F138-4CCE-BEFA-B8BE5E8C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8" y="359345"/>
            <a:ext cx="8665576" cy="818010"/>
          </a:xfrm>
        </p:spPr>
        <p:txBody>
          <a:bodyPr>
            <a:normAutofit fontScale="90000"/>
          </a:bodyPr>
          <a:lstStyle/>
          <a:p>
            <a:r>
              <a:rPr lang="ru-RU" dirty="0"/>
              <a:t>Атака с SQL инъекцией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E8667A-90F6-4E35-B0B4-4B48AF7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948" y="1502956"/>
            <a:ext cx="10969752" cy="818010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ru-RU" b="1" dirty="0"/>
              <a:t>инъекция </a:t>
            </a:r>
            <a:r>
              <a:rPr lang="ru-RU" dirty="0"/>
              <a:t>– «заражение» различными способами базы данный </a:t>
            </a:r>
            <a:r>
              <a:rPr lang="en-US" dirty="0"/>
              <a:t>SQL</a:t>
            </a:r>
            <a:r>
              <a:rPr lang="ru-RU" dirty="0"/>
              <a:t> сайта для последующей активации вредоносного скрипта через задействование базы.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954894-B979-4661-9C84-0CC6F7AA029D}"/>
              </a:ext>
            </a:extLst>
          </p:cNvPr>
          <p:cNvSpPr/>
          <p:nvPr/>
        </p:nvSpPr>
        <p:spPr>
          <a:xfrm>
            <a:off x="343947" y="2320964"/>
            <a:ext cx="88000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dirty="0">
                <a:latin typeface="Posterama (Заголовки)"/>
              </a:rPr>
              <a:t>Типы </a:t>
            </a:r>
            <a:r>
              <a:rPr lang="en-US" b="1" dirty="0">
                <a:latin typeface="Posterama (Заголовки)"/>
              </a:rPr>
              <a:t>SQL-</a:t>
            </a:r>
            <a:r>
              <a:rPr lang="ru-RU" b="1" dirty="0">
                <a:latin typeface="Posterama (Заголовки)"/>
              </a:rPr>
              <a:t>инъекций: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ru-RU" sz="1600" b="1" dirty="0" err="1">
                <a:latin typeface="Avenir Next LT Pro (Основной текст)"/>
              </a:rPr>
              <a:t>Внутриполосная</a:t>
            </a:r>
            <a:r>
              <a:rPr lang="ru-RU" sz="1600" b="1" dirty="0">
                <a:latin typeface="Avenir Next LT Pro (Основной текст)"/>
              </a:rPr>
              <a:t> атака </a:t>
            </a:r>
            <a:r>
              <a:rPr lang="en-US" sz="1600" b="1" dirty="0">
                <a:latin typeface="Avenir Next LT Pro (Основной текст)"/>
              </a:rPr>
              <a:t>(In-band </a:t>
            </a:r>
            <a:r>
              <a:rPr lang="en-US" sz="1600" b="1" dirty="0" err="1">
                <a:latin typeface="Avenir Next LT Pro (Основной текст)"/>
              </a:rPr>
              <a:t>SQLi</a:t>
            </a:r>
            <a:r>
              <a:rPr lang="en-US" sz="1600" b="1" dirty="0">
                <a:latin typeface="Avenir Next LT Pro (Основной текст)"/>
              </a:rPr>
              <a:t>) </a:t>
            </a:r>
            <a:endParaRPr lang="ru-RU" sz="1600" b="1" dirty="0">
              <a:latin typeface="Avenir Next LT Pro (Основной текст)"/>
            </a:endParaRPr>
          </a:p>
          <a:p>
            <a:pPr marL="800100" lvl="1" indent="-342900" fontAlgn="base">
              <a:buFont typeface="+mj-lt"/>
              <a:buAutoNum type="alphaLcParenR"/>
            </a:pPr>
            <a:r>
              <a:rPr lang="ru-RU" sz="1600" b="1" dirty="0">
                <a:latin typeface="Avenir Next LT Pro (Основной текст)"/>
              </a:rPr>
              <a:t>Атака на основе ошибок (</a:t>
            </a:r>
            <a:r>
              <a:rPr lang="ru-RU" sz="1600" b="1" dirty="0" err="1">
                <a:latin typeface="Avenir Next LT Pro (Основной текст)"/>
              </a:rPr>
              <a:t>Error-based</a:t>
            </a:r>
            <a:r>
              <a:rPr lang="ru-RU" sz="1600" b="1" dirty="0">
                <a:latin typeface="Avenir Next LT Pro (Основной текст)"/>
              </a:rPr>
              <a:t> </a:t>
            </a:r>
            <a:r>
              <a:rPr lang="ru-RU" sz="1600" b="1" dirty="0" err="1">
                <a:latin typeface="Avenir Next LT Pro (Основной текст)"/>
              </a:rPr>
              <a:t>SQLi</a:t>
            </a:r>
            <a:r>
              <a:rPr lang="ru-RU" sz="1600" b="1" dirty="0">
                <a:latin typeface="Avenir Next LT Pro (Основной текст)"/>
              </a:rPr>
              <a:t>)</a:t>
            </a:r>
          </a:p>
          <a:p>
            <a:pPr lvl="2" fontAlgn="base"/>
            <a:r>
              <a:rPr lang="ru-RU" sz="1600" dirty="0">
                <a:latin typeface="Avenir Next LT Pro (Основной текст)"/>
              </a:rPr>
              <a:t>Действия злоумышленника приводят к тому, что база данных генерирует сообщение об ошибке. На основе полученных сообщений об ошибках злоумышленник пытается сформировать представление об инфраструктуре базы данных</a:t>
            </a:r>
            <a:endParaRPr lang="ru-RU" sz="1600" b="1" dirty="0">
              <a:latin typeface="Avenir Next LT Pro (Основной текст)"/>
            </a:endParaRPr>
          </a:p>
          <a:p>
            <a:pPr marL="800100" lvl="1" indent="-342900" fontAlgn="base">
              <a:buFont typeface="+mj-lt"/>
              <a:buAutoNum type="alphaLcParenR"/>
            </a:pPr>
            <a:r>
              <a:rPr lang="ru-RU" sz="1600" b="1" dirty="0">
                <a:latin typeface="Avenir Next LT Pro (Основной текст)"/>
              </a:rPr>
              <a:t>Атака на основе объединения (</a:t>
            </a:r>
            <a:r>
              <a:rPr lang="ru-RU" sz="1600" b="1" dirty="0" err="1">
                <a:latin typeface="Avenir Next LT Pro (Основной текст)"/>
              </a:rPr>
              <a:t>Union-based</a:t>
            </a:r>
            <a:r>
              <a:rPr lang="ru-RU" sz="1600" b="1" dirty="0">
                <a:latin typeface="Avenir Next LT Pro (Основной текст)"/>
              </a:rPr>
              <a:t> </a:t>
            </a:r>
            <a:r>
              <a:rPr lang="ru-RU" sz="1600" b="1" dirty="0" err="1">
                <a:latin typeface="Avenir Next LT Pro (Основной текст)"/>
              </a:rPr>
              <a:t>SQLi</a:t>
            </a:r>
            <a:r>
              <a:rPr lang="ru-RU" sz="1600" b="1" dirty="0">
                <a:latin typeface="Avenir Next LT Pro (Основной текст)"/>
              </a:rPr>
              <a:t>)</a:t>
            </a:r>
          </a:p>
          <a:p>
            <a:pPr lvl="2" fontAlgn="base"/>
            <a:r>
              <a:rPr lang="ru-RU" sz="1600" dirty="0">
                <a:latin typeface="Avenir Next LT Pro (Основной текст)"/>
              </a:rPr>
              <a:t>Атакующий получает необходимые данные путем объединения нескольких инструкций SELECT в единый ответ HTTP с помощью SQL-оператора UNION.</a:t>
            </a:r>
            <a:endParaRPr lang="ru-RU" sz="1600" b="1" dirty="0">
              <a:latin typeface="Avenir Next LT Pro (Основной текст)"/>
            </a:endParaRPr>
          </a:p>
          <a:p>
            <a:pPr marL="342900" indent="-342900" fontAlgn="base">
              <a:buFont typeface="+mj-lt"/>
              <a:buAutoNum type="alphaLcParenR"/>
            </a:pPr>
            <a:r>
              <a:rPr lang="ru-RU" sz="1600" b="1" dirty="0" err="1">
                <a:latin typeface="Avenir Next LT Pro (Основной текст)"/>
              </a:rPr>
              <a:t>Инференциальная</a:t>
            </a:r>
            <a:r>
              <a:rPr lang="ru-RU" sz="1600" b="1" dirty="0">
                <a:latin typeface="Avenir Next LT Pro (Основной текст)"/>
              </a:rPr>
              <a:t> атака (</a:t>
            </a:r>
            <a:r>
              <a:rPr lang="ru-RU" sz="1600" b="1" dirty="0" err="1">
                <a:latin typeface="Avenir Next LT Pro (Основной текст)"/>
              </a:rPr>
              <a:t>Inferential</a:t>
            </a:r>
            <a:r>
              <a:rPr lang="ru-RU" sz="1600" b="1" dirty="0">
                <a:latin typeface="Avenir Next LT Pro (Основной текст)"/>
              </a:rPr>
              <a:t> </a:t>
            </a:r>
            <a:r>
              <a:rPr lang="ru-RU" sz="1600" b="1" dirty="0" err="1">
                <a:latin typeface="Avenir Next LT Pro (Основной текст)"/>
              </a:rPr>
              <a:t>SQLi</a:t>
            </a:r>
            <a:r>
              <a:rPr lang="ru-RU" sz="1600" b="1" dirty="0">
                <a:latin typeface="Avenir Next LT Pro (Основной текст)"/>
              </a:rPr>
              <a:t>, также известна как «слепая SQL-инъекция»)</a:t>
            </a:r>
          </a:p>
          <a:p>
            <a:pPr marL="800100" lvl="1" indent="-342900" fontAlgn="base">
              <a:buFont typeface="+mj-lt"/>
              <a:buAutoNum type="alphaLcParenR"/>
            </a:pPr>
            <a:r>
              <a:rPr lang="ru-RU" sz="1600" b="1" dirty="0">
                <a:latin typeface="Avenir Next LT Pro (Основной текст)"/>
              </a:rPr>
              <a:t>Слепая атака, основанная на времени (</a:t>
            </a:r>
            <a:r>
              <a:rPr lang="ru-RU" sz="1600" b="1" dirty="0" err="1">
                <a:latin typeface="Avenir Next LT Pro (Основной текст)"/>
              </a:rPr>
              <a:t>Time-based</a:t>
            </a:r>
            <a:r>
              <a:rPr lang="ru-RU" sz="1600" b="1" dirty="0">
                <a:latin typeface="Avenir Next LT Pro (Основной текст)"/>
              </a:rPr>
              <a:t> </a:t>
            </a:r>
            <a:r>
              <a:rPr lang="ru-RU" sz="1600" b="1" dirty="0" err="1">
                <a:latin typeface="Avenir Next LT Pro (Основной текст)"/>
              </a:rPr>
              <a:t>SQLi</a:t>
            </a:r>
            <a:r>
              <a:rPr lang="ru-RU" sz="1600" b="1" dirty="0">
                <a:latin typeface="Avenir Next LT Pro (Основной текст)"/>
              </a:rPr>
              <a:t>)</a:t>
            </a:r>
          </a:p>
          <a:p>
            <a:pPr lvl="2" fontAlgn="base"/>
            <a:r>
              <a:rPr lang="ru-RU" sz="1600" dirty="0">
                <a:latin typeface="Avenir Next LT Pro (Основной текст)"/>
              </a:rPr>
              <a:t>Атакующие направляют SQL-запрос к базе данных, вынуждая ее сделать задержку на несколько секунд, прежде чем она подтвердит или опровергнет полученный запрос.</a:t>
            </a:r>
            <a:endParaRPr lang="ru-RU" sz="1600" b="1" dirty="0">
              <a:latin typeface="Avenir Next LT Pro (Основной текст)"/>
            </a:endParaRPr>
          </a:p>
          <a:p>
            <a:pPr marL="800100" lvl="1" indent="-342900" fontAlgn="base">
              <a:buFont typeface="+mj-lt"/>
              <a:buAutoNum type="alphaLcParenR"/>
            </a:pPr>
            <a:r>
              <a:rPr lang="ru-RU" b="1" dirty="0" err="1"/>
              <a:t>Булевая</a:t>
            </a:r>
            <a:r>
              <a:rPr lang="ru-RU" b="1" dirty="0"/>
              <a:t> слепая атака (</a:t>
            </a:r>
            <a:r>
              <a:rPr lang="en-US" b="1" dirty="0"/>
              <a:t>Boolean </a:t>
            </a:r>
            <a:r>
              <a:rPr lang="en-US" b="1" dirty="0" err="1"/>
              <a:t>SQLi</a:t>
            </a:r>
            <a:r>
              <a:rPr lang="en-US" b="1" dirty="0"/>
              <a:t>)</a:t>
            </a:r>
            <a:endParaRPr lang="ru-RU" b="1" dirty="0"/>
          </a:p>
          <a:p>
            <a:pPr lvl="2" fontAlgn="base"/>
            <a:r>
              <a:rPr lang="ru-RU" dirty="0"/>
              <a:t>Атакующие делают SQL-запрос к базе данных, ожидая получить результат в виде утвердительного или отрицательного ответа.</a:t>
            </a:r>
            <a:endParaRPr lang="ru-RU" b="1" dirty="0">
              <a:latin typeface="Avenir Next LT Pro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9525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96109-F13C-4822-ADB0-8E58C399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81" y="338372"/>
            <a:ext cx="10969752" cy="859955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46F5A4-41D0-4EB5-A4D6-15EC3FC5D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981" y="1360343"/>
            <a:ext cx="10969752" cy="483073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b="1" dirty="0"/>
              <a:t>Межсайтовый </a:t>
            </a:r>
            <a:r>
              <a:rPr lang="ru-RU" b="1" dirty="0" err="1"/>
              <a:t>скриптинг</a:t>
            </a:r>
            <a:r>
              <a:rPr lang="ru-RU" b="1" dirty="0"/>
              <a:t> </a:t>
            </a:r>
            <a:r>
              <a:rPr lang="ru-RU" dirty="0"/>
              <a:t>– это атака использующая уязвимости сайтов, написанных на клиентских языках.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XSS</a:t>
            </a:r>
            <a:r>
              <a:rPr lang="ru-RU" b="1" dirty="0"/>
              <a:t> атака </a:t>
            </a:r>
            <a:r>
              <a:rPr lang="ru-RU" dirty="0"/>
              <a:t>использует язык сайта и </a:t>
            </a:r>
            <a:r>
              <a:rPr lang="en-US" dirty="0"/>
              <a:t>DOM</a:t>
            </a:r>
            <a:r>
              <a:rPr lang="ru-RU" dirty="0"/>
              <a:t>, чтобы запустить скрипт, получающий доступ к браузеру или личным данным пользователя с самого сайта.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b="1" dirty="0"/>
              <a:t>Триггером атаки</a:t>
            </a:r>
            <a:r>
              <a:rPr lang="ru-RU" dirty="0"/>
              <a:t> может послужить скрипт, расположенный в полях для ввода текста или ссылка, отправленная злоумышленником.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SQL</a:t>
            </a:r>
            <a:r>
              <a:rPr lang="ru-RU" b="1" dirty="0"/>
              <a:t> инъекция </a:t>
            </a:r>
            <a:r>
              <a:rPr lang="ru-RU" dirty="0"/>
              <a:t>- инициируется злоумышленником, отправившим на сервер заражённую </a:t>
            </a:r>
            <a:r>
              <a:rPr lang="en-US" dirty="0"/>
              <a:t>SQL</a:t>
            </a:r>
            <a:r>
              <a:rPr lang="ru-RU" dirty="0"/>
              <a:t> базу данных и могущая сработать в любой момент.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b="1" dirty="0"/>
              <a:t>Программист</a:t>
            </a:r>
            <a:r>
              <a:rPr lang="ru-RU" dirty="0"/>
              <a:t> должен проверять сайта на предмет явных уязвимостей, например, отсутствия экранирования полей для ввода теста.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b="1" dirty="0"/>
              <a:t>Пользователю</a:t>
            </a:r>
            <a:r>
              <a:rPr lang="ru-RU" dirty="0"/>
              <a:t> не следует посещать подозрительные сайты и открывать ссылки не вызывающие доверия.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58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44C1B-E719-4BD0-890C-A9C9A01E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47" y="422262"/>
            <a:ext cx="10969752" cy="692176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Источники: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667EE-5C58-4D1A-9236-49B98388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147" y="1241557"/>
            <a:ext cx="10969752" cy="218744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SQL</a:t>
            </a:r>
            <a:r>
              <a:rPr lang="ru-RU" b="1" dirty="0"/>
              <a:t> инъекция:</a:t>
            </a:r>
          </a:p>
          <a:p>
            <a:r>
              <a:rPr lang="ru-RU" dirty="0"/>
              <a:t>	</a:t>
            </a:r>
            <a:r>
              <a:rPr lang="en-US" dirty="0"/>
              <a:t>https://www.kaspersky.ru/resource-center/definitions/sql-injection</a:t>
            </a:r>
            <a:endParaRPr lang="ru-RU" dirty="0"/>
          </a:p>
          <a:p>
            <a:r>
              <a:rPr lang="en-US" b="1" dirty="0"/>
              <a:t>XSS </a:t>
            </a:r>
            <a:r>
              <a:rPr lang="ru-RU" b="1" dirty="0"/>
              <a:t>атака :</a:t>
            </a:r>
          </a:p>
          <a:p>
            <a:r>
              <a:rPr lang="ru-RU" dirty="0"/>
              <a:t>	</a:t>
            </a:r>
            <a:r>
              <a:rPr lang="en-US" dirty="0"/>
              <a:t>https://www.kaspersky.ru/resource-center/definitions/what-is-a-cross-site-scripting-attack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https://blog.skillfactory.ru/glossary/xss/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28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0CD03-62AB-4AD1-88A6-C48C5950CA2F}"/>
              </a:ext>
            </a:extLst>
          </p:cNvPr>
          <p:cNvSpPr txBox="1"/>
          <p:nvPr/>
        </p:nvSpPr>
        <p:spPr>
          <a:xfrm>
            <a:off x="2937545" y="3044279"/>
            <a:ext cx="63169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7106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569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 Next LT Pro (Основной текст)</vt:lpstr>
      <vt:lpstr>Posterama</vt:lpstr>
      <vt:lpstr>Posterama (Заголовки)</vt:lpstr>
      <vt:lpstr>Wingdings</vt:lpstr>
      <vt:lpstr>SplashVTI</vt:lpstr>
      <vt:lpstr>Межсайтовый скриптинг (XSS)</vt:lpstr>
      <vt:lpstr>Постановка вопроса</vt:lpstr>
      <vt:lpstr>Клиентские языки</vt:lpstr>
      <vt:lpstr>Типы XSS уязвимостей</vt:lpstr>
      <vt:lpstr>Атака с SQL инъекцией</vt:lpstr>
      <vt:lpstr>ИТОГ:</vt:lpstr>
      <vt:lpstr>Источники: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Межсайтовый скриптинг (XSS)</dc:title>
  <dc:creator>Сулицкий Богдан Романович</dc:creator>
  <cp:lastModifiedBy>Сулицкий Богдан Романович</cp:lastModifiedBy>
  <cp:revision>9</cp:revision>
  <dcterms:created xsi:type="dcterms:W3CDTF">2023-10-26T02:03:18Z</dcterms:created>
  <dcterms:modified xsi:type="dcterms:W3CDTF">2023-10-26T02:55:46Z</dcterms:modified>
</cp:coreProperties>
</file>