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9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8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4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37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0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8DFAF-E80D-43FA-AD01-8489E16E25C8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A06D3-1A9B-4183-8817-AAB8729CBA7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" TargetMode="External"/><Relationship Id="rId2" Type="http://schemas.openxmlformats.org/officeDocument/2006/relationships/hyperlink" Target="https://metan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-academy.org/ru" TargetMode="External"/><Relationship Id="rId5" Type="http://schemas.openxmlformats.org/officeDocument/2006/relationships/hyperlink" Target="https://tproger.ru/" TargetMode="External"/><Relationship Id="rId4" Type="http://schemas.openxmlformats.org/officeDocument/2006/relationships/hyperlink" Target="https://habr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A6404-B916-468B-BBA7-7DEB437FD237}"/>
              </a:ext>
            </a:extLst>
          </p:cNvPr>
          <p:cNvSpPr txBox="1"/>
          <p:nvPr/>
        </p:nvSpPr>
        <p:spPr>
          <a:xfrm>
            <a:off x="3603266" y="292062"/>
            <a:ext cx="498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 ПЕТЕРБУРГСКОЕ ГОСУДАРСТВЕННОЕ БЮДЖЕТНОЕ </a:t>
            </a:r>
            <a:b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ПРОФЕССИОНАЛЬНОЕ ОБРАЗОВАТЕЛЬНОЕ УЧРЕЖДЕНИЕ </a:t>
            </a:r>
            <a:b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 ТЕХНОЛОГИЙ»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4CEFC-792C-4767-89AE-547A95BFB66D}"/>
              </a:ext>
            </a:extLst>
          </p:cNvPr>
          <p:cNvSpPr txBox="1"/>
          <p:nvPr/>
        </p:nvSpPr>
        <p:spPr>
          <a:xfrm>
            <a:off x="4963221" y="6348484"/>
            <a:ext cx="2265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2022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00561-303B-4D3C-AA8E-4F2FF84AE41C}"/>
              </a:ext>
            </a:extLst>
          </p:cNvPr>
          <p:cNvSpPr txBox="1"/>
          <p:nvPr/>
        </p:nvSpPr>
        <p:spPr>
          <a:xfrm>
            <a:off x="8958877" y="3860715"/>
            <a:ext cx="2919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работу: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483 группы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Яремко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Богдан Владимирович</a:t>
            </a:r>
          </a:p>
          <a:p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Матысик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Ирина Алексеевна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81E1850A-DBAD-4144-8EEC-06713150D4E3}"/>
              </a:ext>
            </a:extLst>
          </p:cNvPr>
          <p:cNvSpPr txBox="1">
            <a:spLocks/>
          </p:cNvSpPr>
          <p:nvPr/>
        </p:nvSpPr>
        <p:spPr>
          <a:xfrm>
            <a:off x="344033" y="1602463"/>
            <a:ext cx="11393538" cy="23578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информационной системы для оконного бизнеса»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905FBFD-A752-46B0-B1B7-CFDE1AFE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040" y="1042670"/>
            <a:ext cx="7654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09.02.07 «Программирование в компьютерных системах»</a:t>
            </a:r>
          </a:p>
        </p:txBody>
      </p:sp>
    </p:spTree>
    <p:extLst>
      <p:ext uri="{BB962C8B-B14F-4D97-AF65-F5344CB8AC3E}">
        <p14:creationId xmlns:p14="http://schemas.microsoft.com/office/powerpoint/2010/main" val="234162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37" y="177963"/>
            <a:ext cx="6438522" cy="84508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19C669-0607-4573-8287-8ED3C874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Гагарина Л. Г. Технология разработки программного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обеспечения:учебное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пособие/Л. Г. Гагарина, Е. В. Кокорина, Б. 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Сидорова-Виснадул:под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ред. Л. Г. Гагариной.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Москва:ИД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«ФОРУМ»:ИНФРА-М, 2021. – 400 с.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Р. Введение в программирование на языке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:  учеб. пособие/С.Р.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М.:ФОРУМ:ИНФРА-М, 2019. — 447 с.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https://metanit.com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Справочные материалы по языкам программирования.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https://docs.microsoft.com/ru-ru/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Техническая документация Майкрософт.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Справочные материалы по технологиям программирования.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https://tproger.ru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Справочные материалы по языкам программирования.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https://sql-academy.org/ru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Справочные материалы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запросам.</a:t>
            </a:r>
          </a:p>
          <a:p>
            <a:pPr marL="457200" lvl="0" indent="-457200" fontAlgn="base">
              <a:buFont typeface="+mj-lt"/>
              <a:buAutoNum type="arabicPeriod"/>
            </a:pPr>
            <a:endParaRPr lang="ru-RU" dirty="0"/>
          </a:p>
          <a:p>
            <a:pPr marL="457200" indent="-457200" fontAlgn="base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07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37" y="177963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19C669-0607-4573-8287-8ED3C874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6248"/>
            <a:ext cx="10058400" cy="4807392"/>
          </a:xfrm>
        </p:spPr>
        <p:txBody>
          <a:bodyPr>
            <a:normAutofit fontScale="85000" lnSpcReduction="20000"/>
          </a:bodyPr>
          <a:lstStyle/>
          <a:p>
            <a:pPr marL="457200" lvl="0" indent="-457200" fontAlgn="base">
              <a:buFont typeface="+mj-lt"/>
              <a:buAutoNum type="arabicPeriod"/>
            </a:pPr>
            <a:endParaRPr lang="ru-RU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1.1 Формировать алгоритмы разработки программных модулей в соответствии с техническим заданием.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1.2 Разрабатывать программные модули в соответствии с техническим заданием.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1.3 Выполнять отладку программных модулей с использованием специализированных программных средств.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1.4 Выполнять тестирование программных модулей.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1.5 Осуществлять рефакторинг и оптимизацию программного кода.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2.1 Разрабатывать требования к программным модулям на основе анализа проектной и технической документации на предмет взаимодействия компонент.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2.4 Осуществлять разработку тестовых наборов и тестовых сценариев для программного обеспечения.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11.1 Осуществлять сбор, обработку и анализ информации для проектирования баз данных.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11.2 Проектировать базу данных на основе анализа предметной области.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11.3 Разрабатывать объекты базы данных в соответствии с результатами анализа предметной области.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 11.4 Реализовывать базу данных в конкретной системе управления базами данных.</a:t>
            </a:r>
          </a:p>
          <a:p>
            <a:pPr marL="457200" indent="-457200" fontAlgn="base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27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FB530-783D-4FE3-9008-B3847583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506" y="195231"/>
            <a:ext cx="9760491" cy="66995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Актуализация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34720AA-D1AB-49CD-87A6-17189D07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138" y="1810693"/>
            <a:ext cx="3157849" cy="3621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Онлайн CRM для малого бизнеса">
            <a:extLst>
              <a:ext uri="{FF2B5EF4-FFF2-40B4-BE49-F238E27FC236}">
                <a16:creationId xmlns:a16="http://schemas.microsoft.com/office/drawing/2014/main" id="{8E20A314-8BB8-409E-AC75-71DC5876F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33" y="2249543"/>
            <a:ext cx="7448343" cy="37234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8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37" y="359032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C9C03-50FA-4146-A8E4-8BC38EE8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165"/>
            <a:ext cx="10548796" cy="43627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компании, занимающейся продажей и изготовлением стеклопакетов, которое позволит вести учет заказов в базе данных, составлять заказы, а также сократить временные затраты сотрудников на выполнение рутинных задач за счет автоматизации процессов.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аналогичные решения;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оформление заказа;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модуль проектирования нестандартных окон;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модуль изменения цен и товаров;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ведение базы данных.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6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37" y="359032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C9C03-50FA-4146-A8E4-8BC38EE8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126" y="5209074"/>
            <a:ext cx="114553" cy="660020"/>
          </a:xfrm>
        </p:spPr>
        <p:txBody>
          <a:bodyPr/>
          <a:lstStyle/>
          <a:p>
            <a:pPr marL="201168" lvl="1" indent="0">
              <a:buNone/>
            </a:pPr>
            <a:endParaRPr lang="ru-RU" dirty="0"/>
          </a:p>
          <a:p>
            <a:pPr marL="201168" lvl="1" indent="0"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16EF6A-A7C2-48CF-B88A-24AF1FA7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92" y="1839992"/>
            <a:ext cx="2077887" cy="13875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CDE52-6176-4A4D-99BC-A1A83E0B6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83" y="1839992"/>
            <a:ext cx="1387568" cy="138756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64CF62-4E17-44CC-93EB-6CBFD094B28D}"/>
              </a:ext>
            </a:extLst>
          </p:cNvPr>
          <p:cNvSpPr/>
          <p:nvPr/>
        </p:nvSpPr>
        <p:spPr>
          <a:xfrm>
            <a:off x="2766889" y="3263679"/>
            <a:ext cx="1674891" cy="486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F5A224-F4D6-4676-9922-8CA1D5589CC3}"/>
              </a:ext>
            </a:extLst>
          </p:cNvPr>
          <p:cNvSpPr/>
          <p:nvPr/>
        </p:nvSpPr>
        <p:spPr>
          <a:xfrm>
            <a:off x="7750222" y="3185626"/>
            <a:ext cx="1674891" cy="486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</a:p>
        </p:txBody>
      </p:sp>
      <p:sp>
        <p:nvSpPr>
          <p:cNvPr id="9" name="Блок-схема: альтернативный процесс 8">
            <a:extLst>
              <a:ext uri="{FF2B5EF4-FFF2-40B4-BE49-F238E27FC236}">
                <a16:creationId xmlns:a16="http://schemas.microsoft.com/office/drawing/2014/main" id="{F7A3427A-6F15-4C28-81AD-4C83A9B2ECD3}"/>
              </a:ext>
            </a:extLst>
          </p:cNvPr>
          <p:cNvSpPr/>
          <p:nvPr/>
        </p:nvSpPr>
        <p:spPr>
          <a:xfrm>
            <a:off x="2334861" y="3959534"/>
            <a:ext cx="2597441" cy="414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отчетности</a:t>
            </a:r>
          </a:p>
        </p:txBody>
      </p:sp>
      <p:sp>
        <p:nvSpPr>
          <p:cNvPr id="15" name="Блок-схема: альтернативный процесс 14">
            <a:extLst>
              <a:ext uri="{FF2B5EF4-FFF2-40B4-BE49-F238E27FC236}">
                <a16:creationId xmlns:a16="http://schemas.microsoft.com/office/drawing/2014/main" id="{FF2A132B-3889-4006-87FD-60DF0E10D052}"/>
              </a:ext>
            </a:extLst>
          </p:cNvPr>
          <p:cNvSpPr/>
          <p:nvPr/>
        </p:nvSpPr>
        <p:spPr>
          <a:xfrm>
            <a:off x="2334860" y="4514212"/>
            <a:ext cx="2597441" cy="5384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менеджера</a:t>
            </a:r>
          </a:p>
        </p:txBody>
      </p:sp>
      <p:sp>
        <p:nvSpPr>
          <p:cNvPr id="16" name="Блок-схема: альтернативный процесс 15">
            <a:extLst>
              <a:ext uri="{FF2B5EF4-FFF2-40B4-BE49-F238E27FC236}">
                <a16:creationId xmlns:a16="http://schemas.microsoft.com/office/drawing/2014/main" id="{BE1C8184-3719-4739-912E-1B3FFE4FC51D}"/>
              </a:ext>
            </a:extLst>
          </p:cNvPr>
          <p:cNvSpPr/>
          <p:nvPr/>
        </p:nvSpPr>
        <p:spPr>
          <a:xfrm>
            <a:off x="2334860" y="5250714"/>
            <a:ext cx="2597441" cy="5384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цен и товаров</a:t>
            </a:r>
          </a:p>
        </p:txBody>
      </p: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4C1C3538-846D-473E-BE07-9716621D4033}"/>
              </a:ext>
            </a:extLst>
          </p:cNvPr>
          <p:cNvSpPr/>
          <p:nvPr/>
        </p:nvSpPr>
        <p:spPr>
          <a:xfrm>
            <a:off x="7360341" y="3959534"/>
            <a:ext cx="2597441" cy="414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заказов</a:t>
            </a:r>
          </a:p>
        </p:txBody>
      </p:sp>
      <p:sp>
        <p:nvSpPr>
          <p:cNvPr id="18" name="Блок-схема: альтернативный процесс 17">
            <a:extLst>
              <a:ext uri="{FF2B5EF4-FFF2-40B4-BE49-F238E27FC236}">
                <a16:creationId xmlns:a16="http://schemas.microsoft.com/office/drawing/2014/main" id="{107429FB-D407-463D-8049-8743E86F47C2}"/>
              </a:ext>
            </a:extLst>
          </p:cNvPr>
          <p:cNvSpPr/>
          <p:nvPr/>
        </p:nvSpPr>
        <p:spPr>
          <a:xfrm>
            <a:off x="7360341" y="4516173"/>
            <a:ext cx="2597441" cy="414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заказов</a:t>
            </a:r>
          </a:p>
        </p:txBody>
      </p:sp>
      <p:sp>
        <p:nvSpPr>
          <p:cNvPr id="19" name="Блок-схема: альтернативный процесс 18">
            <a:extLst>
              <a:ext uri="{FF2B5EF4-FFF2-40B4-BE49-F238E27FC236}">
                <a16:creationId xmlns:a16="http://schemas.microsoft.com/office/drawing/2014/main" id="{C02D737D-CCCE-42C6-853A-8FD6CEDC2196}"/>
              </a:ext>
            </a:extLst>
          </p:cNvPr>
          <p:cNvSpPr/>
          <p:nvPr/>
        </p:nvSpPr>
        <p:spPr>
          <a:xfrm>
            <a:off x="7343267" y="5067647"/>
            <a:ext cx="2597441" cy="4140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окон</a:t>
            </a:r>
          </a:p>
        </p:txBody>
      </p:sp>
    </p:spTree>
    <p:extLst>
      <p:ext uri="{BB962C8B-B14F-4D97-AF65-F5344CB8AC3E}">
        <p14:creationId xmlns:p14="http://schemas.microsoft.com/office/powerpoint/2010/main" val="13925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088" y="273024"/>
            <a:ext cx="6438522" cy="84508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C9C03-50FA-4146-A8E4-8BC38EE8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165"/>
            <a:ext cx="10548796" cy="4362731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должна выполнять следующие функции</a:t>
            </a:r>
            <a:r>
              <a:rPr lang="ru-RU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информации в БД о товарах;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БД клиентов компании;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заказов;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заказов;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отчетности;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нестандартных окон.</a:t>
            </a:r>
          </a:p>
          <a:p>
            <a:pPr marL="201168" lvl="1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25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37" y="177963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C9C03-50FA-4146-A8E4-8BC38EE8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165"/>
            <a:ext cx="10548796" cy="436273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83A2C-6E8D-4B2F-9957-ED7F25A0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91" y="1828800"/>
            <a:ext cx="7112297" cy="41829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38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37" y="177963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C9C03-50FA-4146-A8E4-8BC38EE8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165"/>
            <a:ext cx="10548796" cy="436273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Менеджер	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92C1F-2D78-4849-B6C9-BD7A7CBB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3" y="1749449"/>
            <a:ext cx="4218915" cy="4515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CAF20E-3470-4BCE-ABC1-B340BF82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35" y="1794008"/>
            <a:ext cx="4526732" cy="44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E9C376-0FF0-4DE3-8B07-7CD95BB5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99" y="2219989"/>
            <a:ext cx="3649113" cy="324365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97" y="123642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стек технологий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7AEEED-F9DA-4A7E-87FD-6BF213D7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89" y="2115996"/>
            <a:ext cx="3561378" cy="345164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462940-51DF-4A25-ADDF-929F3AFBC85B}"/>
              </a:ext>
            </a:extLst>
          </p:cNvPr>
          <p:cNvSpPr/>
          <p:nvPr/>
        </p:nvSpPr>
        <p:spPr>
          <a:xfrm>
            <a:off x="5819751" y="1854386"/>
            <a:ext cx="4848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  <a:endParaRPr lang="ru-RU" sz="2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726444B-B468-4C66-B354-596E77AB56ED}"/>
              </a:ext>
            </a:extLst>
          </p:cNvPr>
          <p:cNvSpPr/>
          <p:nvPr/>
        </p:nvSpPr>
        <p:spPr>
          <a:xfrm>
            <a:off x="3505636" y="1829116"/>
            <a:ext cx="1287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79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3A3A-B7AA-41C3-892B-B8AD7C0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37" y="177963"/>
            <a:ext cx="6438522" cy="845080"/>
          </a:xfrm>
        </p:spPr>
        <p:txBody>
          <a:bodyPr>
            <a:norm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Экономическое обоснование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A9BE816-8811-4239-8BEC-71B1BAFD7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566417"/>
              </p:ext>
            </p:extLst>
          </p:nvPr>
        </p:nvGraphicFramePr>
        <p:xfrm>
          <a:off x="1656783" y="2000816"/>
          <a:ext cx="8383509" cy="3150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426">
                  <a:extLst>
                    <a:ext uri="{9D8B030D-6E8A-4147-A177-3AD203B41FA5}">
                      <a16:colId xmlns:a16="http://schemas.microsoft.com/office/drawing/2014/main" val="2270104633"/>
                    </a:ext>
                  </a:extLst>
                </a:gridCol>
                <a:gridCol w="5173314">
                  <a:extLst>
                    <a:ext uri="{9D8B030D-6E8A-4147-A177-3AD203B41FA5}">
                      <a16:colId xmlns:a16="http://schemas.microsoft.com/office/drawing/2014/main" val="4116500356"/>
                    </a:ext>
                  </a:extLst>
                </a:gridCol>
                <a:gridCol w="2331769">
                  <a:extLst>
                    <a:ext uri="{9D8B030D-6E8A-4147-A177-3AD203B41FA5}">
                      <a16:colId xmlns:a16="http://schemas.microsoft.com/office/drawing/2014/main" val="252543922"/>
                    </a:ext>
                  </a:extLst>
                </a:gridCol>
              </a:tblGrid>
              <a:tr h="8178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статей затрат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723563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Расходные материалы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1933183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Основная заработная плата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29427,1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3118805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электроэнергию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512,94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5691966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Амортизационные отчисления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1093,86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486424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Отчисления на ЗП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8828,13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784171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43501,03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36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8529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552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Ретро</vt:lpstr>
      <vt:lpstr>Презентация PowerPoint</vt:lpstr>
      <vt:lpstr>Актуализация</vt:lpstr>
      <vt:lpstr>Цели и задачи проекта</vt:lpstr>
      <vt:lpstr>Практическая значимость</vt:lpstr>
      <vt:lpstr>Техническое задание</vt:lpstr>
      <vt:lpstr>Логическая схема данных</vt:lpstr>
      <vt:lpstr>Схема работы приложения</vt:lpstr>
      <vt:lpstr>Используемый стек технологий</vt:lpstr>
      <vt:lpstr>Экономическое обоснование</vt:lpstr>
      <vt:lpstr>Список использованной литературы</vt:lpstr>
      <vt:lpstr>Список ПК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GADDY</dc:creator>
  <cp:lastModifiedBy>GADDY</cp:lastModifiedBy>
  <cp:revision>7</cp:revision>
  <dcterms:created xsi:type="dcterms:W3CDTF">2022-06-09T16:08:35Z</dcterms:created>
  <dcterms:modified xsi:type="dcterms:W3CDTF">2022-06-09T18:06:53Z</dcterms:modified>
</cp:coreProperties>
</file>