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8" r:id="rId5"/>
    <p:sldId id="263" r:id="rId6"/>
    <p:sldId id="262" r:id="rId7"/>
    <p:sldId id="264" r:id="rId8"/>
    <p:sldId id="265" r:id="rId9"/>
    <p:sldId id="266" r:id="rId10"/>
    <p:sldId id="267" r:id="rId11"/>
    <p:sldId id="259" r:id="rId12"/>
    <p:sldId id="268" r:id="rId13"/>
    <p:sldId id="269" r:id="rId14"/>
    <p:sldId id="270" r:id="rId15"/>
    <p:sldId id="271" r:id="rId16"/>
    <p:sldId id="27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9" autoAdjust="0"/>
    <p:restoredTop sz="96074" autoAdjust="0"/>
  </p:normalViewPr>
  <p:slideViewPr>
    <p:cSldViewPr snapToGrid="0">
      <p:cViewPr varScale="1">
        <p:scale>
          <a:sx n="90" d="100"/>
          <a:sy n="90" d="100"/>
        </p:scale>
        <p:origin x="62" y="288"/>
      </p:cViewPr>
      <p:guideLst/>
    </p:cSldViewPr>
  </p:slideViewPr>
  <p:outlineViewPr>
    <p:cViewPr>
      <p:scale>
        <a:sx n="33" d="100"/>
        <a:sy n="33" d="100"/>
      </p:scale>
      <p:origin x="0" y="-76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nagement.azure.com/%7bresourceUri%7d/providers/microsoft.insights/metricDefinitions?api-version=2018-01-0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nagement.azure.com/subscriptions/*%7Bsubscription-id%7D*/resourceGroups/*%7Bresource-group-name%7D*/providers/*%7Bresource-provider-namespace%7D*/*%7Bresource-type%7D*/*%7Bresource-name%7D*/providers/microsoft.insights/metrics?metric=*%7Bmetric%7D*&amp;timespan=*%7Bstarttime/endtime%7D*&amp;$filter=*%7Bfilter%7D*&amp;interval=*%7BtimeGrain%7D*&amp;aggregation=*%7Baggreation%7D*&amp;api-version=*%7BapiVersion%7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Monitorizarea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esurselor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o-RO" dirty="0" smtClean="0"/>
              <a:t>ă</a:t>
            </a:r>
            <a:r>
              <a:rPr lang="en-US" dirty="0" smtClean="0"/>
              <a:t>r</a:t>
            </a:r>
            <a:r>
              <a:rPr lang="ro-RO" dirty="0" smtClean="0"/>
              <a:t>ă</a:t>
            </a:r>
            <a:r>
              <a:rPr lang="en-US" dirty="0" smtClean="0"/>
              <a:t>u</a:t>
            </a:r>
            <a:r>
              <a:rPr lang="ro-RO" dirty="0" smtClean="0"/>
              <a:t>ș</a:t>
            </a:r>
            <a:r>
              <a:rPr lang="en-US" dirty="0" smtClean="0"/>
              <a:t>an Bogdana</a:t>
            </a:r>
          </a:p>
          <a:p>
            <a:r>
              <a:rPr lang="ro-RO" dirty="0"/>
              <a:t>Lect. </a:t>
            </a:r>
            <a:r>
              <a:rPr lang="ro-RO" b="1" dirty="0"/>
              <a:t>Sergiu-Adrian Dărăbant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3238" y="876300"/>
            <a:ext cx="38862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904" y="863600"/>
            <a:ext cx="6462868" cy="5121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866" y="1123838"/>
            <a:ext cx="4461934" cy="4675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20" y="4546599"/>
            <a:ext cx="1715425" cy="16985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92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 dirty="0" smtClean="0"/>
              <a:t>Key metrics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CPU</a:t>
            </a:r>
            <a:r>
              <a:rPr lang="en-US" dirty="0"/>
              <a:t> </a:t>
            </a:r>
            <a:r>
              <a:rPr lang="en-US" dirty="0" smtClean="0"/>
              <a:t>percentage – determine </a:t>
            </a:r>
            <a:r>
              <a:rPr lang="en-US" dirty="0"/>
              <a:t> how utilized your processors are </a:t>
            </a:r>
            <a:endParaRPr lang="en-US" dirty="0" smtClean="0"/>
          </a:p>
          <a:p>
            <a:r>
              <a:rPr lang="en-US" b="1" dirty="0"/>
              <a:t>Disk</a:t>
            </a:r>
            <a:r>
              <a:rPr lang="en-US" dirty="0"/>
              <a:t> I/O 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en-US" dirty="0" smtClean="0"/>
              <a:t>how </a:t>
            </a:r>
            <a:r>
              <a:rPr lang="en-US" dirty="0"/>
              <a:t>your applications are impacting your hardware, and vice versa. </a:t>
            </a:r>
            <a:endParaRPr lang="en-US" dirty="0" smtClean="0"/>
          </a:p>
          <a:p>
            <a:pPr lvl="1"/>
            <a:r>
              <a:rPr lang="en-US" dirty="0" smtClean="0"/>
              <a:t>Disk Read</a:t>
            </a:r>
          </a:p>
          <a:p>
            <a:pPr lvl="1"/>
            <a:r>
              <a:rPr lang="en-US" dirty="0" smtClean="0"/>
              <a:t>Disk Write</a:t>
            </a:r>
          </a:p>
          <a:p>
            <a:r>
              <a:rPr lang="en-US" b="1" dirty="0"/>
              <a:t>Memory</a:t>
            </a:r>
            <a:r>
              <a:rPr lang="en-US" dirty="0"/>
              <a:t> </a:t>
            </a:r>
            <a:r>
              <a:rPr lang="en-US" dirty="0" smtClean="0"/>
              <a:t>metrics – to </a:t>
            </a:r>
            <a:r>
              <a:rPr lang="en-US" dirty="0"/>
              <a:t>identify low-memory conditions and performance bottlenecks</a:t>
            </a:r>
            <a:r>
              <a:rPr lang="en-US" dirty="0" smtClean="0"/>
              <a:t>.</a:t>
            </a:r>
          </a:p>
          <a:p>
            <a:r>
              <a:rPr lang="en-US" b="1" dirty="0"/>
              <a:t>Network</a:t>
            </a:r>
            <a:r>
              <a:rPr lang="en-US" dirty="0"/>
              <a:t> </a:t>
            </a:r>
            <a:r>
              <a:rPr lang="en-US" dirty="0" smtClean="0"/>
              <a:t>metrics - </a:t>
            </a:r>
            <a:r>
              <a:rPr lang="en-US" dirty="0"/>
              <a:t>available in bytes per second or via the number of TCP segments sent and received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1588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Average Response Time</a:t>
            </a:r>
            <a:endParaRPr lang="en-US" dirty="0"/>
          </a:p>
          <a:p>
            <a:pPr lvl="1"/>
            <a:r>
              <a:rPr lang="en-US" dirty="0"/>
              <a:t>The average time taken for the app to serve requests in </a:t>
            </a:r>
            <a:r>
              <a:rPr lang="en-US" dirty="0" err="1"/>
              <a:t>ms.</a:t>
            </a:r>
            <a:endParaRPr lang="en-US" dirty="0"/>
          </a:p>
          <a:p>
            <a:r>
              <a:rPr lang="en-US" b="1" dirty="0"/>
              <a:t>Average memory working set</a:t>
            </a:r>
            <a:endParaRPr lang="en-US" dirty="0"/>
          </a:p>
          <a:p>
            <a:pPr lvl="1"/>
            <a:r>
              <a:rPr lang="en-US" dirty="0"/>
              <a:t>The average amount of memory in </a:t>
            </a:r>
            <a:r>
              <a:rPr lang="en-US" dirty="0" err="1"/>
              <a:t>MiBs</a:t>
            </a:r>
            <a:r>
              <a:rPr lang="en-US" dirty="0"/>
              <a:t> used by the app.</a:t>
            </a:r>
          </a:p>
          <a:p>
            <a:r>
              <a:rPr lang="en-US" b="1" dirty="0"/>
              <a:t>CPU Time</a:t>
            </a:r>
            <a:endParaRPr lang="en-US" dirty="0"/>
          </a:p>
          <a:p>
            <a:pPr lvl="1"/>
            <a:r>
              <a:rPr lang="en-US" dirty="0"/>
              <a:t>The amount of CPU in seconds consumed by the </a:t>
            </a:r>
            <a:r>
              <a:rPr lang="en-US" dirty="0" smtClean="0"/>
              <a:t>app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In</a:t>
            </a:r>
            <a:endParaRPr lang="en-US" dirty="0"/>
          </a:p>
          <a:p>
            <a:pPr lvl="1"/>
            <a:r>
              <a:rPr lang="en-US" dirty="0"/>
              <a:t>The amount of incoming bandwidth consumed by the app in </a:t>
            </a:r>
            <a:r>
              <a:rPr lang="en-US" dirty="0" err="1"/>
              <a:t>MiBs</a:t>
            </a:r>
            <a:r>
              <a:rPr lang="en-US" dirty="0"/>
              <a:t>.</a:t>
            </a:r>
          </a:p>
          <a:p>
            <a:r>
              <a:rPr lang="en-US" b="1" dirty="0"/>
              <a:t>Data Out</a:t>
            </a:r>
            <a:endParaRPr lang="en-US" dirty="0"/>
          </a:p>
          <a:p>
            <a:pPr lvl="1"/>
            <a:r>
              <a:rPr lang="en-US" dirty="0"/>
              <a:t>The amount of outgoing bandwidth consumed by the app in </a:t>
            </a:r>
            <a:r>
              <a:rPr lang="en-US" dirty="0" err="1"/>
              <a:t>MiBs</a:t>
            </a:r>
            <a:r>
              <a:rPr lang="en-US" dirty="0"/>
              <a:t>.</a:t>
            </a:r>
          </a:p>
          <a:p>
            <a:r>
              <a:rPr lang="en-US" b="1" dirty="0"/>
              <a:t>Http </a:t>
            </a:r>
            <a:r>
              <a:rPr lang="en-US" b="1" dirty="0" smtClean="0"/>
              <a:t>2xx, 3xx, 4xx</a:t>
            </a:r>
            <a:endParaRPr lang="en-US" dirty="0"/>
          </a:p>
          <a:p>
            <a:pPr lvl="1"/>
            <a:r>
              <a:rPr lang="en-US" dirty="0"/>
              <a:t>Count of requests resulting in an HTTP status </a:t>
            </a:r>
            <a:r>
              <a:rPr lang="en-US" dirty="0" smtClean="0"/>
              <a:t>code</a:t>
            </a:r>
          </a:p>
          <a:p>
            <a:r>
              <a:rPr lang="en-US" b="1" dirty="0" smtClean="0"/>
              <a:t>Http </a:t>
            </a:r>
            <a:r>
              <a:rPr lang="en-US" b="1" dirty="0"/>
              <a:t>Server Errors</a:t>
            </a:r>
            <a:endParaRPr lang="en-US" dirty="0"/>
          </a:p>
          <a:p>
            <a:pPr lvl="1"/>
            <a:r>
              <a:rPr lang="en-US" dirty="0"/>
              <a:t>Count of requests resulting in an HTTP status code &gt;= 500 but &lt; 600.</a:t>
            </a:r>
          </a:p>
          <a:p>
            <a:r>
              <a:rPr lang="en-US" b="1" dirty="0"/>
              <a:t>Memory working set</a:t>
            </a:r>
            <a:endParaRPr lang="en-US" dirty="0"/>
          </a:p>
          <a:p>
            <a:pPr lvl="1"/>
            <a:r>
              <a:rPr lang="en-US" dirty="0"/>
              <a:t>Current amount of memory used by the app in </a:t>
            </a:r>
            <a:r>
              <a:rPr lang="en-US" dirty="0" err="1"/>
              <a:t>MiBs</a:t>
            </a:r>
            <a:r>
              <a:rPr lang="en-US" dirty="0"/>
              <a:t>.</a:t>
            </a:r>
          </a:p>
          <a:p>
            <a:r>
              <a:rPr lang="en-US" b="1" dirty="0"/>
              <a:t>Requests</a:t>
            </a:r>
            <a:endParaRPr lang="en-US" dirty="0"/>
          </a:p>
          <a:p>
            <a:pPr lvl="1"/>
            <a:r>
              <a:rPr lang="en-US" dirty="0"/>
              <a:t>Total number of requests regardless of their resulting HTTP status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Storage Accounts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905723"/>
              </p:ext>
            </p:extLst>
          </p:nvPr>
        </p:nvGraphicFramePr>
        <p:xfrm>
          <a:off x="3437468" y="0"/>
          <a:ext cx="8348132" cy="7129637"/>
        </p:xfrm>
        <a:graphic>
          <a:graphicData uri="http://schemas.openxmlformats.org/drawingml/2006/table">
            <a:tbl>
              <a:tblPr/>
              <a:tblGrid>
                <a:gridCol w="1323069">
                  <a:extLst>
                    <a:ext uri="{9D8B030D-6E8A-4147-A177-3AD203B41FA5}">
                      <a16:colId xmlns:a16="http://schemas.microsoft.com/office/drawing/2014/main" val="779591452"/>
                    </a:ext>
                  </a:extLst>
                </a:gridCol>
                <a:gridCol w="1331604">
                  <a:extLst>
                    <a:ext uri="{9D8B030D-6E8A-4147-A177-3AD203B41FA5}">
                      <a16:colId xmlns:a16="http://schemas.microsoft.com/office/drawing/2014/main" val="2898531754"/>
                    </a:ext>
                  </a:extLst>
                </a:gridCol>
                <a:gridCol w="947487">
                  <a:extLst>
                    <a:ext uri="{9D8B030D-6E8A-4147-A177-3AD203B41FA5}">
                      <a16:colId xmlns:a16="http://schemas.microsoft.com/office/drawing/2014/main" val="4079481938"/>
                    </a:ext>
                  </a:extLst>
                </a:gridCol>
                <a:gridCol w="1220637">
                  <a:extLst>
                    <a:ext uri="{9D8B030D-6E8A-4147-A177-3AD203B41FA5}">
                      <a16:colId xmlns:a16="http://schemas.microsoft.com/office/drawing/2014/main" val="1886055925"/>
                    </a:ext>
                  </a:extLst>
                </a:gridCol>
                <a:gridCol w="2321771">
                  <a:extLst>
                    <a:ext uri="{9D8B030D-6E8A-4147-A177-3AD203B41FA5}">
                      <a16:colId xmlns:a16="http://schemas.microsoft.com/office/drawing/2014/main" val="2582904095"/>
                    </a:ext>
                  </a:extLst>
                </a:gridCol>
                <a:gridCol w="1203564">
                  <a:extLst>
                    <a:ext uri="{9D8B030D-6E8A-4147-A177-3AD203B41FA5}">
                      <a16:colId xmlns:a16="http://schemas.microsoft.com/office/drawing/2014/main" val="1168064153"/>
                    </a:ext>
                  </a:extLst>
                </a:gridCol>
              </a:tblGrid>
              <a:tr h="514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9797" marR="9797" marT="7348" marB="7348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Metric Display Name</a:t>
                      </a:r>
                    </a:p>
                  </a:txBody>
                  <a:tcPr marL="9797" marR="9797" marT="7348" marB="7348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9797" marR="9797" marT="7348" marB="7348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Aggregation Type</a:t>
                      </a:r>
                    </a:p>
                  </a:txBody>
                  <a:tcPr marL="9797" marR="9797" marT="7348" marB="7348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797" marR="9797" marT="7348" marB="7348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Dimensions</a:t>
                      </a:r>
                    </a:p>
                  </a:txBody>
                  <a:tcPr marL="9797" marR="9797" marT="7348" marB="7348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39568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UsedCapacity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Used capacity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Account used capacity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Dimensions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037746"/>
                  </a:ext>
                </a:extLst>
              </a:tr>
              <a:tr h="1015415"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Transactions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Transactions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number of requests made to a storage service or the specified API operation</a:t>
                      </a:r>
                      <a:r>
                        <a:rPr lang="en-US" sz="17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ResponseType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GeoType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ApiName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76963"/>
                  </a:ext>
                </a:extLst>
              </a:tr>
              <a:tr h="514806"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Ingress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Ingress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amount of ingress data, in bytes</a:t>
                      </a:r>
                      <a:r>
                        <a:rPr lang="en-US" sz="17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GeoType, ApiName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30848"/>
                  </a:ext>
                </a:extLst>
              </a:tr>
              <a:tr h="653081"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Egress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Egress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amount of egress data, in bytes</a:t>
                      </a:r>
                      <a:r>
                        <a:rPr lang="en-US" sz="17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GeoType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ApiName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24624"/>
                  </a:ext>
                </a:extLst>
              </a:tr>
              <a:tr h="1015415"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SuccessServerLatency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Success Server Latency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Milliseconds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average latency used by Azure Storage to process a successful request, in </a:t>
                      </a:r>
                      <a:r>
                        <a:rPr lang="en-US" sz="17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milliseconds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GeoType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ApiName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64324"/>
                  </a:ext>
                </a:extLst>
              </a:tr>
              <a:tr h="1516023"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SuccessE2ELatency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Success E2E Latency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Milliseconds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average end-to-end latency of successful requests made to a storage service or the specified API operation, in milliseconds</a:t>
                      </a:r>
                      <a:r>
                        <a:rPr lang="en-US" sz="17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GeoType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ApiName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488691"/>
                  </a:ext>
                </a:extLst>
              </a:tr>
              <a:tr h="1206780"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Percent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percentage of availability for the storage service or the specified API </a:t>
                      </a:r>
                      <a:r>
                        <a:rPr lang="en-US" sz="17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operation.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GeoType</a:t>
                      </a:r>
                      <a:r>
                        <a:rPr lang="en-US" sz="1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ApiNa</a:t>
                      </a:r>
                      <a:endParaRPr lang="en-US" sz="1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97" marR="9797" marT="7348" marB="7348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91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4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Architectural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7328" y="1628810"/>
            <a:ext cx="5938019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40794"/>
            <a:ext cx="7315200" cy="41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</a:t>
            </a:r>
            <a:r>
              <a:rPr lang="ro-RO" dirty="0" smtClean="0"/>
              <a:t>ț</a:t>
            </a:r>
            <a:r>
              <a:rPr lang="en-US" dirty="0" err="1" smtClean="0"/>
              <a:t>umesc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155" y="863600"/>
            <a:ext cx="6828366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904" y="863600"/>
            <a:ext cx="6462868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 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904" y="863600"/>
            <a:ext cx="6462868" cy="51212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891867" y="2853267"/>
            <a:ext cx="1202266" cy="104986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830" y="2820032"/>
            <a:ext cx="1201016" cy="10486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 rot="2536587">
            <a:off x="8678694" y="1189647"/>
            <a:ext cx="313707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Elastic Search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 rot="581334">
            <a:off x="-2366" y="5583630"/>
            <a:ext cx="42498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CPU overload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19944300">
            <a:off x="9310244" y="3349642"/>
            <a:ext cx="301141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Service fabric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450044">
            <a:off x="5750375" y="6026330"/>
            <a:ext cx="34852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3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Application Insights</a:t>
            </a:r>
          </a:p>
        </p:txBody>
      </p:sp>
      <p:sp>
        <p:nvSpPr>
          <p:cNvPr id="13" name="Rectangle 12"/>
          <p:cNvSpPr/>
          <p:nvPr/>
        </p:nvSpPr>
        <p:spPr>
          <a:xfrm rot="1267693">
            <a:off x="3899341" y="271815"/>
            <a:ext cx="2276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Kibana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97008" y="1123837"/>
            <a:ext cx="2494593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</a:t>
            </a:r>
          </a:p>
          <a:p>
            <a:pPr algn="ctr"/>
            <a:r>
              <a:rPr lang="ro-RO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</a:t>
            </a:r>
          </a:p>
          <a:p>
            <a:pPr algn="ctr"/>
            <a:r>
              <a:rPr lang="ro-RO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</a:t>
            </a:r>
          </a:p>
          <a:p>
            <a:pPr algn="ctr"/>
            <a:r>
              <a:rPr lang="ro-RO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</a:p>
          <a:p>
            <a:pPr algn="ctr"/>
            <a:r>
              <a:rPr lang="ro-RO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</a:t>
            </a:r>
          </a:p>
          <a:p>
            <a:pPr algn="ctr"/>
            <a:r>
              <a:rPr lang="ro-RO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3223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904" y="863600"/>
            <a:ext cx="6462868" cy="5121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53" y="2082800"/>
            <a:ext cx="3123922" cy="272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97" y="3920699"/>
            <a:ext cx="1201016" cy="10486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6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can access and explore </a:t>
            </a:r>
            <a:r>
              <a:rPr lang="en-US" dirty="0" smtClean="0"/>
              <a:t>metrics via </a:t>
            </a:r>
            <a:r>
              <a:rPr lang="en-US" dirty="0"/>
              <a:t>the following:</a:t>
            </a:r>
          </a:p>
          <a:p>
            <a:endParaRPr lang="en-US" dirty="0"/>
          </a:p>
          <a:p>
            <a:r>
              <a:rPr lang="en-US" dirty="0"/>
              <a:t>Metric Definitions and Metrics REST </a:t>
            </a:r>
            <a:r>
              <a:rPr lang="en-US" dirty="0" smtClean="0"/>
              <a:t>APIs</a:t>
            </a:r>
            <a:endParaRPr lang="en-US" dirty="0"/>
          </a:p>
          <a:p>
            <a:r>
              <a:rPr lang="en-US" dirty="0" smtClean="0"/>
              <a:t> Azure </a:t>
            </a:r>
            <a:r>
              <a:rPr lang="en-US" dirty="0"/>
              <a:t>Portal </a:t>
            </a:r>
            <a:r>
              <a:rPr lang="en-US" dirty="0" smtClean="0"/>
              <a:t>preview.</a:t>
            </a:r>
            <a:endParaRPr lang="en-US" dirty="0"/>
          </a:p>
          <a:p>
            <a:r>
              <a:rPr lang="en-US" dirty="0"/>
              <a:t>Azure CLI commands.</a:t>
            </a:r>
          </a:p>
          <a:p>
            <a:r>
              <a:rPr lang="en-US" dirty="0"/>
              <a:t>.NET </a:t>
            </a:r>
            <a:r>
              <a:rPr lang="en-US" dirty="0" smtClean="0"/>
              <a:t>SDK.</a:t>
            </a:r>
            <a:endParaRPr lang="en-US" dirty="0"/>
          </a:p>
          <a:p>
            <a:r>
              <a:rPr lang="en-US" dirty="0"/>
              <a:t>Java </a:t>
            </a:r>
            <a:r>
              <a:rPr lang="en-US" dirty="0" smtClean="0"/>
              <a:t>SDK.</a:t>
            </a:r>
            <a:endParaRPr lang="en-US" dirty="0"/>
          </a:p>
          <a:p>
            <a:r>
              <a:rPr lang="en-US" dirty="0" err="1"/>
              <a:t>Grafana</a:t>
            </a:r>
            <a:r>
              <a:rPr lang="en-US" dirty="0"/>
              <a:t> has also updated their Azure Monitor Plugin (version 0.1.0) to leverage these new APIs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5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</a:t>
            </a:r>
            <a:r>
              <a:rPr lang="ro-RO" dirty="0" smtClean="0"/>
              <a:t>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1600" dirty="0"/>
              <a:t>Microsoft.WindowsAzure.Management.Monitoring last updated 1/30/2015</a:t>
            </a:r>
          </a:p>
          <a:p>
            <a:r>
              <a:rPr lang="ro-RO" sz="1600" dirty="0" smtClean="0"/>
              <a:t>Microsoft.Azure.Management.Monitor 0.20 preview</a:t>
            </a:r>
          </a:p>
          <a:p>
            <a:r>
              <a:rPr lang="ro-RO" sz="1600" dirty="0"/>
              <a:t>Microsoft.Azure.Insights </a:t>
            </a:r>
            <a:r>
              <a:rPr lang="ro-RO" sz="1600" dirty="0" smtClean="0"/>
              <a:t>0.15.0-preview</a:t>
            </a:r>
          </a:p>
          <a:p>
            <a:endParaRPr lang="en-US" sz="1600" dirty="0" smtClean="0"/>
          </a:p>
          <a:p>
            <a:r>
              <a:rPr lang="ro-RO" sz="1600" dirty="0" smtClean="0"/>
              <a:t>=</a:t>
            </a:r>
            <a:r>
              <a:rPr lang="en-US" sz="1600" dirty="0" smtClean="0"/>
              <a:t>&gt; </a:t>
            </a:r>
            <a:r>
              <a:rPr lang="ro-RO" sz="1600" dirty="0" smtClean="0"/>
              <a:t>REST APIs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3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85000" lnSpcReduction="10000"/>
          </a:bodyPr>
          <a:lstStyle/>
          <a:p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"</a:t>
            </a:r>
            <a:r>
              <a:rPr lang="en-US" dirty="0"/>
              <a:t>id": "/subscriptions/a329319b-9a69-4749-9a2a-c70db554f0a1/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 err="1"/>
              <a:t>smartMonitorDemoApp</a:t>
            </a:r>
            <a:r>
              <a:rPr lang="en-US" dirty="0"/>
              <a:t>/providers/</a:t>
            </a:r>
            <a:r>
              <a:rPr lang="en-US" dirty="0" err="1"/>
              <a:t>Microsoft.Web</a:t>
            </a:r>
            <a:r>
              <a:rPr lang="en-US" dirty="0"/>
              <a:t>/sites/</a:t>
            </a:r>
            <a:r>
              <a:rPr lang="en-US" dirty="0" err="1"/>
              <a:t>smartMonitorDemoApp</a:t>
            </a:r>
            <a:r>
              <a:rPr lang="en-US" dirty="0"/>
              <a:t>/providers/</a:t>
            </a:r>
            <a:r>
              <a:rPr lang="en-US" dirty="0" err="1"/>
              <a:t>microsoft.insights</a:t>
            </a:r>
            <a:r>
              <a:rPr lang="en-US" dirty="0"/>
              <a:t>/</a:t>
            </a:r>
            <a:r>
              <a:rPr lang="en-US" dirty="0" err="1"/>
              <a:t>metricdefinitions</a:t>
            </a:r>
            <a:r>
              <a:rPr lang="en-US" dirty="0"/>
              <a:t>/</a:t>
            </a:r>
            <a:r>
              <a:rPr lang="en-US" dirty="0" err="1"/>
              <a:t>CpuTime</a:t>
            </a:r>
            <a:r>
              <a:rPr lang="en-US" dirty="0" smtClean="0"/>
              <a:t>",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"</a:t>
            </a:r>
            <a:r>
              <a:rPr lang="en-US" dirty="0" err="1"/>
              <a:t>resourceId</a:t>
            </a:r>
            <a:r>
              <a:rPr lang="en-US" dirty="0"/>
              <a:t>": "/subscriptions/a329319b-9a69-4749-9a2a-c70db554f0a1/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 err="1"/>
              <a:t>smartMonitorDemoApp</a:t>
            </a:r>
            <a:r>
              <a:rPr lang="en-US" dirty="0"/>
              <a:t>/providers/</a:t>
            </a:r>
            <a:r>
              <a:rPr lang="en-US" dirty="0" err="1"/>
              <a:t>Microsoft.Web</a:t>
            </a:r>
            <a:r>
              <a:rPr lang="en-US" dirty="0"/>
              <a:t>/sites/</a:t>
            </a:r>
            <a:r>
              <a:rPr lang="en-US" dirty="0" err="1"/>
              <a:t>smartMonitorDemoApp</a:t>
            </a:r>
            <a:r>
              <a:rPr lang="en-US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"namespace": "</a:t>
            </a:r>
            <a:r>
              <a:rPr lang="en-US" dirty="0" err="1"/>
              <a:t>Microsoft.Web</a:t>
            </a:r>
            <a:r>
              <a:rPr lang="en-US" dirty="0"/>
              <a:t>/sites",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"name": </a:t>
            </a:r>
            <a:r>
              <a:rPr lang="en-US" dirty="0" smtClean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  "value": "</a:t>
            </a:r>
            <a:r>
              <a:rPr lang="en-US" b="1" dirty="0" err="1" smtClean="0"/>
              <a:t>CpuTime</a:t>
            </a:r>
            <a:r>
              <a:rPr lang="en-US" dirty="0" smtClean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  </a:t>
            </a:r>
            <a:r>
              <a:rPr lang="en-US" dirty="0"/>
              <a:t>"</a:t>
            </a:r>
            <a:r>
              <a:rPr lang="en-US" dirty="0" err="1"/>
              <a:t>localizedValue</a:t>
            </a:r>
            <a:r>
              <a:rPr lang="en-US" dirty="0"/>
              <a:t>": "CPU Time</a:t>
            </a:r>
            <a:r>
              <a:rPr lang="en-US" dirty="0" smtClean="0"/>
              <a:t>"},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"</a:t>
            </a:r>
            <a:r>
              <a:rPr lang="en-US" dirty="0"/>
              <a:t>unit": "</a:t>
            </a:r>
            <a:r>
              <a:rPr lang="en-US" b="1" dirty="0"/>
              <a:t>Seconds</a:t>
            </a:r>
            <a:r>
              <a:rPr lang="en-US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"</a:t>
            </a:r>
            <a:r>
              <a:rPr lang="en-US" dirty="0" err="1"/>
              <a:t>primaryAggregationType</a:t>
            </a:r>
            <a:r>
              <a:rPr lang="en-US" dirty="0"/>
              <a:t>": "</a:t>
            </a:r>
            <a:r>
              <a:rPr lang="en-US" b="1" dirty="0"/>
              <a:t>Total</a:t>
            </a:r>
            <a:r>
              <a:rPr lang="en-US" dirty="0" smtClean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err="1"/>
              <a:t>metricAvailabilities</a:t>
            </a:r>
            <a:r>
              <a:rPr lang="en-US" dirty="0"/>
              <a:t>": [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</a:t>
            </a:r>
            <a:r>
              <a:rPr lang="en-US" dirty="0" smtClean="0"/>
              <a:t>{"</a:t>
            </a:r>
            <a:r>
              <a:rPr lang="en-US" dirty="0" err="1"/>
              <a:t>timeGrain</a:t>
            </a:r>
            <a:r>
              <a:rPr lang="en-US" dirty="0"/>
              <a:t>": "PT1M",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"retention": "</a:t>
            </a:r>
            <a:r>
              <a:rPr lang="en-US" dirty="0" smtClean="0"/>
              <a:t>P93D”},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</a:t>
            </a:r>
            <a:r>
              <a:rPr lang="en-US" dirty="0" smtClean="0"/>
              <a:t>{"</a:t>
            </a:r>
            <a:r>
              <a:rPr lang="en-US" dirty="0" err="1"/>
              <a:t>timeGrain</a:t>
            </a:r>
            <a:r>
              <a:rPr lang="en-US" dirty="0"/>
              <a:t>": "PT5M",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"retention": "P93D</a:t>
            </a:r>
            <a:r>
              <a:rPr lang="en-US" dirty="0" smtClean="0"/>
              <a:t>" </a:t>
            </a:r>
            <a:r>
              <a:rPr lang="en-US" dirty="0"/>
              <a:t>},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</a:t>
            </a:r>
            <a:r>
              <a:rPr lang="en-US" dirty="0" smtClean="0"/>
              <a:t>{"</a:t>
            </a:r>
            <a:r>
              <a:rPr lang="en-US" dirty="0" err="1"/>
              <a:t>timeGrain</a:t>
            </a:r>
            <a:r>
              <a:rPr lang="en-US" dirty="0"/>
              <a:t>": "PT15M",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"retention": "P93D</a:t>
            </a:r>
            <a:r>
              <a:rPr lang="en-US" dirty="0" smtClean="0"/>
              <a:t>"} 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3" y="173335"/>
            <a:ext cx="1133686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https://management.azure.com/{resourceUri}/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providers/microsoft.insights/metricDefinitions?api-version=2018-01-01</a:t>
            </a:r>
            <a:endParaRPr lang="en-US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3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>
                <a:hlinkClick r:id="rId2"/>
              </a:rPr>
              <a:t>https://management.azure.com/subscriptions</a:t>
            </a:r>
            <a:r>
              <a:rPr lang="en-US" dirty="0" smtClean="0">
                <a:hlinkClick r:id="rId2"/>
              </a:rPr>
              <a:t>/*{</a:t>
            </a:r>
            <a:r>
              <a:rPr lang="en-US" dirty="0">
                <a:hlinkClick r:id="rId2"/>
              </a:rPr>
              <a:t>subscription-id}*/resourceGroups/*{resource-group-name}*/providers/*{resource-provider-namespace}*/*{resource-type}*/*{</a:t>
            </a:r>
            <a:r>
              <a:rPr lang="en-US" dirty="0" smtClean="0">
                <a:hlinkClick r:id="rId2"/>
              </a:rPr>
              <a:t>resource-name</a:t>
            </a:r>
            <a:r>
              <a:rPr lang="en-US" dirty="0">
                <a:hlinkClick r:id="rId2"/>
              </a:rPr>
              <a:t>}*/providers/microsoft.insights/metrics?metric=*{metric}*&amp;timespan=*{starttime/endtime}*&amp;$filter=*{filter}*&amp;interval=*{timeGrain}*&amp;aggregation=*{aggreation}*&amp;api-version=*{</a:t>
            </a:r>
            <a:r>
              <a:rPr lang="en-US" dirty="0" smtClean="0">
                <a:hlinkClick r:id="rId2"/>
              </a:rPr>
              <a:t>apiVersion}</a:t>
            </a:r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915" y="939801"/>
            <a:ext cx="8246249" cy="44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500</TotalTime>
  <Words>520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 2</vt:lpstr>
      <vt:lpstr>Frame</vt:lpstr>
      <vt:lpstr>Monitorizarea Resurselor  Azure</vt:lpstr>
      <vt:lpstr>Agenda</vt:lpstr>
      <vt:lpstr>De ce?</vt:lpstr>
      <vt:lpstr>Cum?</vt:lpstr>
      <vt:lpstr>Retrieve metrics</vt:lpstr>
      <vt:lpstr>Transitions</vt:lpstr>
      <vt:lpstr>Metric Definitions</vt:lpstr>
      <vt:lpstr>Metrics</vt:lpstr>
      <vt:lpstr>Metric details</vt:lpstr>
      <vt:lpstr>Metric data</vt:lpstr>
      <vt:lpstr>Ce?</vt:lpstr>
      <vt:lpstr>Virtual Machines</vt:lpstr>
      <vt:lpstr>Websites</vt:lpstr>
      <vt:lpstr>Storage Accounts</vt:lpstr>
      <vt:lpstr>Architectural diagram</vt:lpstr>
      <vt:lpstr>DEMO</vt:lpstr>
      <vt:lpstr>Mulțumesc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Monitorizarea Resurselor  Azure</dc:title>
  <dc:creator>Bogdana Carausan</dc:creator>
  <cp:lastModifiedBy>Bogdana Carausan</cp:lastModifiedBy>
  <cp:revision>11</cp:revision>
  <dcterms:created xsi:type="dcterms:W3CDTF">2018-07-03T22:56:01Z</dcterms:created>
  <dcterms:modified xsi:type="dcterms:W3CDTF">2018-07-04T07:16:37Z</dcterms:modified>
</cp:coreProperties>
</file>