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5213" cy="42811700"/>
  <p:notesSz cx="6858000" cy="9144000"/>
  <p:defaultTextStyle>
    <a:defPPr>
      <a:defRPr lang="en-US"/>
    </a:defPPr>
    <a:lvl1pPr marL="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7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40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21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8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35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42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491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562" algn="l" defTabSz="147607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3B98CD3-53E7-CA49-9DA3-4709974276AE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8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-80" y="7216"/>
      </p:cViewPr>
      <p:guideLst>
        <p:guide orient="horz" pos="13485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" Type="http://schemas.openxmlformats.org/officeDocument/2006/relationships/image" Target="../media/image5.emf"/><Relationship Id="rId2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9378"/>
            <a:ext cx="25733931" cy="9176768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24259965"/>
            <a:ext cx="21192649" cy="109407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76283" y="5351466"/>
            <a:ext cx="22548726" cy="113916783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4332" y="5351466"/>
            <a:ext cx="67157362" cy="113916783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4" y="27510484"/>
            <a:ext cx="25733931" cy="8502880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4" y="18145428"/>
            <a:ext cx="25733931" cy="9365056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7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4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21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8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35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42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49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56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4333" y="31157408"/>
            <a:ext cx="44850417" cy="8811084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9339" y="31157408"/>
            <a:ext cx="44855671" cy="8811084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3085"/>
            <a:ext cx="13376810" cy="3993774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6857"/>
            <a:ext cx="13376810" cy="24666282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0" y="9583085"/>
            <a:ext cx="13382065" cy="3993774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70" indent="0">
              <a:buNone/>
              <a:defRPr sz="6500" b="1"/>
            </a:lvl2pPr>
            <a:lvl3pPr marL="2952140" indent="0">
              <a:buNone/>
              <a:defRPr sz="5800" b="1"/>
            </a:lvl3pPr>
            <a:lvl4pPr marL="4428211" indent="0">
              <a:buNone/>
              <a:defRPr sz="5200" b="1"/>
            </a:lvl4pPr>
            <a:lvl5pPr marL="5904281" indent="0">
              <a:buNone/>
              <a:defRPr sz="5200" b="1"/>
            </a:lvl5pPr>
            <a:lvl6pPr marL="7380351" indent="0">
              <a:buNone/>
              <a:defRPr sz="5200" b="1"/>
            </a:lvl6pPr>
            <a:lvl7pPr marL="8856421" indent="0">
              <a:buNone/>
              <a:defRPr sz="5200" b="1"/>
            </a:lvl7pPr>
            <a:lvl8pPr marL="10332491" indent="0">
              <a:buNone/>
              <a:defRPr sz="5200" b="1"/>
            </a:lvl8pPr>
            <a:lvl9pPr marL="11808562" indent="0">
              <a:buNone/>
              <a:defRPr sz="5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0" y="13576857"/>
            <a:ext cx="13382065" cy="24666282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538"/>
            <a:ext cx="9960336" cy="72542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543"/>
            <a:ext cx="16924685" cy="3653860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8749"/>
            <a:ext cx="9960336" cy="29284395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8191"/>
            <a:ext cx="18165128" cy="353791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5306"/>
            <a:ext cx="18165128" cy="25687020"/>
          </a:xfrm>
        </p:spPr>
        <p:txBody>
          <a:bodyPr/>
          <a:lstStyle>
            <a:lvl1pPr marL="0" indent="0">
              <a:buNone/>
              <a:defRPr sz="10300"/>
            </a:lvl1pPr>
            <a:lvl2pPr marL="1476070" indent="0">
              <a:buNone/>
              <a:defRPr sz="9000"/>
            </a:lvl2pPr>
            <a:lvl3pPr marL="2952140" indent="0">
              <a:buNone/>
              <a:defRPr sz="7700"/>
            </a:lvl3pPr>
            <a:lvl4pPr marL="4428211" indent="0">
              <a:buNone/>
              <a:defRPr sz="6500"/>
            </a:lvl4pPr>
            <a:lvl5pPr marL="5904281" indent="0">
              <a:buNone/>
              <a:defRPr sz="6500"/>
            </a:lvl5pPr>
            <a:lvl6pPr marL="7380351" indent="0">
              <a:buNone/>
              <a:defRPr sz="6500"/>
            </a:lvl6pPr>
            <a:lvl7pPr marL="8856421" indent="0">
              <a:buNone/>
              <a:defRPr sz="6500"/>
            </a:lvl7pPr>
            <a:lvl8pPr marL="10332491" indent="0">
              <a:buNone/>
              <a:defRPr sz="6500"/>
            </a:lvl8pPr>
            <a:lvl9pPr marL="11808562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506106"/>
            <a:ext cx="18165128" cy="5024425"/>
          </a:xfrm>
        </p:spPr>
        <p:txBody>
          <a:bodyPr/>
          <a:lstStyle>
            <a:lvl1pPr marL="0" indent="0">
              <a:buNone/>
              <a:defRPr sz="4500"/>
            </a:lvl1pPr>
            <a:lvl2pPr marL="1476070" indent="0">
              <a:buNone/>
              <a:defRPr sz="3900"/>
            </a:lvl2pPr>
            <a:lvl3pPr marL="2952140" indent="0">
              <a:buNone/>
              <a:defRPr sz="3200"/>
            </a:lvl3pPr>
            <a:lvl4pPr marL="4428211" indent="0">
              <a:buNone/>
              <a:defRPr sz="2900"/>
            </a:lvl4pPr>
            <a:lvl5pPr marL="5904281" indent="0">
              <a:buNone/>
              <a:defRPr sz="2900"/>
            </a:lvl5pPr>
            <a:lvl6pPr marL="7380351" indent="0">
              <a:buNone/>
              <a:defRPr sz="2900"/>
            </a:lvl6pPr>
            <a:lvl7pPr marL="8856421" indent="0">
              <a:buNone/>
              <a:defRPr sz="2900"/>
            </a:lvl7pPr>
            <a:lvl8pPr marL="10332491" indent="0">
              <a:buNone/>
              <a:defRPr sz="2900"/>
            </a:lvl8pPr>
            <a:lvl9pPr marL="11808562" indent="0">
              <a:buNone/>
              <a:defRPr sz="2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453"/>
            <a:ext cx="27247692" cy="7135283"/>
          </a:xfrm>
          <a:prstGeom prst="rect">
            <a:avLst/>
          </a:prstGeom>
        </p:spPr>
        <p:txBody>
          <a:bodyPr vert="horz" lIns="295214" tIns="147607" rIns="295214" bIns="147607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9402"/>
            <a:ext cx="27247692" cy="28253742"/>
          </a:xfrm>
          <a:prstGeom prst="rect">
            <a:avLst/>
          </a:prstGeom>
        </p:spPr>
        <p:txBody>
          <a:bodyPr vert="horz" lIns="295214" tIns="147607" rIns="295214" bIns="147607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80106"/>
            <a:ext cx="7064216" cy="2279327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C9F0-1A2C-D148-B3C6-85E0AE924066}" type="datetimeFigureOut">
              <a:rPr lang="en-US" smtClean="0"/>
              <a:t>18/05/2018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2" y="39680106"/>
            <a:ext cx="9587151" cy="2279327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80106"/>
            <a:ext cx="7064216" cy="2279327"/>
          </a:xfrm>
          <a:prstGeom prst="rect">
            <a:avLst/>
          </a:prstGeom>
        </p:spPr>
        <p:txBody>
          <a:bodyPr vert="horz" lIns="295214" tIns="147607" rIns="295214" bIns="14760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86BC9-D957-514A-8272-92588A95D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 userDrawn="1"/>
        </p:nvSpPr>
        <p:spPr bwMode="auto">
          <a:xfrm>
            <a:off x="0" y="40774938"/>
            <a:ext cx="30279975" cy="203358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363" y="40054213"/>
            <a:ext cx="1392237" cy="275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30279975" cy="950913"/>
          </a:xfrm>
          <a:prstGeom prst="rect">
            <a:avLst/>
          </a:prstGeom>
          <a:solidFill>
            <a:srgbClr val="FD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29858" y="41767616"/>
            <a:ext cx="2286205" cy="762000"/>
            <a:chOff x="10463926" y="33185100"/>
            <a:chExt cx="9417051" cy="2540000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15702677" y="33185100"/>
              <a:ext cx="4178300" cy="2540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0463926" y="33185100"/>
              <a:ext cx="5238751" cy="25400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2824016" y="42006396"/>
            <a:ext cx="192474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EAMT 2016. The 19th Annual Conference of the European Association for Machine Translation Riga, Latvia. May 30 - June 1, 2016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7"/>
          <p:cNvSpPr>
            <a:spLocks noChangeArrowheads="1"/>
          </p:cNvSpPr>
          <p:nvPr userDrawn="1"/>
        </p:nvSpPr>
        <p:spPr bwMode="auto">
          <a:xfrm>
            <a:off x="0" y="0"/>
            <a:ext cx="30279975" cy="950913"/>
          </a:xfrm>
          <a:prstGeom prst="rect">
            <a:avLst/>
          </a:prstGeom>
          <a:solidFill>
            <a:srgbClr val="FD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8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3578163"/>
              </p:ext>
            </p:extLst>
          </p:nvPr>
        </p:nvGraphicFramePr>
        <p:xfrm>
          <a:off x="0" y="950913"/>
          <a:ext cx="5130800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r:id="rId17" imgW="2145600" imgH="801360" progId="">
                  <p:embed/>
                </p:oleObj>
              </mc:Choice>
              <mc:Fallback>
                <p:oleObj r:id="rId17" imgW="2145600" imgH="801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50913"/>
                        <a:ext cx="5130800" cy="19161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312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607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53" indent="-1107053" algn="l" defTabSz="1476070" rtl="0" eaLnBrk="1" latinLnBrk="0" hangingPunct="1">
        <a:spcBef>
          <a:spcPct val="20000"/>
        </a:spcBef>
        <a:buFont typeface="Arial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614" indent="-922544" algn="l" defTabSz="147607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76" indent="-738035" algn="l" defTabSz="1476070" rtl="0" eaLnBrk="1" latinLnBrk="0" hangingPunct="1">
        <a:spcBef>
          <a:spcPct val="20000"/>
        </a:spcBef>
        <a:buFont typeface="Arial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246" indent="-738035" algn="l" defTabSz="1476070" rtl="0" eaLnBrk="1" latinLnBrk="0" hangingPunct="1">
        <a:spcBef>
          <a:spcPct val="20000"/>
        </a:spcBef>
        <a:buFont typeface="Arial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316" indent="-738035" algn="l" defTabSz="1476070" rtl="0" eaLnBrk="1" latinLnBrk="0" hangingPunct="1">
        <a:spcBef>
          <a:spcPct val="20000"/>
        </a:spcBef>
        <a:buFont typeface="Arial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0" Type="http://schemas.openxmlformats.org/officeDocument/2006/relationships/oleObject" Target="../embeddings/oleObject6.bin"/><Relationship Id="rId21" Type="http://schemas.openxmlformats.org/officeDocument/2006/relationships/package" Target="../embeddings/Microsoft_Word_Document4.docx"/><Relationship Id="rId22" Type="http://schemas.openxmlformats.org/officeDocument/2006/relationships/image" Target="../media/image9.png"/><Relationship Id="rId23" Type="http://schemas.openxmlformats.org/officeDocument/2006/relationships/oleObject" Target="../embeddings/oleObject7.bin"/><Relationship Id="rId24" Type="http://schemas.openxmlformats.org/officeDocument/2006/relationships/package" Target="../embeddings/Microsoft_Word_Document5.docx"/><Relationship Id="rId25" Type="http://schemas.openxmlformats.org/officeDocument/2006/relationships/image" Target="../media/image10.png"/><Relationship Id="rId26" Type="http://schemas.openxmlformats.org/officeDocument/2006/relationships/oleObject" Target="../embeddings/oleObject8.bin"/><Relationship Id="rId27" Type="http://schemas.openxmlformats.org/officeDocument/2006/relationships/package" Target="../embeddings/Microsoft_Word_Document6.docx"/><Relationship Id="rId28" Type="http://schemas.openxmlformats.org/officeDocument/2006/relationships/image" Target="../media/image11.png"/><Relationship Id="rId29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Relationship Id="rId3" Type="http://schemas.openxmlformats.org/officeDocument/2006/relationships/hyperlink" Target="mailto:b.babych@leeds.ac.uk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30" Type="http://schemas.openxmlformats.org/officeDocument/2006/relationships/package" Target="../embeddings/Microsoft_Word_Document7.docx"/><Relationship Id="rId31" Type="http://schemas.openxmlformats.org/officeDocument/2006/relationships/image" Target="../media/image12.png"/><Relationship Id="rId32" Type="http://schemas.openxmlformats.org/officeDocument/2006/relationships/oleObject" Target="../embeddings/oleObject10.bin"/><Relationship Id="rId9" Type="http://schemas.openxmlformats.org/officeDocument/2006/relationships/oleObject" Target="../embeddings/oleObject3.bin"/><Relationship Id="rId6" Type="http://schemas.openxmlformats.org/officeDocument/2006/relationships/image" Target="../media/image17.png"/><Relationship Id="rId7" Type="http://schemas.openxmlformats.org/officeDocument/2006/relationships/oleObject" Target="../embeddings/oleObject2.bin"/><Relationship Id="rId8" Type="http://schemas.openxmlformats.org/officeDocument/2006/relationships/image" Target="../media/image5.emf"/><Relationship Id="rId33" Type="http://schemas.openxmlformats.org/officeDocument/2006/relationships/package" Target="../embeddings/Microsoft_Word_Document8.docx"/><Relationship Id="rId34" Type="http://schemas.openxmlformats.org/officeDocument/2006/relationships/image" Target="../media/image13.png"/><Relationship Id="rId35" Type="http://schemas.openxmlformats.org/officeDocument/2006/relationships/oleObject" Target="../embeddings/oleObject11.bin"/><Relationship Id="rId36" Type="http://schemas.openxmlformats.org/officeDocument/2006/relationships/package" Target="../embeddings/Microsoft_Word_Document9.docx"/><Relationship Id="rId10" Type="http://schemas.openxmlformats.org/officeDocument/2006/relationships/package" Target="../embeddings/Microsoft_Word_Document1.docx"/><Relationship Id="rId11" Type="http://schemas.openxmlformats.org/officeDocument/2006/relationships/image" Target="../media/image6.png"/><Relationship Id="rId12" Type="http://schemas.openxmlformats.org/officeDocument/2006/relationships/hyperlink" Target="http://corpus.leeds.ac.uk/bogdan/phonologylevenshtein/" TargetMode="External"/><Relationship Id="rId13" Type="http://schemas.openxmlformats.org/officeDocument/2006/relationships/image" Target="../media/image18.png"/><Relationship Id="rId14" Type="http://schemas.openxmlformats.org/officeDocument/2006/relationships/oleObject" Target="../embeddings/oleObject4.bin"/><Relationship Id="rId15" Type="http://schemas.openxmlformats.org/officeDocument/2006/relationships/package" Target="../embeddings/Microsoft_Word_Document2.docx"/><Relationship Id="rId16" Type="http://schemas.openxmlformats.org/officeDocument/2006/relationships/image" Target="../media/image7.png"/><Relationship Id="rId17" Type="http://schemas.openxmlformats.org/officeDocument/2006/relationships/oleObject" Target="../embeddings/oleObject5.bin"/><Relationship Id="rId18" Type="http://schemas.openxmlformats.org/officeDocument/2006/relationships/package" Target="../embeddings/Microsoft_Word_Document3.docx"/><Relationship Id="rId19" Type="http://schemas.openxmlformats.org/officeDocument/2006/relationships/image" Target="../media/image8.png"/><Relationship Id="rId3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6627" y="872341"/>
            <a:ext cx="278994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/>
              <a:t>Graphonological</a:t>
            </a:r>
            <a:r>
              <a:rPr lang="en-US" sz="6600" b="1" dirty="0"/>
              <a:t> </a:t>
            </a:r>
            <a:r>
              <a:rPr lang="en-US" sz="6600" b="1" dirty="0" err="1"/>
              <a:t>Levenshtein</a:t>
            </a:r>
            <a:r>
              <a:rPr lang="en-US" sz="6600" b="1" dirty="0"/>
              <a:t> Edit Distance: </a:t>
            </a:r>
            <a:endParaRPr lang="en-US" sz="6600" b="1" dirty="0" smtClean="0"/>
          </a:p>
          <a:p>
            <a:pPr algn="ctr"/>
            <a:r>
              <a:rPr lang="en-US" sz="6600" b="1" dirty="0" smtClean="0"/>
              <a:t>Application </a:t>
            </a:r>
            <a:r>
              <a:rPr lang="en-US" sz="6600" b="1" dirty="0"/>
              <a:t>for Automated Cognate </a:t>
            </a:r>
            <a:r>
              <a:rPr lang="en-US" sz="6600" b="1" dirty="0" smtClean="0"/>
              <a:t>Identification</a:t>
            </a:r>
          </a:p>
          <a:p>
            <a:pPr algn="ctr"/>
            <a:r>
              <a:rPr lang="en-US" sz="4800" dirty="0"/>
              <a:t>Bogdan </a:t>
            </a:r>
            <a:r>
              <a:rPr lang="en-US" sz="4800" dirty="0" smtClean="0"/>
              <a:t>BABYCH (</a:t>
            </a:r>
            <a:r>
              <a:rPr lang="en-US" sz="4800" dirty="0" smtClean="0">
                <a:hlinkClick r:id="rId3"/>
              </a:rPr>
              <a:t>b.babych</a:t>
            </a:r>
            <a:r>
              <a:rPr lang="en-US" sz="4800" dirty="0">
                <a:hlinkClick r:id="rId3"/>
              </a:rPr>
              <a:t>@</a:t>
            </a:r>
            <a:r>
              <a:rPr lang="en-US" sz="4800" dirty="0" smtClean="0">
                <a:hlinkClick r:id="rId3"/>
              </a:rPr>
              <a:t>leeds.ac.uk</a:t>
            </a:r>
            <a:r>
              <a:rPr lang="en-US" sz="4800" dirty="0" smtClean="0"/>
              <a:t>)</a:t>
            </a:r>
          </a:p>
          <a:p>
            <a:pPr algn="ctr"/>
            <a:r>
              <a:rPr lang="en-US" sz="4800" dirty="0" smtClean="0"/>
              <a:t>Centre </a:t>
            </a:r>
            <a:r>
              <a:rPr lang="en-US" sz="4800" dirty="0"/>
              <a:t>for Translation Studies, University of </a:t>
            </a:r>
            <a:r>
              <a:rPr lang="en-US" sz="4800" dirty="0" smtClean="0"/>
              <a:t>Leeds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0246803" y="4893746"/>
            <a:ext cx="198778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Evaluation framework: Automated </a:t>
            </a:r>
            <a:r>
              <a:rPr lang="en-GB" dirty="0"/>
              <a:t>cognate identification for MT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753" y="4893746"/>
            <a:ext cx="83117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6931" y="6039772"/>
            <a:ext cx="963091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b="1" dirty="0" smtClean="0"/>
              <a:t>A method </a:t>
            </a:r>
            <a:r>
              <a:rPr lang="en-GB" sz="2800" dirty="0" smtClean="0"/>
              <a:t>of calculating a modified </a:t>
            </a:r>
            <a:r>
              <a:rPr lang="en-GB" sz="2800" dirty="0" err="1" smtClean="0"/>
              <a:t>Levenshtein</a:t>
            </a:r>
            <a:r>
              <a:rPr lang="en-GB" sz="2800" dirty="0" smtClean="0"/>
              <a:t> edit distance between phonologically-aware character strings</a:t>
            </a:r>
          </a:p>
          <a:p>
            <a:pPr marL="457200" indent="-457200">
              <a:buFont typeface="Arial"/>
              <a:buChar char="•"/>
            </a:pPr>
            <a:r>
              <a:rPr lang="en-GB" sz="2800" b="1" dirty="0" smtClean="0"/>
              <a:t>Evaluation </a:t>
            </a:r>
            <a:r>
              <a:rPr lang="en-GB" sz="2800" dirty="0" smtClean="0"/>
              <a:t>on the task of automated cognate identification from non-parallel (comparable) corpora</a:t>
            </a:r>
          </a:p>
          <a:p>
            <a:pPr marL="457200" indent="-457200">
              <a:buFont typeface="Arial"/>
              <a:buChar char="•"/>
            </a:pPr>
            <a:r>
              <a:rPr lang="en-GB" sz="2800" b="1" dirty="0" smtClean="0"/>
              <a:t>Motivation</a:t>
            </a:r>
            <a:r>
              <a:rPr lang="en-GB" sz="2800" dirty="0" smtClean="0"/>
              <a:t>: finding translation equivalents for the ‘long tail’ of cognate lexicon from non-parallel corpora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approach works best for cognate languages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applies across writing systems (</a:t>
            </a:r>
            <a:r>
              <a:rPr lang="en-GB" sz="2800" dirty="0" err="1" smtClean="0"/>
              <a:t>ua,ru</a:t>
            </a:r>
            <a:r>
              <a:rPr lang="en-GB" sz="2800" dirty="0" smtClean="0"/>
              <a:t>, </a:t>
            </a:r>
            <a:r>
              <a:rPr lang="en-GB" sz="2800" dirty="0" err="1" smtClean="0"/>
              <a:t>pl</a:t>
            </a:r>
            <a:r>
              <a:rPr lang="en-GB" sz="2800" dirty="0" smtClean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GB" sz="2800" b="1" dirty="0" smtClean="0"/>
              <a:t>Principle:</a:t>
            </a:r>
            <a:r>
              <a:rPr lang="en-GB" sz="2800" dirty="0" smtClean="0"/>
              <a:t> editing character feature hierarchies for strings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informed by acoustic &amp; articulatory feature structures of phonemes behind characters;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calculating intuitively more meaningful distances</a:t>
            </a:r>
          </a:p>
          <a:p>
            <a:pPr marL="457200" indent="-457200">
              <a:buFont typeface="Arial"/>
              <a:buChar char="•"/>
            </a:pPr>
            <a:r>
              <a:rPr lang="en-GB" sz="2800" b="1" dirty="0" smtClean="0"/>
              <a:t>Other applications</a:t>
            </a:r>
            <a:r>
              <a:rPr lang="en-GB" sz="2800" dirty="0" smtClean="0"/>
              <a:t>: robust transliterations, identification of distorted spelling, modelling phonetic variation in morphological paradigms, dialectological distortion models, tracking historical changes in closely-related languages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759" y="15851218"/>
            <a:ext cx="98690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931" y="16836103"/>
            <a:ext cx="9630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err="1" smtClean="0"/>
              <a:t>Levenshtein</a:t>
            </a:r>
            <a:r>
              <a:rPr lang="en-GB" sz="2800" dirty="0" smtClean="0"/>
              <a:t> edit distance: number of insertions, deletions &amp; substitutions of characters to convert a string into another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355" y="13366120"/>
            <a:ext cx="1702702" cy="2120494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96329" y="14866114"/>
            <a:ext cx="7384431" cy="536914"/>
            <a:chOff x="635006" y="13177510"/>
            <a:chExt cx="7384431" cy="536914"/>
          </a:xfrm>
        </p:grpSpPr>
        <p:sp>
          <p:nvSpPr>
            <p:cNvPr id="23" name="TextBox 22"/>
            <p:cNvSpPr txBox="1"/>
            <p:nvPr/>
          </p:nvSpPr>
          <p:spPr>
            <a:xfrm>
              <a:off x="635006" y="13177510"/>
              <a:ext cx="3581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V.Levenshtein</a:t>
              </a:r>
              <a:r>
                <a:rPr lang="en-US" sz="2800" dirty="0" smtClean="0"/>
                <a:t> (1935- )[</a:t>
              </a:r>
              <a:endParaRPr lang="en-US" sz="2800" dirty="0"/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26444" y="13307030"/>
              <a:ext cx="1485900" cy="3937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5512344" y="13177510"/>
              <a:ext cx="14976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], not […</a:t>
              </a:r>
              <a:endParaRPr lang="en-US" sz="2800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83038" y="13355260"/>
              <a:ext cx="698500" cy="2667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7581538" y="13191204"/>
              <a:ext cx="437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]</a:t>
              </a:r>
              <a:endParaRPr lang="en-US" sz="28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823146" y="13371016"/>
            <a:ext cx="7136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Pronunciation does matter, e.g.:</a:t>
            </a:r>
          </a:p>
          <a:p>
            <a:r>
              <a:rPr lang="en-US" sz="2800" dirty="0"/>
              <a:t>r</a:t>
            </a:r>
            <a:r>
              <a:rPr lang="en-US" sz="2800" dirty="0" smtClean="0"/>
              <a:t>ecognition of proper names by native speakers mispronounced in other languages</a:t>
            </a:r>
            <a:endParaRPr lang="en-US" sz="2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150004"/>
              </p:ext>
            </p:extLst>
          </p:nvPr>
        </p:nvGraphicFramePr>
        <p:xfrm>
          <a:off x="2106627" y="17793116"/>
          <a:ext cx="5563772" cy="2771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" name="Equation" r:id="rId7" imgW="3111500" imgH="1549400" progId="Equation.3">
                  <p:embed/>
                </p:oleObj>
              </mc:Choice>
              <mc:Fallback>
                <p:oleObj name="Equation" r:id="rId7" imgW="3111500" imgH="154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6627" y="17793116"/>
                        <a:ext cx="5563772" cy="2771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12753" y="20600343"/>
            <a:ext cx="9385304" cy="914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Applications for fuzzy string matching</a:t>
            </a:r>
            <a:endParaRPr lang="en-GB" sz="2800" dirty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Extension for modelling dialectological variation: </a:t>
            </a:r>
          </a:p>
          <a:p>
            <a:pPr lvl="1"/>
            <a:r>
              <a:rPr lang="en-GB" sz="2800" b="1" dirty="0"/>
              <a:t>phonological edit distance </a:t>
            </a:r>
            <a:r>
              <a:rPr lang="en-GB" sz="2800" dirty="0" smtClean="0"/>
              <a:t>for comparing </a:t>
            </a:r>
            <a:r>
              <a:rPr lang="en-GB" sz="2800" dirty="0"/>
              <a:t>word pronunciation in </a:t>
            </a:r>
            <a:r>
              <a:rPr lang="en-GB" sz="2800" dirty="0" smtClean="0"/>
              <a:t>dialects (</a:t>
            </a:r>
            <a:r>
              <a:rPr lang="en-GB" sz="2800" dirty="0" err="1"/>
              <a:t>Nerbonne</a:t>
            </a:r>
            <a:r>
              <a:rPr lang="en-GB" sz="2800" dirty="0"/>
              <a:t> </a:t>
            </a:r>
            <a:r>
              <a:rPr lang="en-GB" sz="2800" dirty="0" smtClean="0"/>
              <a:t>&amp; </a:t>
            </a:r>
            <a:r>
              <a:rPr lang="en-GB" sz="2800" dirty="0" err="1" smtClean="0"/>
              <a:t>Heeringa</a:t>
            </a:r>
            <a:r>
              <a:rPr lang="en-GB" sz="2800" dirty="0" smtClean="0"/>
              <a:t>, 1997; </a:t>
            </a:r>
            <a:r>
              <a:rPr lang="en-GB" sz="2800" dirty="0"/>
              <a:t>Sanders and Chin, 2009</a:t>
            </a:r>
            <a:r>
              <a:rPr lang="en-GB" sz="2800" dirty="0" smtClean="0"/>
              <a:t>) using vectors of acoustic /articulatory features, proposed by (</a:t>
            </a:r>
            <a:r>
              <a:rPr lang="en-GB" sz="2800" dirty="0" err="1"/>
              <a:t>Jakobson</a:t>
            </a:r>
            <a:r>
              <a:rPr lang="en-GB" sz="2800" dirty="0"/>
              <a:t> et al., 1958</a:t>
            </a:r>
            <a:r>
              <a:rPr lang="en-GB" sz="2800" dirty="0" smtClean="0"/>
              <a:t>) – examples of phonemes:</a:t>
            </a:r>
          </a:p>
          <a:p>
            <a:pPr lvl="1"/>
            <a:endParaRPr lang="en-GB" sz="2800" dirty="0" smtClean="0"/>
          </a:p>
          <a:p>
            <a:pPr lvl="1"/>
            <a:r>
              <a:rPr lang="en-GB" sz="2800" b="1" dirty="0" smtClean="0"/>
              <a:t>[Acoustic Type]</a:t>
            </a:r>
            <a:r>
              <a:rPr lang="en-GB" sz="2800" dirty="0" smtClean="0"/>
              <a:t>: vowel </a:t>
            </a:r>
            <a:r>
              <a:rPr lang="en-GB" sz="2800" i="1" dirty="0" smtClean="0"/>
              <a:t>[a]</a:t>
            </a:r>
            <a:r>
              <a:rPr lang="en-GB" sz="2800" dirty="0" smtClean="0"/>
              <a:t>| sonant </a:t>
            </a:r>
            <a:r>
              <a:rPr lang="en-GB" sz="2800" i="1" dirty="0" smtClean="0"/>
              <a:t>[r]</a:t>
            </a:r>
            <a:r>
              <a:rPr lang="en-GB" sz="2800" dirty="0" smtClean="0"/>
              <a:t>| consonant </a:t>
            </a:r>
            <a:r>
              <a:rPr lang="en-GB" sz="2800" i="1" dirty="0" smtClean="0"/>
              <a:t>[s]</a:t>
            </a:r>
          </a:p>
          <a:p>
            <a:pPr lvl="1"/>
            <a:r>
              <a:rPr lang="en-GB" sz="2800" b="1" dirty="0" smtClean="0"/>
              <a:t>[Manner of articulation]</a:t>
            </a:r>
            <a:r>
              <a:rPr lang="en-GB" sz="2800" dirty="0" smtClean="0"/>
              <a:t>: plosive </a:t>
            </a:r>
            <a:r>
              <a:rPr lang="en-GB" sz="2800" i="1" dirty="0" smtClean="0"/>
              <a:t>[b]</a:t>
            </a:r>
            <a:r>
              <a:rPr lang="en-GB" sz="2800" dirty="0" smtClean="0"/>
              <a:t> | fricative </a:t>
            </a:r>
            <a:r>
              <a:rPr lang="en-GB" sz="2800" i="1" dirty="0" smtClean="0"/>
              <a:t>[s]</a:t>
            </a:r>
          </a:p>
          <a:p>
            <a:pPr lvl="1"/>
            <a:r>
              <a:rPr lang="en-GB" sz="2800" b="1" dirty="0" smtClean="0"/>
              <a:t>[Active articulation]</a:t>
            </a:r>
            <a:r>
              <a:rPr lang="en-GB" sz="2800" dirty="0" smtClean="0"/>
              <a:t>: labial </a:t>
            </a:r>
            <a:r>
              <a:rPr lang="en-GB" sz="2800" i="1" dirty="0" smtClean="0"/>
              <a:t>[b]</a:t>
            </a:r>
            <a:r>
              <a:rPr lang="en-GB" sz="2800" dirty="0" smtClean="0"/>
              <a:t> | front-tongue </a:t>
            </a:r>
            <a:r>
              <a:rPr lang="en-GB" sz="2800" i="1" dirty="0" smtClean="0"/>
              <a:t>[s]</a:t>
            </a:r>
            <a:r>
              <a:rPr lang="en-GB" sz="2800" dirty="0" smtClean="0"/>
              <a:t> | mid-tongue </a:t>
            </a:r>
            <a:r>
              <a:rPr lang="en-GB" sz="2800" i="1" dirty="0" smtClean="0"/>
              <a:t>[r]</a:t>
            </a:r>
            <a:r>
              <a:rPr lang="en-GB" sz="2800" dirty="0" smtClean="0"/>
              <a:t> | back-tongue </a:t>
            </a:r>
            <a:r>
              <a:rPr lang="en-GB" sz="2800" i="1" dirty="0" smtClean="0"/>
              <a:t>[k]</a:t>
            </a:r>
          </a:p>
          <a:p>
            <a:pPr lvl="1"/>
            <a:r>
              <a:rPr lang="en-GB" sz="2800" b="1" dirty="0" smtClean="0"/>
              <a:t>[Passive articulation]</a:t>
            </a:r>
            <a:r>
              <a:rPr lang="en-GB" sz="2800" dirty="0" smtClean="0"/>
              <a:t>: bilabial </a:t>
            </a:r>
            <a:r>
              <a:rPr lang="en-GB" sz="2800" i="1" dirty="0" smtClean="0"/>
              <a:t>[b]</a:t>
            </a:r>
            <a:r>
              <a:rPr lang="en-GB" sz="2800" dirty="0" smtClean="0"/>
              <a:t> | labiodental </a:t>
            </a:r>
            <a:r>
              <a:rPr lang="en-GB" sz="2800" i="1" dirty="0" smtClean="0"/>
              <a:t>[v]</a:t>
            </a:r>
            <a:r>
              <a:rPr lang="en-GB" sz="2800" dirty="0" smtClean="0"/>
              <a:t> | palatal </a:t>
            </a:r>
            <a:r>
              <a:rPr lang="en-GB" sz="2800" i="1" dirty="0" smtClean="0"/>
              <a:t>[j]</a:t>
            </a:r>
            <a:r>
              <a:rPr lang="en-GB" sz="2800" dirty="0" smtClean="0"/>
              <a:t> | velar </a:t>
            </a:r>
            <a:r>
              <a:rPr lang="en-GB" sz="2800" i="1" dirty="0" smtClean="0"/>
              <a:t>[k]</a:t>
            </a:r>
            <a:r>
              <a:rPr lang="en-GB" sz="2800" dirty="0" smtClean="0"/>
              <a:t> | alveolar </a:t>
            </a:r>
            <a:r>
              <a:rPr lang="en-GB" sz="2800" i="1" dirty="0" smtClean="0"/>
              <a:t>[s]</a:t>
            </a:r>
          </a:p>
          <a:p>
            <a:pPr lvl="1"/>
            <a:r>
              <a:rPr lang="en-GB" sz="2800" b="1" dirty="0" smtClean="0"/>
              <a:t>[</a:t>
            </a:r>
            <a:r>
              <a:rPr lang="en-GB" sz="2800" b="1" dirty="0" err="1" smtClean="0"/>
              <a:t>Frontness</a:t>
            </a:r>
            <a:r>
              <a:rPr lang="en-GB" sz="2800" b="1" dirty="0" smtClean="0"/>
              <a:t>]</a:t>
            </a:r>
            <a:r>
              <a:rPr lang="en-GB" sz="2800" dirty="0" smtClean="0"/>
              <a:t>: front [</a:t>
            </a:r>
            <a:r>
              <a:rPr lang="en-GB" sz="2800" dirty="0" err="1" smtClean="0"/>
              <a:t>i</a:t>
            </a:r>
            <a:r>
              <a:rPr lang="en-GB" sz="2800" dirty="0" smtClean="0"/>
              <a:t>] | central </a:t>
            </a:r>
            <a:r>
              <a:rPr lang="en-GB" sz="2800" i="1" dirty="0" smtClean="0"/>
              <a:t>[y]</a:t>
            </a:r>
            <a:r>
              <a:rPr lang="en-GB" sz="2800" dirty="0" smtClean="0"/>
              <a:t> | back </a:t>
            </a:r>
            <a:r>
              <a:rPr lang="en-GB" sz="2800" i="1" dirty="0" smtClean="0"/>
              <a:t>[a]</a:t>
            </a:r>
          </a:p>
          <a:p>
            <a:pPr lvl="1"/>
            <a:r>
              <a:rPr lang="en-GB" sz="2800" b="1" dirty="0" smtClean="0"/>
              <a:t>[Height]</a:t>
            </a:r>
            <a:r>
              <a:rPr lang="en-GB" sz="2800" dirty="0" smtClean="0"/>
              <a:t>: open </a:t>
            </a:r>
            <a:r>
              <a:rPr lang="en-GB" sz="2800" i="1" dirty="0" smtClean="0"/>
              <a:t>[a]</a:t>
            </a:r>
            <a:r>
              <a:rPr lang="en-GB" sz="2800" dirty="0" smtClean="0"/>
              <a:t> | mid </a:t>
            </a:r>
            <a:r>
              <a:rPr lang="en-GB" sz="2800" i="1" dirty="0" smtClean="0"/>
              <a:t>[e]</a:t>
            </a:r>
            <a:r>
              <a:rPr lang="en-GB" sz="2800" dirty="0" smtClean="0"/>
              <a:t> | close </a:t>
            </a:r>
            <a:r>
              <a:rPr lang="en-GB" sz="2800" i="1" dirty="0" smtClean="0"/>
              <a:t>[</a:t>
            </a:r>
            <a:r>
              <a:rPr lang="en-GB" sz="2800" i="1" dirty="0" err="1" smtClean="0"/>
              <a:t>i</a:t>
            </a:r>
            <a:r>
              <a:rPr lang="en-GB" sz="2800" i="1" dirty="0" smtClean="0"/>
              <a:t>]</a:t>
            </a:r>
            <a:endParaRPr lang="en-GB" sz="2800" dirty="0"/>
          </a:p>
          <a:p>
            <a:pPr lvl="1"/>
            <a:endParaRPr lang="en-GB" sz="2800" dirty="0" smtClean="0"/>
          </a:p>
          <a:p>
            <a:pPr lvl="1"/>
            <a:r>
              <a:rPr lang="en-GB" sz="2800" dirty="0" smtClean="0"/>
              <a:t>Each word is (1) phonologically transcribed; (2) each character gets internal structure: represented as a vector of features; (3) edit distance computed between strings of phonological feature vectors</a:t>
            </a:r>
            <a:endParaRPr lang="en-GB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412753" y="32510000"/>
            <a:ext cx="9630920" cy="827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Affects substitution operation: lower cost if phonemes share some phonological features</a:t>
            </a:r>
            <a:endParaRPr lang="en-GB" sz="2800" dirty="0"/>
          </a:p>
          <a:p>
            <a:pPr lvl="1"/>
            <a:r>
              <a:rPr lang="en-GB" sz="2800" dirty="0" smtClean="0"/>
              <a:t>to make it “…possible to take into account the affinity between sounds that are not equal, but are still related to …show that '</a:t>
            </a:r>
            <a:r>
              <a:rPr lang="en-GB" sz="2800" i="1" dirty="0" smtClean="0"/>
              <a:t>pater</a:t>
            </a:r>
            <a:r>
              <a:rPr lang="en-GB" sz="2800" dirty="0" smtClean="0"/>
              <a:t>' and '</a:t>
            </a:r>
            <a:r>
              <a:rPr lang="en-GB" sz="2800" i="1" dirty="0" err="1" smtClean="0"/>
              <a:t>vader</a:t>
            </a:r>
            <a:r>
              <a:rPr lang="en-GB" sz="2800" dirty="0" smtClean="0"/>
              <a:t>' are more kindred then '</a:t>
            </a:r>
            <a:r>
              <a:rPr lang="en-GB" sz="2800" i="1" dirty="0" smtClean="0"/>
              <a:t>pater</a:t>
            </a:r>
            <a:r>
              <a:rPr lang="en-GB" sz="2800" dirty="0" smtClean="0"/>
              <a:t>' and '</a:t>
            </a:r>
            <a:r>
              <a:rPr lang="en-GB" sz="2800" i="1" dirty="0" err="1" smtClean="0"/>
              <a:t>maler</a:t>
            </a:r>
            <a:r>
              <a:rPr lang="en-GB" sz="2800" dirty="0" smtClean="0"/>
              <a:t>'.” (</a:t>
            </a:r>
            <a:r>
              <a:rPr lang="en-GB" sz="2800" dirty="0" err="1" smtClean="0"/>
              <a:t>Nerbonne</a:t>
            </a:r>
            <a:r>
              <a:rPr lang="en-GB" sz="2800" dirty="0" smtClean="0"/>
              <a:t> &amp; </a:t>
            </a:r>
            <a:r>
              <a:rPr lang="en-GB" sz="2800" dirty="0" err="1" smtClean="0"/>
              <a:t>Heeringa</a:t>
            </a:r>
            <a:r>
              <a:rPr lang="en-GB" sz="2800" dirty="0" smtClean="0"/>
              <a:t>, 1997:2) </a:t>
            </a:r>
          </a:p>
          <a:p>
            <a:endParaRPr lang="en-GB" sz="2800" dirty="0"/>
          </a:p>
          <a:p>
            <a:r>
              <a:rPr lang="en-GB" sz="2800" b="1" dirty="0" smtClean="0"/>
              <a:t>Problems with phonological edit distance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Evaluation framework needed for metric development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Task-based evaluation: success in applications (cognate identification, robust transliteration)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Different optimization parameters for applications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Are feature vectors sufficient or more complex hierarchical representations needed?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Phonetic features of complex phonemes (diphthongs)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Integrating </a:t>
            </a:r>
            <a:r>
              <a:rPr lang="en-GB" sz="2800" dirty="0"/>
              <a:t>edits of individual features into the calculation of a coherent distance </a:t>
            </a:r>
            <a:r>
              <a:rPr lang="en-GB" sz="2800" dirty="0" smtClean="0"/>
              <a:t>measure</a:t>
            </a:r>
          </a:p>
          <a:p>
            <a:pPr lvl="1"/>
            <a:r>
              <a:rPr lang="en-GB" sz="2800" dirty="0" smtClean="0"/>
              <a:t>Euclidian vs. Manhattan distance, etc…</a:t>
            </a:r>
            <a:endParaRPr lang="en-GB" sz="2800" dirty="0"/>
          </a:p>
        </p:txBody>
      </p:sp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25333"/>
              </p:ext>
            </p:extLst>
          </p:nvPr>
        </p:nvGraphicFramePr>
        <p:xfrm>
          <a:off x="659016" y="29741306"/>
          <a:ext cx="9368834" cy="279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Document" r:id="rId10" imgW="4686300" imgH="1397000" progId="Word.Document.12">
                  <p:embed/>
                </p:oleObj>
              </mc:Choice>
              <mc:Fallback>
                <p:oleObj name="Document" r:id="rId10" imgW="4686300" imgH="139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9016" y="29741306"/>
                        <a:ext cx="9368834" cy="2792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818936" y="6039772"/>
            <a:ext cx="8738039" cy="10002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HyghTra</a:t>
            </a:r>
            <a:r>
              <a:rPr lang="en-US" sz="2800" b="1" dirty="0" smtClean="0"/>
              <a:t> project </a:t>
            </a:r>
            <a:r>
              <a:rPr lang="en-US" sz="2800" i="1" dirty="0"/>
              <a:t>http://</a:t>
            </a:r>
            <a:r>
              <a:rPr lang="en-US" sz="2800" i="1" dirty="0" err="1"/>
              <a:t>hyghtra.eu</a:t>
            </a:r>
            <a:r>
              <a:rPr lang="en-US" sz="2800" i="1" dirty="0"/>
              <a:t>/ </a:t>
            </a:r>
            <a:r>
              <a:rPr lang="en-US" sz="2800" i="1" dirty="0" smtClean="0"/>
              <a:t>: </a:t>
            </a:r>
            <a:r>
              <a:rPr lang="en-GB" sz="2800" dirty="0" smtClean="0"/>
              <a:t>Rapid </a:t>
            </a:r>
            <a:r>
              <a:rPr lang="en-GB" sz="2800" dirty="0"/>
              <a:t>creation of hybrid MT systems </a:t>
            </a:r>
            <a:r>
              <a:rPr lang="en-GB" sz="2800" dirty="0" smtClean="0"/>
              <a:t>around </a:t>
            </a:r>
            <a:r>
              <a:rPr lang="en-GB" sz="2800" dirty="0" err="1" smtClean="0"/>
              <a:t>Lingenio’s</a:t>
            </a:r>
            <a:r>
              <a:rPr lang="en-GB" sz="2800" dirty="0" smtClean="0"/>
              <a:t> RBMT architecture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new </a:t>
            </a:r>
            <a:r>
              <a:rPr lang="en-GB" sz="2800" dirty="0"/>
              <a:t>translation directions </a:t>
            </a: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under</a:t>
            </a:r>
            <a:r>
              <a:rPr lang="en-GB" sz="2800" dirty="0"/>
              <a:t>-resourced languages, </a:t>
            </a:r>
            <a:endParaRPr lang="en-GB" sz="2800" dirty="0" smtClean="0"/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closely </a:t>
            </a:r>
            <a:r>
              <a:rPr lang="en-GB" sz="2800" dirty="0"/>
              <a:t>related, or ‘cognate</a:t>
            </a:r>
            <a:r>
              <a:rPr lang="en-GB" sz="2800" dirty="0" smtClean="0"/>
              <a:t>’ languages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Spanish &amp;Portuguese</a:t>
            </a:r>
            <a:r>
              <a:rPr lang="en-GB" sz="2800" dirty="0"/>
              <a:t>, German </a:t>
            </a:r>
            <a:r>
              <a:rPr lang="en-GB" sz="2800" dirty="0" smtClean="0"/>
              <a:t>&amp; Dutch</a:t>
            </a:r>
            <a:r>
              <a:rPr lang="en-GB" sz="2800" dirty="0"/>
              <a:t>, Ukrainian &amp;</a:t>
            </a:r>
            <a:r>
              <a:rPr lang="en-GB" sz="2800" dirty="0" smtClean="0"/>
              <a:t>Russian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Task: automating cognate identification from non-parallel comparable corpora for dictionary creation</a:t>
            </a:r>
          </a:p>
          <a:p>
            <a:pPr marL="1933270" lvl="1" indent="-457200">
              <a:buFont typeface="Arial"/>
              <a:buChar char="•"/>
            </a:pPr>
            <a:r>
              <a:rPr lang="en-US" sz="2800" dirty="0" smtClean="0"/>
              <a:t>Closely-related languages have high cognate overlap: </a:t>
            </a:r>
            <a:r>
              <a:rPr lang="en-US" sz="2800" dirty="0" err="1" smtClean="0"/>
              <a:t>ua</a:t>
            </a:r>
            <a:r>
              <a:rPr lang="en-US" sz="2800" dirty="0" smtClean="0"/>
              <a:t>/</a:t>
            </a:r>
            <a:r>
              <a:rPr lang="en-US" sz="2800" dirty="0" err="1" smtClean="0"/>
              <a:t>ru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ＭＳ ゴシック"/>
                <a:ea typeface="ＭＳ ゴシック"/>
                <a:cs typeface="ＭＳ ゴシック"/>
              </a:rPr>
              <a:t>≈</a:t>
            </a:r>
            <a:r>
              <a:rPr lang="en-US" sz="2800" dirty="0" smtClean="0"/>
              <a:t> 60% cognate lexicon (higher in low-frequency range = ‘long tail’), with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≈</a:t>
            </a:r>
            <a:r>
              <a:rPr lang="en-US" sz="2800" dirty="0"/>
              <a:t> 2</a:t>
            </a:r>
            <a:r>
              <a:rPr lang="en-US" sz="2800" dirty="0" smtClean="0"/>
              <a:t>% ‘false friends’ (cognates with different meaning) which generate noise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Applications for RBMT/Hybrid MT: Cognate candidates presented to the developer for manual check</a:t>
            </a:r>
          </a:p>
          <a:p>
            <a:pPr marL="1933270" lvl="1" indent="-457200">
              <a:buFont typeface="Arial"/>
              <a:buChar char="•"/>
            </a:pPr>
            <a:r>
              <a:rPr lang="en-US" sz="2800" dirty="0" smtClean="0"/>
              <a:t>Productivity depends on metric quality</a:t>
            </a:r>
          </a:p>
          <a:p>
            <a:pPr marL="1933270" lvl="1" indent="-457200">
              <a:buFont typeface="Arial"/>
              <a:buChar char="•"/>
            </a:pPr>
            <a:r>
              <a:rPr lang="en-US" sz="2800" dirty="0" smtClean="0"/>
              <a:t>Comparing parameters of the candidate lists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Applications for SMT:</a:t>
            </a:r>
          </a:p>
          <a:p>
            <a:pPr marL="1933270" lvl="1" indent="-457200">
              <a:buFont typeface="Arial"/>
              <a:buChar char="•"/>
            </a:pPr>
            <a:r>
              <a:rPr lang="en-US" sz="2800" dirty="0" smtClean="0"/>
              <a:t>ACCURAT </a:t>
            </a:r>
            <a:r>
              <a:rPr lang="en-GB" sz="2800" dirty="0"/>
              <a:t>(</a:t>
            </a:r>
            <a:r>
              <a:rPr lang="en-GB" sz="2800" dirty="0" err="1"/>
              <a:t>Pinnis</a:t>
            </a:r>
            <a:r>
              <a:rPr lang="en-GB" sz="2800" dirty="0"/>
              <a:t> et al., 2012</a:t>
            </a:r>
            <a:r>
              <a:rPr lang="en-GB" sz="2800" dirty="0" smtClean="0"/>
              <a:t>): equivalents from comparable corpora reduce the number of out-of-vocabulary words in SMT for under-resourced languages</a:t>
            </a:r>
            <a:endParaRPr lang="en-US" sz="28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0937842" y="6039772"/>
            <a:ext cx="8382457" cy="1043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Monolingual </a:t>
            </a:r>
            <a:r>
              <a:rPr lang="en-US" sz="2800" dirty="0"/>
              <a:t>corpora </a:t>
            </a:r>
            <a:r>
              <a:rPr lang="en-US" sz="2800" dirty="0" smtClean="0"/>
              <a:t>250M </a:t>
            </a:r>
            <a:r>
              <a:rPr lang="en-US" sz="2800" dirty="0"/>
              <a:t>for Ukrainian and 200M for Russian </a:t>
            </a:r>
            <a:r>
              <a:rPr lang="en-US" sz="2800" dirty="0" smtClean="0"/>
              <a:t>news </a:t>
            </a:r>
            <a:r>
              <a:rPr lang="en-US" sz="2800" dirty="0" err="1" smtClean="0"/>
              <a:t>PoS</a:t>
            </a:r>
            <a:r>
              <a:rPr lang="en-US" sz="2800" dirty="0" smtClean="0"/>
              <a:t> </a:t>
            </a:r>
            <a:r>
              <a:rPr lang="en-US" sz="2800" dirty="0"/>
              <a:t>tagged and </a:t>
            </a:r>
            <a:r>
              <a:rPr lang="en-US" sz="2800" dirty="0" err="1"/>
              <a:t>lemmatised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Frequency </a:t>
            </a:r>
            <a:r>
              <a:rPr lang="en-US" sz="2800" dirty="0"/>
              <a:t>dictionaries </a:t>
            </a:r>
            <a:r>
              <a:rPr lang="en-US" sz="2800" dirty="0" smtClean="0"/>
              <a:t>created </a:t>
            </a:r>
            <a:r>
              <a:rPr lang="en-US" sz="2800" dirty="0"/>
              <a:t>for </a:t>
            </a:r>
            <a:r>
              <a:rPr lang="en-US" sz="2800" dirty="0" smtClean="0"/>
              <a:t>lemmas;  Frequency threshold applied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Edit </a:t>
            </a:r>
            <a:r>
              <a:rPr lang="en-US" sz="2800" dirty="0"/>
              <a:t>distances for pairs of lemmas in a Cartesian product of the two dictionaries </a:t>
            </a:r>
            <a:r>
              <a:rPr lang="en-US" sz="2800" dirty="0" smtClean="0"/>
              <a:t>automatically </a:t>
            </a:r>
            <a:r>
              <a:rPr lang="en-US" sz="2800" dirty="0"/>
              <a:t>calculated using </a:t>
            </a:r>
            <a:r>
              <a:rPr lang="en-US" sz="2800" dirty="0" smtClean="0"/>
              <a:t>baseline and phonological </a:t>
            </a:r>
            <a:r>
              <a:rPr lang="en-US" sz="2800" dirty="0" err="1" smtClean="0"/>
              <a:t>Levenshtein</a:t>
            </a:r>
            <a:r>
              <a:rPr lang="en-US" sz="2800" dirty="0" smtClean="0"/>
              <a:t> </a:t>
            </a:r>
            <a:r>
              <a:rPr lang="en-US" sz="2800" dirty="0"/>
              <a:t>measure.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Pairs </a:t>
            </a:r>
            <a:r>
              <a:rPr lang="en-US" sz="2800" dirty="0"/>
              <a:t>with edit distances below </a:t>
            </a:r>
            <a:r>
              <a:rPr lang="en-US" sz="2800" dirty="0" smtClean="0"/>
              <a:t>an established threshold retained </a:t>
            </a:r>
            <a:r>
              <a:rPr lang="en-US" sz="2800" dirty="0"/>
              <a:t>as candidate cognates </a:t>
            </a:r>
            <a:endParaRPr lang="en-US" sz="2800" dirty="0" smtClean="0"/>
          </a:p>
          <a:p>
            <a:pPr marL="1990420" lvl="1" indent="-514350">
              <a:buFont typeface="Arial"/>
              <a:buChar char="•"/>
            </a:pPr>
            <a:r>
              <a:rPr lang="en-US" sz="2800" dirty="0" err="1" smtClean="0"/>
              <a:t>Levenshtein</a:t>
            </a:r>
            <a:r>
              <a:rPr lang="en-US" sz="2800" dirty="0" smtClean="0"/>
              <a:t> </a:t>
            </a:r>
            <a:r>
              <a:rPr lang="en-US" sz="2800" dirty="0"/>
              <a:t>edit </a:t>
            </a:r>
            <a:r>
              <a:rPr lang="en-US" sz="2800" dirty="0" smtClean="0"/>
              <a:t>distance </a:t>
            </a:r>
            <a:r>
              <a:rPr lang="en-US" sz="2800" dirty="0" err="1" smtClean="0"/>
              <a:t>normalised</a:t>
            </a:r>
            <a:r>
              <a:rPr lang="en-US" sz="2800" dirty="0" smtClean="0"/>
              <a:t> </a:t>
            </a:r>
            <a:r>
              <a:rPr lang="en-US" sz="2800" dirty="0"/>
              <a:t>by the length of the longest </a:t>
            </a:r>
            <a:r>
              <a:rPr lang="en-US" sz="2800" dirty="0" smtClean="0"/>
              <a:t>word </a:t>
            </a:r>
            <a:r>
              <a:rPr lang="en-US" sz="2800" dirty="0"/>
              <a:t>&lt;=0.36, </a:t>
            </a:r>
            <a:r>
              <a:rPr lang="en-US" sz="2800" dirty="0" smtClean="0"/>
              <a:t>(36</a:t>
            </a:r>
            <a:r>
              <a:rPr lang="en-US" sz="2800" dirty="0"/>
              <a:t>% of edits per </a:t>
            </a:r>
            <a:r>
              <a:rPr lang="en-US" sz="2800" dirty="0" smtClean="0"/>
              <a:t>character)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Candidate </a:t>
            </a:r>
            <a:r>
              <a:rPr lang="en-US" sz="2800" dirty="0"/>
              <a:t>cognates </a:t>
            </a:r>
            <a:r>
              <a:rPr lang="en-US" sz="2800" dirty="0" smtClean="0"/>
              <a:t>filtered </a:t>
            </a:r>
            <a:r>
              <a:rPr lang="en-US" sz="2800" dirty="0"/>
              <a:t>by part-of-speech codes </a:t>
            </a:r>
            <a:endParaRPr lang="en-US" sz="2800" dirty="0" smtClean="0"/>
          </a:p>
          <a:p>
            <a:pPr marL="1990420" lvl="1" indent="-514350">
              <a:buFont typeface="Arial"/>
              <a:buChar char="•"/>
            </a:pPr>
            <a:r>
              <a:rPr lang="en-US" sz="2800" dirty="0"/>
              <a:t>C</a:t>
            </a:r>
            <a:r>
              <a:rPr lang="en-US" sz="2800" dirty="0" smtClean="0"/>
              <a:t>ognates </a:t>
            </a:r>
            <a:r>
              <a:rPr lang="en-US" sz="2800" dirty="0"/>
              <a:t>with </a:t>
            </a:r>
            <a:r>
              <a:rPr lang="en-US" sz="2800" dirty="0" smtClean="0"/>
              <a:t>different </a:t>
            </a:r>
            <a:r>
              <a:rPr lang="en-US" sz="2800" dirty="0" err="1" smtClean="0"/>
              <a:t>PoS</a:t>
            </a:r>
            <a:r>
              <a:rPr lang="en-US" sz="2800" dirty="0" smtClean="0"/>
              <a:t> not ranked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Candidate </a:t>
            </a:r>
            <a:r>
              <a:rPr lang="en-US" sz="2800" dirty="0"/>
              <a:t>cognates </a:t>
            </a:r>
            <a:r>
              <a:rPr lang="en-US" sz="2800" dirty="0" smtClean="0"/>
              <a:t>filtered </a:t>
            </a:r>
            <a:r>
              <a:rPr lang="en-US" sz="2800" dirty="0"/>
              <a:t>by </a:t>
            </a:r>
            <a:r>
              <a:rPr lang="en-US" sz="2800" dirty="0" smtClean="0"/>
              <a:t>frequency bands</a:t>
            </a:r>
          </a:p>
          <a:p>
            <a:pPr marL="1990420" lvl="1" indent="-514350">
              <a:buFont typeface="Arial"/>
              <a:buChar char="•"/>
            </a:pPr>
            <a:r>
              <a:rPr lang="en-US" sz="2800" dirty="0" smtClean="0"/>
              <a:t>TL candidates not ranked if beyond </a:t>
            </a:r>
            <a:r>
              <a:rPr lang="en-US" sz="2800" dirty="0"/>
              <a:t>the </a:t>
            </a:r>
            <a:r>
              <a:rPr lang="en-US" sz="2800" dirty="0" smtClean="0"/>
              <a:t>threshold </a:t>
            </a:r>
            <a:r>
              <a:rPr lang="en-US" sz="2800" dirty="0"/>
              <a:t>of the SL </a:t>
            </a:r>
            <a:r>
              <a:rPr lang="en-US" sz="2800" dirty="0" smtClean="0"/>
              <a:t>candidate: </a:t>
            </a:r>
          </a:p>
          <a:p>
            <a:pPr marL="1990420" lvl="1" indent="-514350">
              <a:buFont typeface="Arial"/>
              <a:buChar char="•"/>
            </a:pPr>
            <a:r>
              <a:rPr lang="en-US" sz="2800" dirty="0" smtClean="0"/>
              <a:t>Candidates not to have </a:t>
            </a:r>
            <a:r>
              <a:rPr lang="en-US" sz="2800" dirty="0"/>
              <a:t>frequency </a:t>
            </a:r>
            <a:r>
              <a:rPr lang="en-US" sz="2800" dirty="0" smtClean="0"/>
              <a:t>difference of </a:t>
            </a:r>
            <a:r>
              <a:rPr lang="en-US" sz="2800" dirty="0"/>
              <a:t>several orders of </a:t>
            </a:r>
            <a:r>
              <a:rPr lang="en-US" sz="2800" dirty="0" smtClean="0"/>
              <a:t>magnitude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Candidate </a:t>
            </a:r>
            <a:r>
              <a:rPr lang="en-US" sz="2800" dirty="0"/>
              <a:t>cognate lists are ranked by the increasing values of the edit </a:t>
            </a:r>
            <a:r>
              <a:rPr lang="en-US" sz="2800" dirty="0" smtClean="0"/>
              <a:t>distance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0466340" y="35009818"/>
            <a:ext cx="9667626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Graphonological</a:t>
            </a:r>
            <a:r>
              <a:rPr lang="en-US" sz="2800" dirty="0" smtClean="0"/>
              <a:t> edit distance developed and evaluated in task-based framework (automated cognate identification)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Potential applications beyond cognate identification 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Robust language processing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Defence and security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Morphology induction and modelling </a:t>
            </a:r>
            <a:r>
              <a:rPr lang="en-GB" sz="2800" dirty="0" err="1" smtClean="0"/>
              <a:t>morphonological</a:t>
            </a:r>
            <a:r>
              <a:rPr lang="en-GB" sz="2800" dirty="0" smtClean="0"/>
              <a:t> variation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Interaction of historical changes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Resources (feature sets + scripts) released on </a:t>
            </a:r>
            <a:r>
              <a:rPr lang="en-GB" sz="2800" dirty="0" smtClean="0">
                <a:hlinkClick r:id="rId12"/>
              </a:rPr>
              <a:t>http</a:t>
            </a:r>
            <a:r>
              <a:rPr lang="en-GB" sz="2800" dirty="0">
                <a:hlinkClick r:id="rId12"/>
              </a:rPr>
              <a:t>://corpus.leeds.ac.uk/bogdan/phonologylevenshtein</a:t>
            </a:r>
            <a:r>
              <a:rPr lang="en-GB" sz="2800" dirty="0" smtClean="0">
                <a:hlinkClick r:id="rId12"/>
              </a:rPr>
              <a:t>/</a:t>
            </a:r>
            <a:r>
              <a:rPr lang="en-GB" sz="2800" dirty="0" smtClean="0"/>
              <a:t> </a:t>
            </a:r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  <a:p>
            <a:pPr marL="457200" indent="-457200">
              <a:buFont typeface="Arial"/>
              <a:buChar char="•"/>
            </a:pPr>
            <a:endParaRPr lang="en-GB" sz="2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2151576" y="34010600"/>
            <a:ext cx="435923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256142" y="16343660"/>
            <a:ext cx="1987782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Development of the </a:t>
            </a:r>
            <a:r>
              <a:rPr lang="en-GB" dirty="0" err="1" smtClean="0"/>
              <a:t>Graphonological</a:t>
            </a:r>
            <a:r>
              <a:rPr lang="en-GB" dirty="0" smtClean="0"/>
              <a:t> </a:t>
            </a:r>
            <a:r>
              <a:rPr lang="en-GB" dirty="0" err="1" smtClean="0"/>
              <a:t>Levenshtein</a:t>
            </a:r>
            <a:r>
              <a:rPr lang="en-GB" dirty="0" smtClean="0"/>
              <a:t> metric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0818937" y="24940280"/>
            <a:ext cx="75189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Combining features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708786" y="17414955"/>
            <a:ext cx="170171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 Feature vectors vs. feature hierarchies 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8337840" y="24937760"/>
            <a:ext cx="117867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. Graphemes’ phonological structure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384835" y="29248863"/>
            <a:ext cx="9538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Evaluation annotation scheme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818936" y="18578761"/>
            <a:ext cx="8738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Counter-intuitive results for feature vector cognates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Result of matching irrelevant </a:t>
            </a:r>
            <a:r>
              <a:rPr lang="en-GB" sz="2800" dirty="0" smtClean="0"/>
              <a:t>features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/>
              <a:t>{</a:t>
            </a:r>
            <a:r>
              <a:rPr lang="en-GB" sz="2800" dirty="0" err="1"/>
              <a:t>robitnyk</a:t>
            </a:r>
            <a:r>
              <a:rPr lang="en-GB" sz="2800" dirty="0"/>
              <a:t> = ‘worker’ } </a:t>
            </a:r>
            <a:r>
              <a:rPr lang="en-US" sz="2800" dirty="0">
                <a:latin typeface="ＭＳ ゴシック"/>
                <a:ea typeface="ＭＳ ゴシック"/>
                <a:cs typeface="ＭＳ ゴシック"/>
              </a:rPr>
              <a:t>≠</a:t>
            </a:r>
            <a:r>
              <a:rPr lang="en-GB" sz="2800" dirty="0"/>
              <a:t> {</a:t>
            </a:r>
            <a:r>
              <a:rPr lang="en-GB" sz="2800" dirty="0" err="1"/>
              <a:t>rovesnik</a:t>
            </a:r>
            <a:r>
              <a:rPr lang="en-GB" sz="2800" dirty="0"/>
              <a:t> = ‘of the same age’</a:t>
            </a:r>
            <a:r>
              <a:rPr lang="en-GB" sz="2800" dirty="0" smtClean="0"/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18936" y="19882060"/>
            <a:ext cx="6612135" cy="256421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0818935" y="22639456"/>
            <a:ext cx="8530232" cy="2300824"/>
            <a:chOff x="10818935" y="22461656"/>
            <a:chExt cx="8530232" cy="2300824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5018344"/>
                </p:ext>
              </p:extLst>
            </p:nvPr>
          </p:nvGraphicFramePr>
          <p:xfrm>
            <a:off x="10818935" y="22461656"/>
            <a:ext cx="8449849" cy="1144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" name="Document" r:id="rId15" imgW="4686300" imgH="635000" progId="Word.Document.12">
                    <p:embed/>
                  </p:oleObj>
                </mc:Choice>
                <mc:Fallback>
                  <p:oleObj name="Document" r:id="rId15" imgW="4686300" imgH="6350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818935" y="22461656"/>
                          <a:ext cx="8449849" cy="11449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0653016"/>
                </p:ext>
              </p:extLst>
            </p:nvPr>
          </p:nvGraphicFramePr>
          <p:xfrm>
            <a:off x="10818935" y="23606622"/>
            <a:ext cx="8530232" cy="115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" name="Document" r:id="rId18" imgW="4686300" imgH="635000" progId="Word.Document.12">
                    <p:embed/>
                  </p:oleObj>
                </mc:Choice>
                <mc:Fallback>
                  <p:oleObj name="Document" r:id="rId18" imgW="4686300" imgH="635000" progId="Word.Document.12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18935" y="23606622"/>
                          <a:ext cx="8530232" cy="11558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Box 46"/>
          <p:cNvSpPr txBox="1"/>
          <p:nvPr/>
        </p:nvSpPr>
        <p:spPr>
          <a:xfrm>
            <a:off x="20582260" y="18578761"/>
            <a:ext cx="92103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Solution</a:t>
            </a:r>
            <a:r>
              <a:rPr lang="en-GB" sz="2800" dirty="0" smtClean="0"/>
              <a:t>: matching hierarchical representations of features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eatures </a:t>
            </a:r>
            <a:r>
              <a:rPr lang="en-US" sz="2800" dirty="0"/>
              <a:t>at the top of the hierarchy </a:t>
            </a:r>
            <a:r>
              <a:rPr lang="en-US" sz="2800" dirty="0" smtClean="0"/>
              <a:t>have to match first </a:t>
            </a:r>
          </a:p>
          <a:p>
            <a:pPr marL="1933270" lvl="1" indent="-457200">
              <a:buFont typeface="Arial"/>
              <a:buChar char="•"/>
            </a:pPr>
            <a:r>
              <a:rPr lang="en-US" sz="2800" dirty="0" smtClean="0"/>
              <a:t>to allows </a:t>
            </a:r>
            <a:r>
              <a:rPr lang="en-US" sz="2800" dirty="0"/>
              <a:t>lower level features to </a:t>
            </a:r>
            <a:r>
              <a:rPr lang="en-US" sz="2800" dirty="0" smtClean="0"/>
              <a:t>match</a:t>
            </a:r>
          </a:p>
          <a:p>
            <a:pPr marL="1933270" lvl="1" indent="-457200">
              <a:buFont typeface="Arial"/>
              <a:buChar char="•"/>
            </a:pPr>
            <a:r>
              <a:rPr lang="en-US" sz="2800" dirty="0" smtClean="0"/>
              <a:t>no match if higher level features are different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Hierarchy encoded as prefixes on feature vectors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/>
              <a:t>non-matching higher levels prevent from matching at the lower </a:t>
            </a:r>
            <a:r>
              <a:rPr lang="en-GB" sz="2800" dirty="0" smtClean="0"/>
              <a:t>levels</a:t>
            </a:r>
          </a:p>
          <a:p>
            <a:pPr marL="1933270" lvl="1" indent="-457200">
              <a:buFont typeface="Arial"/>
              <a:buChar char="•"/>
            </a:pPr>
            <a:r>
              <a:rPr lang="en-GB" sz="2800" dirty="0" smtClean="0"/>
              <a:t>e.g., [</a:t>
            </a:r>
            <a:r>
              <a:rPr lang="en-GB" sz="2800" b="1" dirty="0" err="1"/>
              <a:t>pl</a:t>
            </a:r>
            <a:r>
              <a:rPr lang="en-GB" sz="2800" dirty="0"/>
              <a:t>-voiced] will not match before </a:t>
            </a:r>
            <a:r>
              <a:rPr lang="en-GB" sz="2800" dirty="0" smtClean="0"/>
              <a:t>[</a:t>
            </a:r>
            <a:r>
              <a:rPr lang="en-GB" sz="2800" dirty="0"/>
              <a:t>plosive, labial] match </a:t>
            </a:r>
            <a:endParaRPr lang="en-GB" sz="2800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0818936" y="25936526"/>
            <a:ext cx="7772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Computation is symmetric, independent of order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036784"/>
              </p:ext>
            </p:extLst>
          </p:nvPr>
        </p:nvGraphicFramePr>
        <p:xfrm>
          <a:off x="11066046" y="26688346"/>
          <a:ext cx="7247777" cy="2789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" name="Document" r:id="rId21" imgW="4686300" imgH="1803400" progId="Word.Document.12">
                  <p:embed/>
                </p:oleObj>
              </mc:Choice>
              <mc:Fallback>
                <p:oleObj name="Document" r:id="rId21" imgW="4686300" imgH="1803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066046" y="26688346"/>
                        <a:ext cx="7247777" cy="2789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19268784" y="25936526"/>
            <a:ext cx="10051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Metric operates directly on orthography, without transcription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Exploiting historic and morphological principles of orthography  </a:t>
            </a: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063852"/>
              </p:ext>
            </p:extLst>
          </p:nvPr>
        </p:nvGraphicFramePr>
        <p:xfrm>
          <a:off x="19349166" y="27148596"/>
          <a:ext cx="10616419" cy="210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Document" r:id="rId24" imgW="4686300" imgH="927100" progId="Word.Document.12">
                  <p:embed/>
                </p:oleObj>
              </mc:Choice>
              <mc:Fallback>
                <p:oleObj name="Document" r:id="rId24" imgW="4686300" imgH="927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9349166" y="27148596"/>
                        <a:ext cx="10616419" cy="2100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10256142" y="34010600"/>
            <a:ext cx="95387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Evaluation results</a:t>
            </a:r>
            <a:endParaRPr lang="en-US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017950"/>
              </p:ext>
            </p:extLst>
          </p:nvPr>
        </p:nvGraphicFramePr>
        <p:xfrm>
          <a:off x="10472951" y="35627290"/>
          <a:ext cx="9848127" cy="402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" name="Document" r:id="rId27" imgW="4686300" imgH="1917700" progId="Word.Document.12">
                  <p:embed/>
                </p:oleObj>
              </mc:Choice>
              <mc:Fallback>
                <p:oleObj name="Document" r:id="rId27" imgW="46863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472951" y="35627290"/>
                        <a:ext cx="9848127" cy="4029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10245694" y="39657282"/>
            <a:ext cx="9549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dirty="0" smtClean="0"/>
              <a:t>Baseline Lev outperforms feature vector metric</a:t>
            </a:r>
          </a:p>
          <a:p>
            <a:pPr marL="457200" indent="-457200">
              <a:buFont typeface="Arial"/>
              <a:buChar char="•"/>
            </a:pPr>
            <a:r>
              <a:rPr lang="en-GB" sz="2800" dirty="0" smtClean="0"/>
              <a:t>Hierarchical feature metric outperforms Baseline Lev +4%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634265" y="29379826"/>
            <a:ext cx="46225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Errors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366603"/>
              </p:ext>
            </p:extLst>
          </p:nvPr>
        </p:nvGraphicFramePr>
        <p:xfrm>
          <a:off x="10818935" y="30364711"/>
          <a:ext cx="8818040" cy="3417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" name="Document" r:id="rId30" imgW="4686300" imgH="1816100" progId="Word.Document.12">
                  <p:embed/>
                </p:oleObj>
              </mc:Choice>
              <mc:Fallback>
                <p:oleObj name="Document" r:id="rId30" imgW="4686300" imgH="1816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0818935" y="30364711"/>
                        <a:ext cx="8818040" cy="3417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00070"/>
              </p:ext>
            </p:extLst>
          </p:nvPr>
        </p:nvGraphicFramePr>
        <p:xfrm>
          <a:off x="21349877" y="30364711"/>
          <a:ext cx="8442762" cy="3752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" name="Document" r:id="rId33" imgW="4686300" imgH="2082800" progId="Word.Document.12">
                  <p:embed/>
                </p:oleObj>
              </mc:Choice>
              <mc:Fallback>
                <p:oleObj name="Document" r:id="rId33" imgW="4686300" imgH="2082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1349877" y="30364711"/>
                        <a:ext cx="8442762" cy="3752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251629"/>
              </p:ext>
            </p:extLst>
          </p:nvPr>
        </p:nvGraphicFramePr>
        <p:xfrm>
          <a:off x="19532221" y="22639456"/>
          <a:ext cx="10433364" cy="245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" name="Document" r:id="rId36" imgW="4686300" imgH="1104900" progId="Word.Document.12">
                  <p:embed/>
                </p:oleObj>
              </mc:Choice>
              <mc:Fallback>
                <p:oleObj name="Document" r:id="rId36" imgW="4686300" imgH="1104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9532221" y="22639456"/>
                        <a:ext cx="10433364" cy="2459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7143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1105</Words>
  <Application>Microsoft Macintosh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Document</vt:lpstr>
      <vt:lpstr>PowerPoint Presentation</vt:lpstr>
    </vt:vector>
  </TitlesOfParts>
  <Company>University of Leeds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Bogdan Babych</dc:creator>
  <cp:lastModifiedBy>Bogdan Babych</cp:lastModifiedBy>
  <cp:revision>135</cp:revision>
  <dcterms:created xsi:type="dcterms:W3CDTF">2016-05-15T20:58:20Z</dcterms:created>
  <dcterms:modified xsi:type="dcterms:W3CDTF">2018-05-18T10:22:33Z</dcterms:modified>
</cp:coreProperties>
</file>