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tiff" ContentType="image/tiff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75213" cy="42811700"/>
  <p:notesSz cx="6858000" cy="9144000"/>
  <p:defaultTextStyle>
    <a:defPPr>
      <a:defRPr lang="en-US"/>
    </a:defPPr>
    <a:lvl1pPr marL="0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070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140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211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281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351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421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2491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8562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3B98CD3-53E7-CA49-9DA3-4709974276AE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54" autoAdjust="0"/>
    <p:restoredTop sz="94660"/>
  </p:normalViewPr>
  <p:slideViewPr>
    <p:cSldViewPr snapToGrid="0" snapToObjects="1">
      <p:cViewPr>
        <p:scale>
          <a:sx n="50" d="100"/>
          <a:sy n="50" d="100"/>
        </p:scale>
        <p:origin x="-704" y="4848"/>
      </p:cViewPr>
      <p:guideLst>
        <p:guide orient="horz" pos="13485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2" y="13299378"/>
            <a:ext cx="25733931" cy="917676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3" y="24259965"/>
            <a:ext cx="21192649" cy="109407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2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8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C9F0-1A2C-D148-B3C6-85E0AE924066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6BC9-D957-514A-8272-92588A95D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3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C9F0-1A2C-D148-B3C6-85E0AE924066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6BC9-D957-514A-8272-92588A95D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5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76283" y="5351466"/>
            <a:ext cx="22548726" cy="113916783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4332" y="5351466"/>
            <a:ext cx="67157362" cy="113916783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C9F0-1A2C-D148-B3C6-85E0AE924066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6BC9-D957-514A-8272-92588A95D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6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C9F0-1A2C-D148-B3C6-85E0AE924066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6BC9-D957-514A-8272-92588A95D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1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4" y="27510484"/>
            <a:ext cx="25733931" cy="8502880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4" y="18145428"/>
            <a:ext cx="25733931" cy="9365056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07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14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21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28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35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42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249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856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C9F0-1A2C-D148-B3C6-85E0AE924066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6BC9-D957-514A-8272-92588A95D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1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4333" y="31157408"/>
            <a:ext cx="44850417" cy="8811084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9339" y="31157408"/>
            <a:ext cx="44855671" cy="8811084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C9F0-1A2C-D148-B3C6-85E0AE924066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6BC9-D957-514A-8272-92588A95D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7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70" indent="0">
              <a:buNone/>
              <a:defRPr sz="6500" b="1"/>
            </a:lvl2pPr>
            <a:lvl3pPr marL="2952140" indent="0">
              <a:buNone/>
              <a:defRPr sz="5800" b="1"/>
            </a:lvl3pPr>
            <a:lvl4pPr marL="4428211" indent="0">
              <a:buNone/>
              <a:defRPr sz="5200" b="1"/>
            </a:lvl4pPr>
            <a:lvl5pPr marL="5904281" indent="0">
              <a:buNone/>
              <a:defRPr sz="5200" b="1"/>
            </a:lvl5pPr>
            <a:lvl6pPr marL="7380351" indent="0">
              <a:buNone/>
              <a:defRPr sz="5200" b="1"/>
            </a:lvl6pPr>
            <a:lvl7pPr marL="8856421" indent="0">
              <a:buNone/>
              <a:defRPr sz="5200" b="1"/>
            </a:lvl7pPr>
            <a:lvl8pPr marL="10332491" indent="0">
              <a:buNone/>
              <a:defRPr sz="5200" b="1"/>
            </a:lvl8pPr>
            <a:lvl9pPr marL="11808562" indent="0">
              <a:buNone/>
              <a:defRPr sz="5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6857"/>
            <a:ext cx="13376810" cy="24666282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90" y="9583085"/>
            <a:ext cx="13382065" cy="3993774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70" indent="0">
              <a:buNone/>
              <a:defRPr sz="6500" b="1"/>
            </a:lvl2pPr>
            <a:lvl3pPr marL="2952140" indent="0">
              <a:buNone/>
              <a:defRPr sz="5800" b="1"/>
            </a:lvl3pPr>
            <a:lvl4pPr marL="4428211" indent="0">
              <a:buNone/>
              <a:defRPr sz="5200" b="1"/>
            </a:lvl4pPr>
            <a:lvl5pPr marL="5904281" indent="0">
              <a:buNone/>
              <a:defRPr sz="5200" b="1"/>
            </a:lvl5pPr>
            <a:lvl6pPr marL="7380351" indent="0">
              <a:buNone/>
              <a:defRPr sz="5200" b="1"/>
            </a:lvl6pPr>
            <a:lvl7pPr marL="8856421" indent="0">
              <a:buNone/>
              <a:defRPr sz="5200" b="1"/>
            </a:lvl7pPr>
            <a:lvl8pPr marL="10332491" indent="0">
              <a:buNone/>
              <a:defRPr sz="5200" b="1"/>
            </a:lvl8pPr>
            <a:lvl9pPr marL="11808562" indent="0">
              <a:buNone/>
              <a:defRPr sz="5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90" y="13576857"/>
            <a:ext cx="13382065" cy="24666282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C9F0-1A2C-D148-B3C6-85E0AE924066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6BC9-D957-514A-8272-92588A95D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C9F0-1A2C-D148-B3C6-85E0AE924066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6BC9-D957-514A-8272-92588A95D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C9F0-1A2C-D148-B3C6-85E0AE924066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6BC9-D957-514A-8272-92588A95D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538"/>
            <a:ext cx="9960336" cy="72542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8" y="1704543"/>
            <a:ext cx="16924685" cy="36538601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8749"/>
            <a:ext cx="9960336" cy="29284395"/>
          </a:xfrm>
        </p:spPr>
        <p:txBody>
          <a:bodyPr/>
          <a:lstStyle>
            <a:lvl1pPr marL="0" indent="0">
              <a:buNone/>
              <a:defRPr sz="4500"/>
            </a:lvl1pPr>
            <a:lvl2pPr marL="1476070" indent="0">
              <a:buNone/>
              <a:defRPr sz="3900"/>
            </a:lvl2pPr>
            <a:lvl3pPr marL="2952140" indent="0">
              <a:buNone/>
              <a:defRPr sz="3200"/>
            </a:lvl3pPr>
            <a:lvl4pPr marL="4428211" indent="0">
              <a:buNone/>
              <a:defRPr sz="2900"/>
            </a:lvl4pPr>
            <a:lvl5pPr marL="5904281" indent="0">
              <a:buNone/>
              <a:defRPr sz="2900"/>
            </a:lvl5pPr>
            <a:lvl6pPr marL="7380351" indent="0">
              <a:buNone/>
              <a:defRPr sz="2900"/>
            </a:lvl6pPr>
            <a:lvl7pPr marL="8856421" indent="0">
              <a:buNone/>
              <a:defRPr sz="2900"/>
            </a:lvl7pPr>
            <a:lvl8pPr marL="10332491" indent="0">
              <a:buNone/>
              <a:defRPr sz="2900"/>
            </a:lvl8pPr>
            <a:lvl9pPr marL="11808562" indent="0">
              <a:buNone/>
              <a:defRPr sz="2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C9F0-1A2C-D148-B3C6-85E0AE924066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6BC9-D957-514A-8272-92588A95D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8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8191"/>
            <a:ext cx="18165128" cy="353791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5306"/>
            <a:ext cx="18165128" cy="25687020"/>
          </a:xfrm>
        </p:spPr>
        <p:txBody>
          <a:bodyPr/>
          <a:lstStyle>
            <a:lvl1pPr marL="0" indent="0">
              <a:buNone/>
              <a:defRPr sz="10300"/>
            </a:lvl1pPr>
            <a:lvl2pPr marL="1476070" indent="0">
              <a:buNone/>
              <a:defRPr sz="9000"/>
            </a:lvl2pPr>
            <a:lvl3pPr marL="2952140" indent="0">
              <a:buNone/>
              <a:defRPr sz="7700"/>
            </a:lvl3pPr>
            <a:lvl4pPr marL="4428211" indent="0">
              <a:buNone/>
              <a:defRPr sz="6500"/>
            </a:lvl4pPr>
            <a:lvl5pPr marL="5904281" indent="0">
              <a:buNone/>
              <a:defRPr sz="6500"/>
            </a:lvl5pPr>
            <a:lvl6pPr marL="7380351" indent="0">
              <a:buNone/>
              <a:defRPr sz="6500"/>
            </a:lvl6pPr>
            <a:lvl7pPr marL="8856421" indent="0">
              <a:buNone/>
              <a:defRPr sz="6500"/>
            </a:lvl7pPr>
            <a:lvl8pPr marL="10332491" indent="0">
              <a:buNone/>
              <a:defRPr sz="6500"/>
            </a:lvl8pPr>
            <a:lvl9pPr marL="11808562" indent="0">
              <a:buNone/>
              <a:defRPr sz="6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506106"/>
            <a:ext cx="18165128" cy="5024425"/>
          </a:xfrm>
        </p:spPr>
        <p:txBody>
          <a:bodyPr/>
          <a:lstStyle>
            <a:lvl1pPr marL="0" indent="0">
              <a:buNone/>
              <a:defRPr sz="4500"/>
            </a:lvl1pPr>
            <a:lvl2pPr marL="1476070" indent="0">
              <a:buNone/>
              <a:defRPr sz="3900"/>
            </a:lvl2pPr>
            <a:lvl3pPr marL="2952140" indent="0">
              <a:buNone/>
              <a:defRPr sz="3200"/>
            </a:lvl3pPr>
            <a:lvl4pPr marL="4428211" indent="0">
              <a:buNone/>
              <a:defRPr sz="2900"/>
            </a:lvl4pPr>
            <a:lvl5pPr marL="5904281" indent="0">
              <a:buNone/>
              <a:defRPr sz="2900"/>
            </a:lvl5pPr>
            <a:lvl6pPr marL="7380351" indent="0">
              <a:buNone/>
              <a:defRPr sz="2900"/>
            </a:lvl6pPr>
            <a:lvl7pPr marL="8856421" indent="0">
              <a:buNone/>
              <a:defRPr sz="2900"/>
            </a:lvl7pPr>
            <a:lvl8pPr marL="10332491" indent="0">
              <a:buNone/>
              <a:defRPr sz="2900"/>
            </a:lvl8pPr>
            <a:lvl9pPr marL="11808562" indent="0">
              <a:buNone/>
              <a:defRPr sz="2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C9F0-1A2C-D148-B3C6-85E0AE924066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6BC9-D957-514A-8272-92588A95D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4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image" Target="../media/image2.jpeg"/><Relationship Id="rId15" Type="http://schemas.openxmlformats.org/officeDocument/2006/relationships/oleObject" Target="../embeddings/oleObject1.bin"/><Relationship Id="rId16" Type="http://schemas.openxmlformats.org/officeDocument/2006/relationships/image" Target="../media/image1.wmf"/><Relationship Id="rId17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295214" tIns="147607" rIns="295214" bIns="147607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9402"/>
            <a:ext cx="27247692" cy="28253742"/>
          </a:xfrm>
          <a:prstGeom prst="rect">
            <a:avLst/>
          </a:prstGeom>
        </p:spPr>
        <p:txBody>
          <a:bodyPr vert="horz" lIns="295214" tIns="147607" rIns="295214" bIns="147607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2" y="39680106"/>
            <a:ext cx="9587151" cy="2279327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86BC9-D957-514A-8272-92588A95D2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 userDrawn="1"/>
        </p:nvSpPr>
        <p:spPr bwMode="auto">
          <a:xfrm>
            <a:off x="0" y="40774938"/>
            <a:ext cx="30279975" cy="203358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3363" y="40054213"/>
            <a:ext cx="1392237" cy="275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0"/>
            <a:ext cx="30279975" cy="950913"/>
          </a:xfrm>
          <a:prstGeom prst="rect">
            <a:avLst/>
          </a:prstGeom>
          <a:solidFill>
            <a:srgbClr val="FD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5769747" y="41959433"/>
            <a:ext cx="2188130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EAMT 2018.</a:t>
            </a:r>
            <a:r>
              <a:rPr lang="en-US" sz="3200" baseline="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The 21st Annual Conference of the European Association for Machine Translation. 28–30 May, </a:t>
            </a:r>
            <a:r>
              <a:rPr lang="en-US" sz="3200" dirty="0" err="1" smtClean="0">
                <a:solidFill>
                  <a:schemeClr val="bg1">
                    <a:lumMod val="95000"/>
                  </a:schemeClr>
                </a:solidFill>
              </a:rPr>
              <a:t>Alacant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/Alicante, Spain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auto">
          <a:xfrm>
            <a:off x="0" y="0"/>
            <a:ext cx="30279975" cy="950913"/>
          </a:xfrm>
          <a:prstGeom prst="rect">
            <a:avLst/>
          </a:prstGeom>
          <a:solidFill>
            <a:srgbClr val="FD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3578163"/>
              </p:ext>
            </p:extLst>
          </p:nvPr>
        </p:nvGraphicFramePr>
        <p:xfrm>
          <a:off x="0" y="950913"/>
          <a:ext cx="5130800" cy="191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r:id="rId15" imgW="2145600" imgH="801360" progId="">
                  <p:embed/>
                </p:oleObj>
              </mc:Choice>
              <mc:Fallback>
                <p:oleObj r:id="rId15" imgW="2145600" imgH="801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50913"/>
                        <a:ext cx="5130800" cy="19161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 descr="EAMT-logo.tiff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68" y="41148000"/>
            <a:ext cx="5032027" cy="138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2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6070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053" indent="-1107053" algn="l" defTabSz="1476070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614" indent="-922544" algn="l" defTabSz="1476070" rtl="0" eaLnBrk="1" latinLnBrk="0" hangingPunct="1">
        <a:spcBef>
          <a:spcPct val="20000"/>
        </a:spcBef>
        <a:buFont typeface="Arial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176" indent="-738035" algn="l" defTabSz="1476070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246" indent="-738035" algn="l" defTabSz="1476070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316" indent="-738035" algn="l" defTabSz="1476070" rtl="0" eaLnBrk="1" latinLnBrk="0" hangingPunct="1">
        <a:spcBef>
          <a:spcPct val="20000"/>
        </a:spcBef>
        <a:buFont typeface="Arial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38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.babych@leeds.ac.uk" TargetMode="External"/><Relationship Id="rId4" Type="http://schemas.openxmlformats.org/officeDocument/2006/relationships/hyperlink" Target="http://corpus.leeds.ac.uk/bogdan/phonologylevenshtein/" TargetMode="External"/><Relationship Id="rId5" Type="http://schemas.openxmlformats.org/officeDocument/2006/relationships/package" Target="../embeddings/Microsoft_Word_Document1.docx"/><Relationship Id="rId6" Type="http://schemas.openxmlformats.org/officeDocument/2006/relationships/image" Target="../media/image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55813" y="985053"/>
            <a:ext cx="2640977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/>
              <a:t>Development and evaluation of phonological </a:t>
            </a:r>
            <a:r>
              <a:rPr lang="en-US" sz="7200" b="1" dirty="0" smtClean="0"/>
              <a:t>models </a:t>
            </a:r>
          </a:p>
          <a:p>
            <a:pPr algn="ctr"/>
            <a:r>
              <a:rPr lang="en-US" sz="7200" b="1" dirty="0"/>
              <a:t>for cognate identification</a:t>
            </a:r>
            <a:endParaRPr lang="en-US" sz="7200" b="1" dirty="0" smtClean="0"/>
          </a:p>
          <a:p>
            <a:pPr algn="ctr">
              <a:spcBef>
                <a:spcPts val="2400"/>
              </a:spcBef>
            </a:pPr>
            <a:r>
              <a:rPr lang="en-US" sz="4800" dirty="0" smtClean="0"/>
              <a:t>Bogdan </a:t>
            </a:r>
            <a:r>
              <a:rPr lang="en-US" sz="4800" dirty="0" smtClean="0"/>
              <a:t>BABYCH</a:t>
            </a:r>
          </a:p>
          <a:p>
            <a:pPr algn="ctr"/>
            <a:r>
              <a:rPr lang="en-US" sz="4800" dirty="0" smtClean="0"/>
              <a:t>Centre </a:t>
            </a:r>
            <a:r>
              <a:rPr lang="en-US" sz="4800" dirty="0"/>
              <a:t>for Translation Studies, University of </a:t>
            </a:r>
            <a:r>
              <a:rPr lang="en-US" sz="4800" dirty="0" smtClean="0"/>
              <a:t>Leeds, UK</a:t>
            </a:r>
            <a:endParaRPr lang="en-US" sz="4800" dirty="0" smtClean="0"/>
          </a:p>
          <a:p>
            <a:pPr algn="ctr"/>
            <a:r>
              <a:rPr lang="en-US" sz="4800" dirty="0">
                <a:hlinkClick r:id="rId3"/>
              </a:rPr>
              <a:t>b.babych@</a:t>
            </a:r>
            <a:r>
              <a:rPr lang="en-US" sz="4800" dirty="0" smtClean="0">
                <a:hlinkClick r:id="rId3"/>
              </a:rPr>
              <a:t>leeds.ac.uk</a:t>
            </a:r>
            <a:r>
              <a:rPr lang="en-US" sz="4800" dirty="0" smtClean="0"/>
              <a:t> </a:t>
            </a:r>
            <a:endParaRPr lang="en-US" sz="4800" dirty="0"/>
          </a:p>
        </p:txBody>
      </p:sp>
      <p:sp>
        <p:nvSpPr>
          <p:cNvPr id="18" name="TextBox 17"/>
          <p:cNvSpPr txBox="1"/>
          <p:nvPr/>
        </p:nvSpPr>
        <p:spPr>
          <a:xfrm>
            <a:off x="19286929" y="7013636"/>
            <a:ext cx="98690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62067" y="35655589"/>
            <a:ext cx="963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 dirty="0" err="1" smtClean="0"/>
              <a:t>Levenshtein</a:t>
            </a:r>
            <a:r>
              <a:rPr lang="en-GB" sz="2800" dirty="0" smtClean="0"/>
              <a:t> 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0466340" y="35009818"/>
            <a:ext cx="9667626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err="1" smtClean="0"/>
              <a:t>Graphonological</a:t>
            </a:r>
            <a:r>
              <a:rPr lang="en-US" sz="2800" dirty="0" smtClean="0"/>
              <a:t> edit distance developed and evaluated in task-based framework (automated cognate identification)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Potential applications beyond cognate identification </a:t>
            </a:r>
          </a:p>
          <a:p>
            <a:pPr marL="1933270" lvl="1" indent="-457200">
              <a:buFont typeface="Arial"/>
              <a:buChar char="•"/>
            </a:pPr>
            <a:r>
              <a:rPr lang="en-GB" sz="2800" dirty="0" smtClean="0"/>
              <a:t>Robust language processing</a:t>
            </a:r>
          </a:p>
          <a:p>
            <a:pPr marL="1933270" lvl="1" indent="-457200">
              <a:buFont typeface="Arial"/>
              <a:buChar char="•"/>
            </a:pPr>
            <a:r>
              <a:rPr lang="en-GB" sz="2800" dirty="0" smtClean="0"/>
              <a:t>Defence and security</a:t>
            </a:r>
          </a:p>
          <a:p>
            <a:pPr marL="1933270" lvl="1" indent="-457200">
              <a:buFont typeface="Arial"/>
              <a:buChar char="•"/>
            </a:pPr>
            <a:r>
              <a:rPr lang="en-GB" sz="2800" dirty="0" smtClean="0"/>
              <a:t>Morphology induction and modelling </a:t>
            </a:r>
            <a:r>
              <a:rPr lang="en-GB" sz="2800" dirty="0" err="1" smtClean="0"/>
              <a:t>morphonological</a:t>
            </a:r>
            <a:r>
              <a:rPr lang="en-GB" sz="2800" dirty="0" smtClean="0"/>
              <a:t> variation</a:t>
            </a:r>
          </a:p>
          <a:p>
            <a:pPr marL="1933270" lvl="1" indent="-457200">
              <a:buFont typeface="Arial"/>
              <a:buChar char="•"/>
            </a:pPr>
            <a:r>
              <a:rPr lang="en-GB" sz="2800" dirty="0" smtClean="0"/>
              <a:t>Interaction of historical changes</a:t>
            </a:r>
          </a:p>
          <a:p>
            <a:pPr marL="457200" indent="-457200">
              <a:buFont typeface="Arial"/>
              <a:buChar char="•"/>
            </a:pPr>
            <a:r>
              <a:rPr lang="en-GB" sz="2800" dirty="0" smtClean="0"/>
              <a:t>Resources (feature sets + scripts) released on </a:t>
            </a:r>
            <a:r>
              <a:rPr lang="en-GB" sz="2800" dirty="0" smtClean="0">
                <a:hlinkClick r:id="rId4"/>
              </a:rPr>
              <a:t>http</a:t>
            </a:r>
            <a:r>
              <a:rPr lang="en-GB" sz="2800" dirty="0">
                <a:hlinkClick r:id="rId4"/>
              </a:rPr>
              <a:t>://corpus.leeds.ac.uk/bogdan/phonologylevenshtein</a:t>
            </a:r>
            <a:r>
              <a:rPr lang="en-GB" sz="2800" dirty="0" smtClean="0">
                <a:hlinkClick r:id="rId4"/>
              </a:rPr>
              <a:t>/</a:t>
            </a:r>
            <a:r>
              <a:rPr lang="en-GB" sz="2800" dirty="0" smtClean="0"/>
              <a:t> </a:t>
            </a:r>
          </a:p>
          <a:p>
            <a:pPr marL="457200" indent="-457200">
              <a:buFont typeface="Arial"/>
              <a:buChar char="•"/>
            </a:pPr>
            <a:endParaRPr lang="en-GB" sz="2800" dirty="0" smtClean="0"/>
          </a:p>
          <a:p>
            <a:pPr marL="457200" indent="-457200">
              <a:buFont typeface="Arial"/>
              <a:buChar char="•"/>
            </a:pPr>
            <a:endParaRPr lang="en-GB" sz="28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22151576" y="34010600"/>
            <a:ext cx="43592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0256142" y="34010600"/>
            <a:ext cx="95387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Evaluation results</a:t>
            </a:r>
            <a:endParaRPr lang="en-US" dirty="0"/>
          </a:p>
        </p:txBody>
      </p:sp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017950"/>
              </p:ext>
            </p:extLst>
          </p:nvPr>
        </p:nvGraphicFramePr>
        <p:xfrm>
          <a:off x="10472951" y="35627290"/>
          <a:ext cx="9848127" cy="4029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" name="Document" r:id="rId5" imgW="4686300" imgH="1917700" progId="Word.Document.12">
                  <p:embed/>
                </p:oleObj>
              </mc:Choice>
              <mc:Fallback>
                <p:oleObj name="Document" r:id="rId5" imgW="4686300" imgH="1917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72951" y="35627290"/>
                        <a:ext cx="9848127" cy="4029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62067" y="6961218"/>
            <a:ext cx="98690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62067" y="18138836"/>
            <a:ext cx="98690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 of feature engineering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62066" y="26443018"/>
            <a:ext cx="1328977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Development and evaluation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43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8075</TotalTime>
  <Words>96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Document</vt:lpstr>
      <vt:lpstr>PowerPoint Presentation</vt:lpstr>
    </vt:vector>
  </TitlesOfParts>
  <Company>University of Leeds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Bogdan Babych</dc:creator>
  <cp:lastModifiedBy>Bogdan Babych</cp:lastModifiedBy>
  <cp:revision>142</cp:revision>
  <dcterms:created xsi:type="dcterms:W3CDTF">2016-05-15T20:58:20Z</dcterms:created>
  <dcterms:modified xsi:type="dcterms:W3CDTF">2018-05-19T12:59:42Z</dcterms:modified>
</cp:coreProperties>
</file>