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8" r:id="rId15"/>
    <p:sldId id="317" r:id="rId16"/>
    <p:sldId id="319" r:id="rId17"/>
    <p:sldId id="274" r:id="rId18"/>
    <p:sldId id="276" r:id="rId19"/>
    <p:sldId id="277" r:id="rId20"/>
    <p:sldId id="278" r:id="rId21"/>
    <p:sldId id="279" r:id="rId22"/>
    <p:sldId id="280" r:id="rId23"/>
    <p:sldId id="300" r:id="rId24"/>
    <p:sldId id="299" r:id="rId25"/>
    <p:sldId id="281" r:id="rId26"/>
    <p:sldId id="282" r:id="rId27"/>
    <p:sldId id="302" r:id="rId28"/>
    <p:sldId id="303" r:id="rId29"/>
    <p:sldId id="283" r:id="rId30"/>
    <p:sldId id="284" r:id="rId31"/>
    <p:sldId id="304" r:id="rId32"/>
    <p:sldId id="275" r:id="rId33"/>
    <p:sldId id="291" r:id="rId34"/>
    <p:sldId id="293" r:id="rId35"/>
    <p:sldId id="292" r:id="rId36"/>
    <p:sldId id="298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370" y="-5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C123-340D-402C-AFA1-0B1C89053AA6}" type="datetimeFigureOut">
              <a:rPr lang="de-DE" smtClean="0"/>
              <a:t>25/06/20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63420-D697-436E-B321-CF4C5F8C86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5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F232-F1B0-461C-AA10-1BED441BD2F3}" type="datetimeFigureOut">
              <a:rPr lang="de-DE" smtClean="0"/>
              <a:t>25/06/20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5AC6-14D4-47B1-812F-39DAB183F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82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F232-F1B0-461C-AA10-1BED441BD2F3}" type="datetimeFigureOut">
              <a:rPr lang="de-DE" smtClean="0"/>
              <a:t>25/06/20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5AC6-14D4-47B1-812F-39DAB183F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25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F232-F1B0-461C-AA10-1BED441BD2F3}" type="datetimeFigureOut">
              <a:rPr lang="de-DE" smtClean="0"/>
              <a:t>25/06/20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5AC6-14D4-47B1-812F-39DAB183F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F232-F1B0-461C-AA10-1BED441BD2F3}" type="datetimeFigureOut">
              <a:rPr lang="de-DE" smtClean="0"/>
              <a:t>25/06/20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5AC6-14D4-47B1-812F-39DAB183F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81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F232-F1B0-461C-AA10-1BED441BD2F3}" type="datetimeFigureOut">
              <a:rPr lang="de-DE" smtClean="0"/>
              <a:t>25/06/20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5AC6-14D4-47B1-812F-39DAB183F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55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F232-F1B0-461C-AA10-1BED441BD2F3}" type="datetimeFigureOut">
              <a:rPr lang="de-DE" smtClean="0"/>
              <a:t>25/06/20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5AC6-14D4-47B1-812F-39DAB183F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35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F232-F1B0-461C-AA10-1BED441BD2F3}" type="datetimeFigureOut">
              <a:rPr lang="de-DE" smtClean="0"/>
              <a:t>25/06/20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5AC6-14D4-47B1-812F-39DAB183F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F232-F1B0-461C-AA10-1BED441BD2F3}" type="datetimeFigureOut">
              <a:rPr lang="de-DE" smtClean="0"/>
              <a:t>25/06/20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5AC6-14D4-47B1-812F-39DAB183F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03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F232-F1B0-461C-AA10-1BED441BD2F3}" type="datetimeFigureOut">
              <a:rPr lang="de-DE" smtClean="0"/>
              <a:t>25/06/20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5AC6-14D4-47B1-812F-39DAB183F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F232-F1B0-461C-AA10-1BED441BD2F3}" type="datetimeFigureOut">
              <a:rPr lang="de-DE" smtClean="0"/>
              <a:t>25/06/20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5AC6-14D4-47B1-812F-39DAB183F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7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F232-F1B0-461C-AA10-1BED441BD2F3}" type="datetimeFigureOut">
              <a:rPr lang="de-DE" smtClean="0"/>
              <a:t>25/06/20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5AC6-14D4-47B1-812F-39DAB183F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6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F232-F1B0-461C-AA10-1BED441BD2F3}" type="datetimeFigureOut">
              <a:rPr lang="de-DE" smtClean="0"/>
              <a:t>25/06/20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5AC6-14D4-47B1-812F-39DAB183F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08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2259682"/>
          </a:xfrm>
        </p:spPr>
        <p:txBody>
          <a:bodyPr>
            <a:normAutofit/>
          </a:bodyPr>
          <a:lstStyle/>
          <a:p>
            <a:r>
              <a:rPr lang="de-DE" dirty="0"/>
              <a:t>Argumentation </a:t>
            </a:r>
            <a:r>
              <a:rPr lang="de-DE" dirty="0" err="1"/>
              <a:t>management</a:t>
            </a:r>
            <a:r>
              <a:rPr lang="de-DE" dirty="0"/>
              <a:t> in multilingual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translation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Vahram</a:t>
            </a:r>
            <a:r>
              <a:rPr lang="de-DE" dirty="0" smtClean="0"/>
              <a:t> Atayan, Bogdan </a:t>
            </a:r>
            <a:r>
              <a:rPr lang="de-DE" dirty="0" err="1" smtClean="0"/>
              <a:t>Babych</a:t>
            </a:r>
            <a:endParaRPr lang="de-DE" dirty="0" smtClean="0"/>
          </a:p>
          <a:p>
            <a:r>
              <a:rPr lang="de-DE" dirty="0" smtClean="0"/>
              <a:t>IÜD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72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Typen von Managementoperationen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929411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Argumentationsabschwächung </a:t>
            </a:r>
            <a:r>
              <a:rPr lang="de-DE" dirty="0"/>
              <a:t>(</a:t>
            </a:r>
            <a:r>
              <a:rPr lang="de-DE" i="1" dirty="0" err="1"/>
              <a:t>modificateurs</a:t>
            </a:r>
            <a:r>
              <a:rPr lang="de-DE" i="1" dirty="0"/>
              <a:t> </a:t>
            </a:r>
            <a:r>
              <a:rPr lang="de-DE" i="1" dirty="0" err="1" smtClean="0"/>
              <a:t>déréalisant</a:t>
            </a:r>
            <a:r>
              <a:rPr lang="de-DE" dirty="0"/>
              <a:t>, </a:t>
            </a:r>
            <a:r>
              <a:rPr lang="de-DE" dirty="0" err="1"/>
              <a:t>Ducrot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smtClean="0"/>
              <a:t>Wir sollten Peter keine Stelle anbieten</a:t>
            </a:r>
            <a:r>
              <a:rPr lang="de-DE" dirty="0"/>
              <a:t>, er hat </a:t>
            </a:r>
            <a:r>
              <a:rPr lang="de-DE" dirty="0" smtClean="0"/>
              <a:t>zwar die </a:t>
            </a:r>
            <a:r>
              <a:rPr lang="de-DE" dirty="0"/>
              <a:t>Abschlussprüfung bestanden, </a:t>
            </a:r>
            <a:r>
              <a:rPr lang="de-DE" b="1" dirty="0" smtClean="0"/>
              <a:t>aber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mit 4,0/erst im 17. Semester (skalar)</a:t>
            </a:r>
          </a:p>
          <a:p>
            <a:pPr lvl="2"/>
            <a:r>
              <a:rPr lang="de-DE" dirty="0" smtClean="0"/>
              <a:t>sie war auch sehr leicht (implizierende Umstände)</a:t>
            </a:r>
          </a:p>
          <a:p>
            <a:pPr lvl="2"/>
            <a:r>
              <a:rPr lang="de-DE" dirty="0" smtClean="0"/>
              <a:t>die besteht jeder/das ist ganz normal (normaler Charakter des Sachverhalts) </a:t>
            </a:r>
          </a:p>
          <a:p>
            <a:pPr lvl="1"/>
            <a:r>
              <a:rPr lang="de-DE" dirty="0" smtClean="0"/>
              <a:t>Inversion vs. reine Abschwächung:</a:t>
            </a:r>
          </a:p>
          <a:p>
            <a:pPr lvl="2"/>
            <a:r>
              <a:rPr lang="de-DE" dirty="0" smtClean="0"/>
              <a:t>Ich esse mit, ich habe heute </a:t>
            </a:r>
            <a:r>
              <a:rPr lang="de-DE" b="1" dirty="0" smtClean="0"/>
              <a:t>wenig </a:t>
            </a:r>
            <a:r>
              <a:rPr lang="de-DE" dirty="0" smtClean="0"/>
              <a:t>gegessen.</a:t>
            </a:r>
          </a:p>
          <a:p>
            <a:pPr lvl="2"/>
            <a:r>
              <a:rPr lang="de-DE" dirty="0" smtClean="0"/>
              <a:t>Ich esse nicht mit, ich habe schon </a:t>
            </a:r>
            <a:r>
              <a:rPr lang="de-DE" b="1" dirty="0" smtClean="0"/>
              <a:t>ein wenig </a:t>
            </a:r>
            <a:r>
              <a:rPr lang="de-DE" dirty="0" smtClean="0"/>
              <a:t>gegessen.</a:t>
            </a:r>
          </a:p>
          <a:p>
            <a:r>
              <a:rPr lang="de-DE" dirty="0" smtClean="0"/>
              <a:t>Operatoren: </a:t>
            </a:r>
            <a:r>
              <a:rPr lang="de-DE" b="1" dirty="0" smtClean="0"/>
              <a:t>wenig, kurz, langsam, vor langen Jahren, selten, später, zum Teil</a:t>
            </a:r>
            <a:r>
              <a:rPr lang="de-DE" dirty="0" smtClean="0"/>
              <a:t>...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90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Einflussfaktoren Abschwächung vs. Inversion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Operatorpaare: z.B. </a:t>
            </a:r>
            <a:r>
              <a:rPr lang="de-DE" b="1" dirty="0" smtClean="0"/>
              <a:t>wenig </a:t>
            </a:r>
            <a:r>
              <a:rPr lang="de-DE" dirty="0" smtClean="0"/>
              <a:t>vs. </a:t>
            </a:r>
            <a:r>
              <a:rPr lang="de-DE" b="1" dirty="0" smtClean="0"/>
              <a:t>ein wenig</a:t>
            </a:r>
            <a:endParaRPr lang="de-DE" dirty="0" smtClean="0"/>
          </a:p>
          <a:p>
            <a:r>
              <a:rPr lang="de-DE" dirty="0" smtClean="0"/>
              <a:t>Spezialisierte Operatoren: z.B. </a:t>
            </a:r>
            <a:r>
              <a:rPr lang="de-DE" b="1" dirty="0" smtClean="0"/>
              <a:t>leicht</a:t>
            </a:r>
            <a:r>
              <a:rPr lang="de-DE" dirty="0" smtClean="0"/>
              <a:t> (Abschwächung) vs. </a:t>
            </a:r>
            <a:r>
              <a:rPr lang="de-DE" b="1" dirty="0" smtClean="0"/>
              <a:t>kaum</a:t>
            </a:r>
            <a:r>
              <a:rPr lang="de-DE" dirty="0"/>
              <a:t> </a:t>
            </a:r>
            <a:r>
              <a:rPr lang="de-DE" dirty="0" smtClean="0"/>
              <a:t>(Inversion)</a:t>
            </a:r>
          </a:p>
          <a:p>
            <a:r>
              <a:rPr lang="de-DE" dirty="0" smtClean="0"/>
              <a:t>Informationsstruktur (Prosodie, Syntax, Wortstellung…)</a:t>
            </a:r>
          </a:p>
          <a:p>
            <a:pPr lvl="1"/>
            <a:r>
              <a:rPr lang="de-DE" dirty="0" smtClean="0"/>
              <a:t>Die Zahl der Infizierten sinkt </a:t>
            </a:r>
            <a:r>
              <a:rPr lang="de-DE" b="1" dirty="0" smtClean="0"/>
              <a:t>langsam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Die Zahl der Infizierten </a:t>
            </a:r>
            <a:r>
              <a:rPr lang="de-DE" b="1" dirty="0" smtClean="0"/>
              <a:t>sinkt </a:t>
            </a:r>
            <a:r>
              <a:rPr lang="de-DE" dirty="0" smtClean="0"/>
              <a:t>langsam.</a:t>
            </a:r>
          </a:p>
          <a:p>
            <a:pPr lvl="1"/>
            <a:r>
              <a:rPr lang="de-DE" dirty="0" smtClean="0"/>
              <a:t>Langsam </a:t>
            </a:r>
            <a:r>
              <a:rPr lang="de-DE" b="1" dirty="0" smtClean="0"/>
              <a:t>sinkt</a:t>
            </a:r>
            <a:r>
              <a:rPr lang="de-DE" dirty="0" smtClean="0"/>
              <a:t> die Zahl der Infizierten.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77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/>
            <a:r>
              <a:rPr lang="de-DE" sz="3000" dirty="0" smtClean="0"/>
              <a:t>Übersetzungsprobleme (</a:t>
            </a:r>
            <a:r>
              <a:rPr lang="de-DE" sz="3000" dirty="0" err="1" smtClean="0"/>
              <a:t>GoogleTranslate</a:t>
            </a:r>
            <a:r>
              <a:rPr lang="de-DE" sz="3000" dirty="0" smtClean="0"/>
              <a:t>, </a:t>
            </a:r>
            <a:r>
              <a:rPr lang="de-DE" sz="3000" dirty="0" err="1" smtClean="0"/>
              <a:t>DeepL</a:t>
            </a:r>
            <a:r>
              <a:rPr lang="de-DE" sz="3000" dirty="0" smtClean="0"/>
              <a:t>)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Autofit/>
          </a:bodyPr>
          <a:lstStyle/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en-US" sz="2600" dirty="0"/>
              <a:t>1a. The number of infected people is slowly falling. </a:t>
            </a:r>
            <a:endParaRPr lang="de-DE" sz="2600" dirty="0"/>
          </a:p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en-US" sz="2600" dirty="0"/>
              <a:t>1b. The number of infected people is falling slowly.</a:t>
            </a:r>
            <a:endParaRPr lang="de-DE" sz="2600" dirty="0"/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de-DE" sz="2600" dirty="0"/>
              <a:t>​1c. Die Zahl der Infizierten sinkt langsam. </a:t>
            </a:r>
            <a:r>
              <a:rPr lang="de-DE" sz="2600" dirty="0" smtClean="0"/>
              <a:t>(für 1a und 1b)</a:t>
            </a:r>
            <a:endParaRPr lang="de-DE" sz="2600" dirty="0"/>
          </a:p>
          <a:p>
            <a:pPr lvl="0">
              <a:lnSpc>
                <a:spcPts val="2800"/>
              </a:lnSpc>
              <a:spcBef>
                <a:spcPts val="1200"/>
              </a:spcBef>
            </a:pPr>
            <a:r>
              <a:rPr lang="en-US" sz="2600" dirty="0"/>
              <a:t>2a. Fortunately, the rate of new infections is slowly falling. </a:t>
            </a:r>
          </a:p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de-DE" sz="2600" dirty="0"/>
              <a:t>2b. ?? Glücklicherweise sinkt die Rate neuer Infektionen langsam. </a:t>
            </a:r>
          </a:p>
          <a:p>
            <a:pPr lvl="0">
              <a:lnSpc>
                <a:spcPts val="2800"/>
              </a:lnSpc>
              <a:spcBef>
                <a:spcPts val="1200"/>
              </a:spcBef>
            </a:pPr>
            <a:r>
              <a:rPr lang="de-DE" sz="2600" dirty="0"/>
              <a:t>3a. Sehr langsam sinkt auch die Zahl der Infizierten. Die Einschränkungen können </a:t>
            </a:r>
            <a:r>
              <a:rPr lang="de-DE" sz="2600" dirty="0" smtClean="0"/>
              <a:t>also gelockert </a:t>
            </a:r>
            <a:r>
              <a:rPr lang="de-DE" sz="2600" dirty="0"/>
              <a:t>werden. </a:t>
            </a:r>
          </a:p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en-US" sz="2600" dirty="0"/>
              <a:t>3b. ?? The number of infected people is also falling very slowly. The restrictions can therefore be relaxed.  </a:t>
            </a:r>
          </a:p>
          <a:p>
            <a:pPr marL="0" lvl="0" indent="0">
              <a:lnSpc>
                <a:spcPts val="2800"/>
              </a:lnSpc>
              <a:spcBef>
                <a:spcPts val="1200"/>
              </a:spcBef>
              <a:buNone/>
            </a:pPr>
            <a:r>
              <a:rPr lang="de-DE" sz="2600" dirty="0" err="1"/>
              <a:t>Infections</a:t>
            </a:r>
            <a:r>
              <a:rPr lang="de-DE" sz="2600" dirty="0"/>
              <a:t> </a:t>
            </a:r>
            <a:r>
              <a:rPr lang="de-DE" sz="2600" dirty="0" smtClean="0">
                <a:sym typeface="Wingdings" panose="05000000000000000000" pitchFamily="2" charset="2"/>
              </a:rPr>
              <a:t>=&gt; </a:t>
            </a:r>
            <a:r>
              <a:rPr lang="de-DE" sz="2600" dirty="0" err="1">
                <a:sym typeface="Wingdings" panose="05000000000000000000" pitchFamily="2" charset="2"/>
              </a:rPr>
              <a:t>restrictions</a:t>
            </a:r>
            <a:r>
              <a:rPr lang="de-DE" sz="2600" dirty="0">
                <a:sym typeface="Wingdings" panose="05000000000000000000" pitchFamily="2" charset="2"/>
              </a:rPr>
              <a:t>; </a:t>
            </a:r>
          </a:p>
          <a:p>
            <a:pPr marL="0" lv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sz="2600" dirty="0" err="1">
                <a:sym typeface="Wingdings" panose="05000000000000000000" pitchFamily="2" charset="2"/>
              </a:rPr>
              <a:t>falling</a:t>
            </a:r>
            <a:r>
              <a:rPr lang="de-DE" sz="2600" dirty="0">
                <a:sym typeface="Wingdings" panose="05000000000000000000" pitchFamily="2" charset="2"/>
              </a:rPr>
              <a:t>(</a:t>
            </a:r>
            <a:r>
              <a:rPr lang="de-DE" sz="2600" dirty="0" err="1">
                <a:sym typeface="Wingdings" panose="05000000000000000000" pitchFamily="2" charset="2"/>
              </a:rPr>
              <a:t>infections</a:t>
            </a:r>
            <a:r>
              <a:rPr lang="de-DE" sz="2600" dirty="0">
                <a:sym typeface="Wingdings" panose="05000000000000000000" pitchFamily="2" charset="2"/>
              </a:rPr>
              <a:t>) </a:t>
            </a:r>
            <a:r>
              <a:rPr lang="de-DE" sz="2600" dirty="0" smtClean="0">
                <a:sym typeface="Wingdings" panose="05000000000000000000" pitchFamily="2" charset="2"/>
              </a:rPr>
              <a:t>=&gt; </a:t>
            </a:r>
            <a:r>
              <a:rPr lang="de-DE" sz="2600" dirty="0">
                <a:sym typeface="Wingdings" panose="05000000000000000000" pitchFamily="2" charset="2"/>
              </a:rPr>
              <a:t>relax(</a:t>
            </a:r>
            <a:r>
              <a:rPr lang="de-DE" sz="2600" dirty="0" err="1">
                <a:sym typeface="Wingdings" panose="05000000000000000000" pitchFamily="2" charset="2"/>
              </a:rPr>
              <a:t>restrictions</a:t>
            </a:r>
            <a:r>
              <a:rPr lang="de-DE" sz="2600" dirty="0">
                <a:sym typeface="Wingdings" panose="05000000000000000000" pitchFamily="2" charset="2"/>
              </a:rPr>
              <a:t>); </a:t>
            </a:r>
          </a:p>
          <a:p>
            <a:pPr marL="0" lv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de-DE" sz="2600" dirty="0" err="1">
                <a:sym typeface="Wingdings" panose="05000000000000000000" pitchFamily="2" charset="2"/>
              </a:rPr>
              <a:t>slowly</a:t>
            </a:r>
            <a:r>
              <a:rPr lang="de-DE" sz="2600" dirty="0">
                <a:sym typeface="Wingdings" panose="05000000000000000000" pitchFamily="2" charset="2"/>
              </a:rPr>
              <a:t>(</a:t>
            </a:r>
            <a:r>
              <a:rPr lang="de-DE" sz="2600" dirty="0" err="1">
                <a:sym typeface="Wingdings" panose="05000000000000000000" pitchFamily="2" charset="2"/>
              </a:rPr>
              <a:t>falling</a:t>
            </a:r>
            <a:r>
              <a:rPr lang="de-DE" sz="2600" dirty="0">
                <a:sym typeface="Wingdings" panose="05000000000000000000" pitchFamily="2" charset="2"/>
              </a:rPr>
              <a:t>(</a:t>
            </a:r>
            <a:r>
              <a:rPr lang="de-DE" sz="2600" dirty="0" err="1">
                <a:sym typeface="Wingdings" panose="05000000000000000000" pitchFamily="2" charset="2"/>
              </a:rPr>
              <a:t>infections</a:t>
            </a:r>
            <a:r>
              <a:rPr lang="de-DE" sz="2600" dirty="0">
                <a:sym typeface="Wingdings" panose="05000000000000000000" pitchFamily="2" charset="2"/>
              </a:rPr>
              <a:t>)) </a:t>
            </a:r>
            <a:r>
              <a:rPr lang="de-DE" sz="2600" dirty="0" smtClean="0">
                <a:sym typeface="Wingdings" panose="05000000000000000000" pitchFamily="2" charset="2"/>
              </a:rPr>
              <a:t>=&gt; </a:t>
            </a:r>
            <a:r>
              <a:rPr lang="de-DE" sz="2600" dirty="0" err="1">
                <a:sym typeface="Wingdings" panose="05000000000000000000" pitchFamily="2" charset="2"/>
              </a:rPr>
              <a:t>neg</a:t>
            </a:r>
            <a:r>
              <a:rPr lang="de-DE" sz="2600" dirty="0">
                <a:sym typeface="Wingdings" panose="05000000000000000000" pitchFamily="2" charset="2"/>
              </a:rPr>
              <a:t>(relax(</a:t>
            </a:r>
            <a:r>
              <a:rPr lang="de-DE" sz="2600" dirty="0" err="1">
                <a:sym typeface="Wingdings" panose="05000000000000000000" pitchFamily="2" charset="2"/>
              </a:rPr>
              <a:t>restrictions</a:t>
            </a:r>
            <a:r>
              <a:rPr lang="de-DE" sz="2600" dirty="0">
                <a:sym typeface="Wingdings" panose="05000000000000000000" pitchFamily="2" charset="2"/>
              </a:rPr>
              <a:t>))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9576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de-DE" sz="3600" dirty="0" smtClean="0"/>
              <a:t>Übersetzungsprobleme: Interaktion mit Konnektoren (</a:t>
            </a:r>
            <a:r>
              <a:rPr lang="de-DE" sz="3600" dirty="0" err="1" smtClean="0"/>
              <a:t>GoogleTranslate</a:t>
            </a:r>
            <a:r>
              <a:rPr lang="de-DE" sz="3600" dirty="0" smtClean="0"/>
              <a:t>, </a:t>
            </a:r>
            <a:r>
              <a:rPr lang="de-DE" sz="3600" dirty="0" err="1" smtClean="0"/>
              <a:t>DeepL</a:t>
            </a:r>
            <a:r>
              <a:rPr lang="de-DE" sz="3600" dirty="0" smtClean="0"/>
              <a:t>)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de-DE" dirty="0"/>
              <a:t>Die Forscher fanden </a:t>
            </a:r>
            <a:r>
              <a:rPr lang="de-DE" b="1" dirty="0"/>
              <a:t>keinen Hinweis</a:t>
            </a:r>
            <a:r>
              <a:rPr lang="de-DE" dirty="0"/>
              <a:t> darauf, dass sich die Pandemie in Ländern mit hohen März-Temperaturen langsamer ausbreitete als in kühleren Regionen. Die absolute Luftfeuchtigkeit schien </a:t>
            </a:r>
            <a:r>
              <a:rPr lang="de-DE" b="1" dirty="0"/>
              <a:t>dagegen </a:t>
            </a:r>
            <a:r>
              <a:rPr lang="de-DE" dirty="0"/>
              <a:t>einen minimalen </a:t>
            </a:r>
            <a:r>
              <a:rPr lang="de-DE" b="1" dirty="0"/>
              <a:t>Einfluss</a:t>
            </a:r>
            <a:r>
              <a:rPr lang="de-DE" dirty="0"/>
              <a:t> zu haben. </a:t>
            </a:r>
          </a:p>
          <a:p>
            <a:pPr lvl="0"/>
            <a:r>
              <a:rPr lang="en-US" dirty="0"/>
              <a:t>The researchers found no evidence that the pandemic spread more slowly in countries with high March temperatures than in cooler regions. The absolute humidity, however, seemed to have </a:t>
            </a:r>
            <a:r>
              <a:rPr lang="en-US" b="1" dirty="0"/>
              <a:t>a minimal impact</a:t>
            </a:r>
            <a:r>
              <a:rPr lang="en-US" dirty="0"/>
              <a:t>.</a:t>
            </a:r>
            <a:endParaRPr lang="de-DE" dirty="0"/>
          </a:p>
          <a:p>
            <a:pPr lvl="0"/>
            <a:r>
              <a:rPr lang="de-DE" dirty="0"/>
              <a:t>Die Forscher fanden </a:t>
            </a:r>
            <a:r>
              <a:rPr lang="de-DE" b="1" dirty="0"/>
              <a:t>Hinweise</a:t>
            </a:r>
            <a:r>
              <a:rPr lang="de-DE" dirty="0"/>
              <a:t> darauf, dass </a:t>
            </a:r>
            <a:r>
              <a:rPr lang="de-DE" dirty="0" smtClean="0"/>
              <a:t>sich die Pandemie in Ländern mit hohen März-Temperaturen langsamer ausbreitete als in kühleren Regionen. Die absolute Luftfeuchtigkeit schien </a:t>
            </a:r>
            <a:r>
              <a:rPr lang="de-DE" b="1" dirty="0" smtClean="0"/>
              <a:t>dagegen </a:t>
            </a:r>
            <a:r>
              <a:rPr lang="de-DE" dirty="0" smtClean="0"/>
              <a:t>einen </a:t>
            </a:r>
            <a:r>
              <a:rPr lang="de-DE" b="1" dirty="0" smtClean="0"/>
              <a:t>minimalen</a:t>
            </a:r>
            <a:r>
              <a:rPr lang="de-DE" dirty="0" smtClean="0"/>
              <a:t> Einfluss zu haben.</a:t>
            </a:r>
            <a:endParaRPr lang="de-DE" dirty="0"/>
          </a:p>
          <a:p>
            <a:pPr lvl="0"/>
            <a:r>
              <a:rPr lang="de-DE" dirty="0"/>
              <a:t>The </a:t>
            </a:r>
            <a:r>
              <a:rPr lang="de-DE" dirty="0" err="1"/>
              <a:t>researchers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evidence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pandemic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slowly</a:t>
            </a:r>
            <a:r>
              <a:rPr lang="de-DE" dirty="0"/>
              <a:t> in countries </a:t>
            </a:r>
            <a:r>
              <a:rPr lang="de-DE" dirty="0" err="1"/>
              <a:t>with</a:t>
            </a:r>
            <a:r>
              <a:rPr lang="de-DE" dirty="0"/>
              <a:t> high March </a:t>
            </a:r>
            <a:r>
              <a:rPr lang="de-DE" dirty="0" err="1"/>
              <a:t>temperatures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cooler </a:t>
            </a:r>
            <a:r>
              <a:rPr lang="de-DE" dirty="0" err="1"/>
              <a:t>regions</a:t>
            </a:r>
            <a:r>
              <a:rPr lang="de-DE" dirty="0"/>
              <a:t>. The absolute </a:t>
            </a:r>
            <a:r>
              <a:rPr lang="de-DE" dirty="0" err="1"/>
              <a:t>humidity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seemed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b="1" dirty="0"/>
              <a:t>a minimal </a:t>
            </a:r>
            <a:r>
              <a:rPr lang="de-DE" b="1" dirty="0" err="1"/>
              <a:t>impact</a:t>
            </a:r>
            <a:r>
              <a:rPr lang="de-DE" dirty="0" smtClean="0"/>
              <a:t>. (</a:t>
            </a:r>
            <a:r>
              <a:rPr lang="de-DE" dirty="0" err="1" smtClean="0"/>
              <a:t>GoogleTranslate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59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6192688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 smtClean="0"/>
              <a:t>Ainsi</a:t>
            </a:r>
            <a:r>
              <a:rPr lang="de-DE" dirty="0" smtClean="0"/>
              <a:t>, les </a:t>
            </a:r>
            <a:r>
              <a:rPr lang="de-DE" dirty="0" err="1" smtClean="0"/>
              <a:t>salariés</a:t>
            </a:r>
            <a:r>
              <a:rPr lang="de-DE" dirty="0" smtClean="0"/>
              <a:t> les plus mal </a:t>
            </a:r>
            <a:r>
              <a:rPr lang="de-DE" dirty="0" err="1" smtClean="0"/>
              <a:t>payés</a:t>
            </a:r>
            <a:r>
              <a:rPr lang="de-DE" dirty="0" smtClean="0"/>
              <a:t> et </a:t>
            </a:r>
            <a:r>
              <a:rPr lang="de-DE" dirty="0" err="1" smtClean="0"/>
              <a:t>même</a:t>
            </a:r>
            <a:r>
              <a:rPr lang="de-DE" dirty="0" smtClean="0"/>
              <a:t> les </a:t>
            </a:r>
            <a:r>
              <a:rPr lang="de-DE" dirty="0" err="1" smtClean="0"/>
              <a:t>chômeurs</a:t>
            </a:r>
            <a:r>
              <a:rPr lang="de-DE" dirty="0" smtClean="0"/>
              <a:t> </a:t>
            </a:r>
            <a:r>
              <a:rPr lang="de-DE" dirty="0" err="1" smtClean="0"/>
              <a:t>ou</a:t>
            </a:r>
            <a:r>
              <a:rPr lang="de-DE" dirty="0" smtClean="0"/>
              <a:t> les </a:t>
            </a:r>
            <a:r>
              <a:rPr lang="de-DE" dirty="0" err="1" smtClean="0"/>
              <a:t>sans</a:t>
            </a:r>
            <a:r>
              <a:rPr lang="de-DE" dirty="0" smtClean="0"/>
              <a:t>-logis, en </a:t>
            </a:r>
            <a:r>
              <a:rPr lang="de-DE" dirty="0" err="1" smtClean="0"/>
              <a:t>payant</a:t>
            </a:r>
            <a:r>
              <a:rPr lang="de-DE" dirty="0" smtClean="0"/>
              <a:t> la TVA </a:t>
            </a:r>
            <a:r>
              <a:rPr lang="de-DE" dirty="0" err="1" smtClean="0"/>
              <a:t>sur</a:t>
            </a:r>
            <a:r>
              <a:rPr lang="de-DE" dirty="0" smtClean="0"/>
              <a:t> </a:t>
            </a:r>
            <a:r>
              <a:rPr lang="de-DE" dirty="0" err="1" smtClean="0"/>
              <a:t>leur</a:t>
            </a:r>
            <a:r>
              <a:rPr lang="de-DE" dirty="0" smtClean="0"/>
              <a:t> </a:t>
            </a:r>
            <a:r>
              <a:rPr lang="de-DE" dirty="0" err="1" smtClean="0"/>
              <a:t>nourriture</a:t>
            </a:r>
            <a:r>
              <a:rPr lang="de-DE" dirty="0" smtClean="0"/>
              <a:t>, </a:t>
            </a:r>
            <a:r>
              <a:rPr lang="de-DE" dirty="0" err="1" smtClean="0"/>
              <a:t>contribuent</a:t>
            </a:r>
            <a:r>
              <a:rPr lang="de-DE" dirty="0" smtClean="0"/>
              <a:t> au </a:t>
            </a:r>
            <a:r>
              <a:rPr lang="de-DE" dirty="0" err="1" smtClean="0"/>
              <a:t>financement</a:t>
            </a:r>
            <a:r>
              <a:rPr lang="de-DE" dirty="0" smtClean="0"/>
              <a:t> des </a:t>
            </a:r>
            <a:r>
              <a:rPr lang="de-DE" dirty="0" err="1" smtClean="0"/>
              <a:t>institutions</a:t>
            </a:r>
            <a:r>
              <a:rPr lang="de-DE" dirty="0" smtClean="0"/>
              <a:t> </a:t>
            </a:r>
            <a:r>
              <a:rPr lang="de-DE" dirty="0" err="1" smtClean="0"/>
              <a:t>européennes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, </a:t>
            </a:r>
            <a:r>
              <a:rPr lang="de-DE" b="1" dirty="0" err="1" smtClean="0"/>
              <a:t>pourtant</a:t>
            </a:r>
            <a:r>
              <a:rPr lang="de-DE" dirty="0" smtClean="0"/>
              <a:t>, </a:t>
            </a:r>
            <a:r>
              <a:rPr lang="de-DE" dirty="0" err="1" smtClean="0"/>
              <a:t>n'ont</a:t>
            </a:r>
            <a:r>
              <a:rPr lang="de-DE" dirty="0" smtClean="0"/>
              <a:t> </a:t>
            </a:r>
            <a:r>
              <a:rPr lang="de-DE" dirty="0" err="1" smtClean="0"/>
              <a:t>pas</a:t>
            </a:r>
            <a:r>
              <a:rPr lang="de-DE" dirty="0" smtClean="0"/>
              <a:t> </a:t>
            </a:r>
            <a:r>
              <a:rPr lang="de-DE" dirty="0" err="1" smtClean="0"/>
              <a:t>pris</a:t>
            </a:r>
            <a:r>
              <a:rPr lang="de-DE" dirty="0" smtClean="0"/>
              <a:t> </a:t>
            </a:r>
            <a:r>
              <a:rPr lang="de-DE" dirty="0" err="1" smtClean="0"/>
              <a:t>une</a:t>
            </a:r>
            <a:r>
              <a:rPr lang="de-DE" dirty="0" smtClean="0"/>
              <a:t> </a:t>
            </a:r>
            <a:r>
              <a:rPr lang="de-DE" dirty="0" err="1" smtClean="0"/>
              <a:t>seule</a:t>
            </a:r>
            <a:r>
              <a:rPr lang="de-DE" dirty="0" smtClean="0"/>
              <a:t> </a:t>
            </a:r>
            <a:r>
              <a:rPr lang="de-DE" dirty="0" err="1" smtClean="0"/>
              <a:t>mesure</a:t>
            </a:r>
            <a:r>
              <a:rPr lang="de-DE" dirty="0" smtClean="0"/>
              <a:t> en </a:t>
            </a:r>
            <a:r>
              <a:rPr lang="de-DE" dirty="0" err="1" smtClean="0"/>
              <a:t>leur</a:t>
            </a:r>
            <a:r>
              <a:rPr lang="de-DE" dirty="0" smtClean="0"/>
              <a:t> </a:t>
            </a:r>
            <a:r>
              <a:rPr lang="de-DE" dirty="0" err="1" smtClean="0"/>
              <a:t>faveur</a:t>
            </a:r>
            <a:r>
              <a:rPr lang="de-DE" dirty="0" smtClean="0"/>
              <a:t>.	(EP-</a:t>
            </a:r>
            <a:r>
              <a:rPr lang="de-DE" dirty="0" err="1" smtClean="0"/>
              <a:t>Orig</a:t>
            </a:r>
            <a:r>
              <a:rPr lang="de-DE" dirty="0" smtClean="0"/>
              <a:t>)</a:t>
            </a:r>
          </a:p>
          <a:p>
            <a:r>
              <a:rPr lang="de-DE" dirty="0" smtClean="0"/>
              <a:t>Thus,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badly</a:t>
            </a:r>
            <a:r>
              <a:rPr lang="de-DE" dirty="0" smtClean="0"/>
              <a:t> </a:t>
            </a:r>
            <a:r>
              <a:rPr lang="de-DE" dirty="0" err="1" smtClean="0"/>
              <a:t>paid</a:t>
            </a:r>
            <a:r>
              <a:rPr lang="de-DE" dirty="0" smtClean="0"/>
              <a:t> </a:t>
            </a:r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unemployed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homeless</a:t>
            </a:r>
            <a:r>
              <a:rPr lang="de-DE" dirty="0" smtClean="0"/>
              <a:t>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paying</a:t>
            </a:r>
            <a:r>
              <a:rPr lang="de-DE" dirty="0" smtClean="0"/>
              <a:t> VAT on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food</a:t>
            </a:r>
            <a:r>
              <a:rPr lang="de-DE" dirty="0" smtClean="0"/>
              <a:t>,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contributing</a:t>
            </a:r>
            <a:r>
              <a:rPr lang="de-DE" dirty="0" smtClean="0"/>
              <a:t> </a:t>
            </a:r>
            <a:r>
              <a:rPr lang="de-DE" dirty="0" err="1" smtClean="0"/>
              <a:t>towards</a:t>
            </a:r>
            <a:r>
              <a:rPr lang="de-DE" dirty="0" smtClean="0"/>
              <a:t> </a:t>
            </a:r>
            <a:r>
              <a:rPr lang="de-DE" dirty="0" err="1" smtClean="0"/>
              <a:t>financing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European </a:t>
            </a:r>
            <a:r>
              <a:rPr lang="de-DE" dirty="0" err="1" smtClean="0"/>
              <a:t>institutions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, </a:t>
            </a:r>
            <a:r>
              <a:rPr lang="de-DE" b="1" dirty="0" err="1" smtClean="0"/>
              <a:t>nonetheless</a:t>
            </a:r>
            <a:r>
              <a:rPr lang="de-DE" dirty="0" smtClean="0"/>
              <a:t>, </a:t>
            </a:r>
            <a:r>
              <a:rPr lang="de-DE" dirty="0" err="1" smtClean="0"/>
              <a:t>have</a:t>
            </a:r>
            <a:r>
              <a:rPr lang="de-DE" dirty="0" smtClean="0"/>
              <a:t> not </a:t>
            </a:r>
            <a:r>
              <a:rPr lang="de-DE" dirty="0" err="1" smtClean="0"/>
              <a:t>undertaken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in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favour</a:t>
            </a:r>
            <a:r>
              <a:rPr lang="de-DE" dirty="0" smtClean="0"/>
              <a:t>.	(Hum)</a:t>
            </a:r>
          </a:p>
          <a:p>
            <a:r>
              <a:rPr lang="de-DE" dirty="0" smtClean="0"/>
              <a:t>So tragen die am schlechtesten bezahlten Arbeitnehmer und sogar Arbeitslose und Obdachlose mit der Mehrwertsteuer auf ihre Nahrungsmittel zur Finanzierung der europäischen Institutionen bei, </a:t>
            </a:r>
            <a:r>
              <a:rPr lang="de-DE" b="1" dirty="0" smtClean="0">
                <a:latin typeface="Times New Roman"/>
                <a:cs typeface="Times New Roman"/>
              </a:rPr>
              <a:t>Ø</a:t>
            </a:r>
            <a:r>
              <a:rPr lang="de-DE" dirty="0" smtClean="0">
                <a:latin typeface="Times New Roman"/>
                <a:cs typeface="Times New Roman"/>
              </a:rPr>
              <a:t> </a:t>
            </a:r>
            <a:r>
              <a:rPr lang="de-DE" dirty="0" smtClean="0"/>
              <a:t>die zu ihren Gunsten aber auch nicht eine einzige Maßnahme ergriffen haben. (Hum)</a:t>
            </a:r>
          </a:p>
          <a:p>
            <a:r>
              <a:rPr lang="de-DE" dirty="0" smtClean="0"/>
              <a:t>Thus,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poorly</a:t>
            </a:r>
            <a:r>
              <a:rPr lang="de-DE" dirty="0" smtClean="0"/>
              <a:t> </a:t>
            </a:r>
            <a:r>
              <a:rPr lang="de-DE" dirty="0" err="1" smtClean="0"/>
              <a:t>paid</a:t>
            </a:r>
            <a:r>
              <a:rPr lang="de-DE" dirty="0" smtClean="0"/>
              <a:t> </a:t>
            </a:r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unemployed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homeless</a:t>
            </a:r>
            <a:r>
              <a:rPr lang="de-DE" dirty="0" smtClean="0"/>
              <a:t>,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paying</a:t>
            </a:r>
            <a:r>
              <a:rPr lang="de-DE" dirty="0" smtClean="0"/>
              <a:t> VAT on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food</a:t>
            </a:r>
            <a:r>
              <a:rPr lang="de-DE" dirty="0" smtClean="0"/>
              <a:t>, </a:t>
            </a:r>
            <a:r>
              <a:rPr lang="de-DE" dirty="0" err="1" smtClean="0"/>
              <a:t>contribute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financing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European </a:t>
            </a:r>
            <a:r>
              <a:rPr lang="de-DE" dirty="0" err="1" smtClean="0"/>
              <a:t>institutions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, </a:t>
            </a:r>
            <a:r>
              <a:rPr lang="de-DE" b="1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have</a:t>
            </a:r>
            <a:r>
              <a:rPr lang="de-DE" dirty="0" smtClean="0"/>
              <a:t> not </a:t>
            </a:r>
            <a:r>
              <a:rPr lang="de-DE" dirty="0" err="1" smtClean="0"/>
              <a:t>taken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in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favor</a:t>
            </a:r>
            <a:r>
              <a:rPr lang="de-DE" dirty="0" smtClean="0"/>
              <a:t>. (</a:t>
            </a:r>
            <a:r>
              <a:rPr lang="de-DE" dirty="0" err="1" smtClean="0"/>
              <a:t>GoogleTranslate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de-DE" dirty="0" smtClean="0"/>
              <a:t>Argumentationsverstärkung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83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Argumentationsverstärkung (</a:t>
            </a:r>
            <a:r>
              <a:rPr lang="de-DE" dirty="0" err="1" smtClean="0"/>
              <a:t>Europarl</a:t>
            </a:r>
            <a:r>
              <a:rPr lang="de-DE" dirty="0" smtClean="0"/>
              <a:t>: Human + </a:t>
            </a:r>
            <a:r>
              <a:rPr lang="de-DE" dirty="0" err="1" smtClean="0"/>
              <a:t>GoogleTranslate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- </a:t>
            </a:r>
            <a:r>
              <a:rPr lang="de-DE" dirty="0" err="1" smtClean="0"/>
              <a:t>Brisé</a:t>
            </a:r>
            <a:r>
              <a:rPr lang="de-DE" dirty="0" smtClean="0"/>
              <a:t> par </a:t>
            </a:r>
            <a:r>
              <a:rPr lang="de-DE" dirty="0" err="1" smtClean="0"/>
              <a:t>trente-quatre</a:t>
            </a:r>
            <a:r>
              <a:rPr lang="de-DE" dirty="0" smtClean="0"/>
              <a:t> </a:t>
            </a:r>
            <a:r>
              <a:rPr lang="de-DE" dirty="0" err="1" smtClean="0"/>
              <a:t>jours</a:t>
            </a:r>
            <a:r>
              <a:rPr lang="de-DE" dirty="0" smtClean="0"/>
              <a:t> de </a:t>
            </a:r>
            <a:r>
              <a:rPr lang="de-DE" dirty="0" err="1" smtClean="0"/>
              <a:t>guerre</a:t>
            </a:r>
            <a:r>
              <a:rPr lang="de-DE" dirty="0" smtClean="0"/>
              <a:t>, le </a:t>
            </a:r>
            <a:r>
              <a:rPr lang="de-DE" dirty="0" err="1" smtClean="0"/>
              <a:t>Liban</a:t>
            </a:r>
            <a:r>
              <a:rPr lang="de-DE" dirty="0" smtClean="0"/>
              <a:t>, </a:t>
            </a:r>
            <a:r>
              <a:rPr lang="de-DE" dirty="0" err="1" smtClean="0"/>
              <a:t>qui</a:t>
            </a:r>
            <a:r>
              <a:rPr lang="de-DE" b="1" dirty="0" smtClean="0"/>
              <a:t> </a:t>
            </a:r>
            <a:r>
              <a:rPr lang="de-DE" dirty="0" err="1" smtClean="0"/>
              <a:t>était</a:t>
            </a:r>
            <a:r>
              <a:rPr lang="de-DE" dirty="0" smtClean="0"/>
              <a:t> </a:t>
            </a:r>
            <a:r>
              <a:rPr lang="de-DE" b="1" dirty="0" err="1" smtClean="0"/>
              <a:t>pourtant</a:t>
            </a:r>
            <a:r>
              <a:rPr lang="de-DE" b="1" dirty="0" smtClean="0"/>
              <a:t> </a:t>
            </a:r>
            <a:r>
              <a:rPr lang="de-DE" dirty="0" smtClean="0"/>
              <a:t>en </a:t>
            </a:r>
            <a:r>
              <a:rPr lang="de-DE" dirty="0" err="1" smtClean="0"/>
              <a:t>plein</a:t>
            </a:r>
            <a:r>
              <a:rPr lang="de-DE" dirty="0" smtClean="0"/>
              <a:t> </a:t>
            </a:r>
            <a:r>
              <a:rPr lang="de-DE" dirty="0" err="1" smtClean="0"/>
              <a:t>essor</a:t>
            </a:r>
            <a:r>
              <a:rPr lang="de-DE" dirty="0" smtClean="0"/>
              <a:t>, </a:t>
            </a:r>
            <a:r>
              <a:rPr lang="de-DE" dirty="0" err="1" smtClean="0"/>
              <a:t>est</a:t>
            </a:r>
            <a:r>
              <a:rPr lang="de-DE" dirty="0" smtClean="0"/>
              <a:t> à </a:t>
            </a:r>
            <a:r>
              <a:rPr lang="de-DE" dirty="0" err="1" smtClean="0"/>
              <a:t>nouveau</a:t>
            </a:r>
            <a:r>
              <a:rPr lang="de-DE" dirty="0" smtClean="0"/>
              <a:t> </a:t>
            </a:r>
            <a:r>
              <a:rPr lang="de-DE" dirty="0" err="1" smtClean="0"/>
              <a:t>l’otage</a:t>
            </a:r>
            <a:r>
              <a:rPr lang="de-DE" dirty="0" smtClean="0"/>
              <a:t> et la </a:t>
            </a:r>
            <a:r>
              <a:rPr lang="de-DE" dirty="0" err="1" smtClean="0"/>
              <a:t>victime</a:t>
            </a:r>
            <a:r>
              <a:rPr lang="de-DE" dirty="0" smtClean="0"/>
              <a:t> </a:t>
            </a:r>
            <a:r>
              <a:rPr lang="de-DE" dirty="0" err="1" smtClean="0"/>
              <a:t>d’une</a:t>
            </a:r>
            <a:r>
              <a:rPr lang="de-DE" dirty="0" smtClean="0"/>
              <a:t> </a:t>
            </a:r>
            <a:r>
              <a:rPr lang="de-DE" dirty="0" err="1" smtClean="0"/>
              <a:t>crise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le </a:t>
            </a:r>
            <a:r>
              <a:rPr lang="de-DE" dirty="0" err="1" smtClean="0"/>
              <a:t>dépasse</a:t>
            </a:r>
            <a:r>
              <a:rPr lang="de-DE" dirty="0" smtClean="0"/>
              <a:t>.	   </a:t>
            </a:r>
          </a:p>
          <a:p>
            <a:r>
              <a:rPr lang="de-DE" dirty="0" err="1" smtClean="0"/>
              <a:t>Broken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34 </a:t>
            </a:r>
            <a:r>
              <a:rPr lang="de-D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war, </a:t>
            </a:r>
            <a:r>
              <a:rPr lang="de-DE" dirty="0" err="1" smtClean="0"/>
              <a:t>Lebanon</a:t>
            </a:r>
            <a:r>
              <a:rPr lang="de-DE" dirty="0" smtClean="0"/>
              <a:t> – </a:t>
            </a:r>
            <a:r>
              <a:rPr lang="de-DE" dirty="0" err="1" smtClean="0"/>
              <a:t>which</a:t>
            </a:r>
            <a:r>
              <a:rPr lang="de-DE" dirty="0" smtClean="0"/>
              <a:t> was, </a:t>
            </a:r>
            <a:r>
              <a:rPr lang="de-DE" b="1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enjoying</a:t>
            </a:r>
            <a:r>
              <a:rPr lang="de-DE" dirty="0" smtClean="0"/>
              <a:t> rapid </a:t>
            </a:r>
            <a:r>
              <a:rPr lang="de-DE" dirty="0" err="1" smtClean="0"/>
              <a:t>development</a:t>
            </a:r>
            <a:r>
              <a:rPr lang="de-DE" dirty="0" smtClean="0"/>
              <a:t> –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hostage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victim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crisis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deal.	   </a:t>
            </a:r>
          </a:p>
          <a:p>
            <a:r>
              <a:rPr lang="de-DE" dirty="0" smtClean="0"/>
              <a:t>Nach 34 Tagen Krieg ist der Libanon, </a:t>
            </a:r>
            <a:r>
              <a:rPr lang="de-DE" b="1" dirty="0" smtClean="0">
                <a:latin typeface="Times New Roman"/>
                <a:cs typeface="Times New Roman"/>
              </a:rPr>
              <a:t>Ø</a:t>
            </a:r>
            <a:r>
              <a:rPr lang="de-DE" dirty="0" smtClean="0"/>
              <a:t> der sich in vollem Aufschwung befand, erneut Geisel und Opfer einer Krise, die er allein nicht bewältigen kann.</a:t>
            </a:r>
          </a:p>
          <a:p>
            <a:r>
              <a:rPr lang="de-DE" dirty="0" err="1" smtClean="0"/>
              <a:t>Broken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thirty-four</a:t>
            </a:r>
            <a:r>
              <a:rPr lang="de-DE" dirty="0" smtClean="0"/>
              <a:t> </a:t>
            </a:r>
            <a:r>
              <a:rPr lang="de-D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war, </a:t>
            </a:r>
            <a:r>
              <a:rPr lang="de-DE" dirty="0" err="1" smtClean="0"/>
              <a:t>Lebanon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was </a:t>
            </a:r>
            <a:r>
              <a:rPr lang="de-DE" b="1" dirty="0" err="1" smtClean="0"/>
              <a:t>nevertheless</a:t>
            </a:r>
            <a:r>
              <a:rPr lang="de-DE" b="1" dirty="0" smtClean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full</a:t>
            </a:r>
            <a:r>
              <a:rPr lang="de-DE" dirty="0" smtClean="0"/>
              <a:t> swing,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hostage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victim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crisis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beyond</a:t>
            </a:r>
            <a:r>
              <a:rPr lang="de-DE" dirty="0" smtClean="0"/>
              <a:t> it.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43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Alors</a:t>
            </a:r>
            <a:r>
              <a:rPr lang="de-DE" sz="2000" dirty="0" smtClean="0"/>
              <a:t> </a:t>
            </a:r>
            <a:r>
              <a:rPr lang="de-DE" sz="2000" dirty="0" err="1" smtClean="0"/>
              <a:t>que</a:t>
            </a:r>
            <a:r>
              <a:rPr lang="de-DE" sz="2000" dirty="0" smtClean="0"/>
              <a:t> nos </a:t>
            </a:r>
            <a:r>
              <a:rPr lang="de-DE" sz="2000" dirty="0" err="1" smtClean="0"/>
              <a:t>vignerons</a:t>
            </a:r>
            <a:r>
              <a:rPr lang="de-DE" sz="2000" dirty="0" smtClean="0"/>
              <a:t> de </a:t>
            </a:r>
            <a:r>
              <a:rPr lang="de-DE" sz="2000" dirty="0" err="1" smtClean="0"/>
              <a:t>l'Union</a:t>
            </a:r>
            <a:r>
              <a:rPr lang="de-DE" sz="2000" dirty="0" smtClean="0"/>
              <a:t> </a:t>
            </a:r>
            <a:r>
              <a:rPr lang="de-DE" sz="2000" dirty="0" err="1" smtClean="0"/>
              <a:t>européenne</a:t>
            </a:r>
            <a:r>
              <a:rPr lang="de-DE" sz="2000" dirty="0" smtClean="0"/>
              <a:t> </a:t>
            </a:r>
            <a:r>
              <a:rPr lang="de-DE" sz="2000" dirty="0" err="1" smtClean="0"/>
              <a:t>ont</a:t>
            </a:r>
            <a:r>
              <a:rPr lang="de-DE" sz="2000" dirty="0" smtClean="0"/>
              <a:t> </a:t>
            </a:r>
            <a:r>
              <a:rPr lang="de-DE" sz="2000" dirty="0" err="1" smtClean="0"/>
              <a:t>consenti</a:t>
            </a:r>
            <a:r>
              <a:rPr lang="de-DE" sz="2000" dirty="0" smtClean="0"/>
              <a:t> des </a:t>
            </a:r>
            <a:r>
              <a:rPr lang="de-DE" sz="2000" dirty="0" err="1" smtClean="0"/>
              <a:t>efforts</a:t>
            </a:r>
            <a:r>
              <a:rPr lang="de-DE" sz="2000" dirty="0" smtClean="0"/>
              <a:t> et des </a:t>
            </a:r>
            <a:r>
              <a:rPr lang="de-DE" sz="2000" dirty="0" err="1" smtClean="0"/>
              <a:t>investissements</a:t>
            </a:r>
            <a:r>
              <a:rPr lang="de-DE" sz="2000" dirty="0" smtClean="0"/>
              <a:t> </a:t>
            </a:r>
            <a:r>
              <a:rPr lang="de-DE" sz="2000" dirty="0" err="1" smtClean="0"/>
              <a:t>considérables</a:t>
            </a:r>
            <a:r>
              <a:rPr lang="de-DE" sz="2000" dirty="0" smtClean="0"/>
              <a:t> …, la </a:t>
            </a:r>
            <a:r>
              <a:rPr lang="de-DE" sz="2000" dirty="0" err="1" smtClean="0"/>
              <a:t>décision</a:t>
            </a:r>
            <a:r>
              <a:rPr lang="de-DE" sz="2000" dirty="0" smtClean="0"/>
              <a:t> de la </a:t>
            </a:r>
            <a:r>
              <a:rPr lang="de-DE" sz="2000" dirty="0" err="1" smtClean="0"/>
              <a:t>Commission</a:t>
            </a:r>
            <a:r>
              <a:rPr lang="de-DE" sz="2000" dirty="0" smtClean="0"/>
              <a:t> </a:t>
            </a:r>
            <a:r>
              <a:rPr lang="de-DE" sz="2000" dirty="0" err="1" smtClean="0"/>
              <a:t>vient</a:t>
            </a:r>
            <a:r>
              <a:rPr lang="de-DE" sz="2000" dirty="0" smtClean="0"/>
              <a:t> </a:t>
            </a:r>
            <a:r>
              <a:rPr lang="de-DE" sz="2000" dirty="0" err="1" smtClean="0"/>
              <a:t>réduire</a:t>
            </a:r>
            <a:r>
              <a:rPr lang="de-DE" sz="2000" dirty="0" smtClean="0"/>
              <a:t> à </a:t>
            </a:r>
            <a:r>
              <a:rPr lang="de-DE" sz="2000" dirty="0" err="1" smtClean="0"/>
              <a:t>néant</a:t>
            </a:r>
            <a:r>
              <a:rPr lang="de-DE" sz="2000" dirty="0" smtClean="0"/>
              <a:t> </a:t>
            </a:r>
            <a:r>
              <a:rPr lang="de-DE" sz="2000" dirty="0" err="1" smtClean="0"/>
              <a:t>ces</a:t>
            </a:r>
            <a:r>
              <a:rPr lang="de-DE" sz="2000" dirty="0" smtClean="0"/>
              <a:t> </a:t>
            </a:r>
            <a:r>
              <a:rPr lang="de-DE" sz="2000" dirty="0" err="1" smtClean="0"/>
              <a:t>nombreux</a:t>
            </a:r>
            <a:r>
              <a:rPr lang="de-DE" sz="2000" dirty="0" smtClean="0"/>
              <a:t> </a:t>
            </a:r>
            <a:r>
              <a:rPr lang="de-DE" sz="2000" dirty="0" err="1" smtClean="0"/>
              <a:t>efforts</a:t>
            </a:r>
            <a:r>
              <a:rPr lang="de-DE" sz="2000" dirty="0" smtClean="0"/>
              <a:t>, </a:t>
            </a:r>
            <a:r>
              <a:rPr lang="de-DE" sz="2000" dirty="0" err="1" smtClean="0"/>
              <a:t>qui</a:t>
            </a:r>
            <a:r>
              <a:rPr lang="de-DE" sz="2000" dirty="0" smtClean="0"/>
              <a:t> </a:t>
            </a:r>
            <a:r>
              <a:rPr lang="de-DE" sz="2000" dirty="0" err="1" smtClean="0"/>
              <a:t>ont</a:t>
            </a:r>
            <a:r>
              <a:rPr lang="de-DE" sz="2000" dirty="0" smtClean="0"/>
              <a:t> </a:t>
            </a:r>
            <a:r>
              <a:rPr lang="de-DE" sz="2000" b="1" dirty="0" err="1" smtClean="0"/>
              <a:t>pourtant</a:t>
            </a:r>
            <a:r>
              <a:rPr lang="de-DE" sz="2000" dirty="0" smtClean="0"/>
              <a:t> </a:t>
            </a:r>
            <a:r>
              <a:rPr lang="de-DE" sz="2000" dirty="0" err="1" smtClean="0"/>
              <a:t>eu</a:t>
            </a:r>
            <a:r>
              <a:rPr lang="de-DE" sz="2000" dirty="0" smtClean="0"/>
              <a:t> </a:t>
            </a:r>
            <a:r>
              <a:rPr lang="de-DE" sz="2000" dirty="0" err="1" smtClean="0"/>
              <a:t>un</a:t>
            </a:r>
            <a:r>
              <a:rPr lang="de-DE" sz="2000" dirty="0" smtClean="0"/>
              <a:t> </a:t>
            </a:r>
            <a:r>
              <a:rPr lang="de-DE" sz="2000" dirty="0" err="1" smtClean="0"/>
              <a:t>impact</a:t>
            </a:r>
            <a:r>
              <a:rPr lang="de-DE" sz="2000" dirty="0" smtClean="0"/>
              <a:t> </a:t>
            </a:r>
            <a:r>
              <a:rPr lang="de-DE" sz="2000" dirty="0" err="1" smtClean="0"/>
              <a:t>très</a:t>
            </a:r>
            <a:r>
              <a:rPr lang="de-DE" sz="2000" dirty="0" smtClean="0"/>
              <a:t> </a:t>
            </a:r>
            <a:r>
              <a:rPr lang="de-DE" sz="2000" dirty="0" err="1" smtClean="0"/>
              <a:t>positif</a:t>
            </a:r>
            <a:r>
              <a:rPr lang="de-DE" sz="2000" dirty="0" smtClean="0"/>
              <a:t> </a:t>
            </a:r>
            <a:r>
              <a:rPr lang="de-DE" sz="2000" dirty="0" err="1" smtClean="0"/>
              <a:t>sur</a:t>
            </a:r>
            <a:r>
              <a:rPr lang="de-DE" sz="2000" dirty="0" smtClean="0"/>
              <a:t> </a:t>
            </a:r>
            <a:r>
              <a:rPr lang="de-DE" sz="2000" dirty="0" err="1" smtClean="0"/>
              <a:t>l'économie</a:t>
            </a:r>
            <a:r>
              <a:rPr lang="de-DE" sz="2000" dirty="0" smtClean="0"/>
              <a:t>.... (EP-</a:t>
            </a:r>
            <a:r>
              <a:rPr lang="de-DE" sz="2000" dirty="0" err="1" smtClean="0"/>
              <a:t>Orig</a:t>
            </a:r>
            <a:r>
              <a:rPr lang="de-DE" sz="2000" dirty="0" smtClean="0"/>
              <a:t>)</a:t>
            </a:r>
          </a:p>
          <a:p>
            <a:r>
              <a:rPr lang="de-DE" sz="2000" dirty="0" err="1" smtClean="0"/>
              <a:t>While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countless</a:t>
            </a:r>
            <a:r>
              <a:rPr lang="de-DE" sz="2000" dirty="0" smtClean="0"/>
              <a:t> </a:t>
            </a:r>
            <a:r>
              <a:rPr lang="de-DE" sz="2000" dirty="0" err="1" smtClean="0"/>
              <a:t>years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wine</a:t>
            </a:r>
            <a:r>
              <a:rPr lang="de-DE" sz="2000" dirty="0" smtClean="0"/>
              <a:t> </a:t>
            </a:r>
            <a:r>
              <a:rPr lang="de-DE" sz="2000" dirty="0" err="1" smtClean="0"/>
              <a:t>growers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European Union </a:t>
            </a:r>
            <a:r>
              <a:rPr lang="de-DE" sz="2000" dirty="0" err="1" smtClean="0"/>
              <a:t>have</a:t>
            </a:r>
            <a:r>
              <a:rPr lang="de-DE" sz="2000" dirty="0" smtClean="0"/>
              <a:t> </a:t>
            </a:r>
            <a:r>
              <a:rPr lang="de-DE" sz="2000" dirty="0" err="1" smtClean="0"/>
              <a:t>put</a:t>
            </a:r>
            <a:r>
              <a:rPr lang="de-DE" sz="2000" dirty="0" smtClean="0"/>
              <a:t> in </a:t>
            </a:r>
            <a:r>
              <a:rPr lang="de-DE" sz="2000" dirty="0" err="1" smtClean="0"/>
              <a:t>considerable</a:t>
            </a:r>
            <a:r>
              <a:rPr lang="de-DE" sz="2000" dirty="0" smtClean="0"/>
              <a:t> </a:t>
            </a:r>
            <a:r>
              <a:rPr lang="de-DE" sz="2000" dirty="0" err="1" smtClean="0"/>
              <a:t>effort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investment</a:t>
            </a:r>
            <a:r>
              <a:rPr lang="de-DE" sz="2000" dirty="0" smtClean="0"/>
              <a:t> …,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Commission's</a:t>
            </a:r>
            <a:r>
              <a:rPr lang="de-DE" sz="2000" dirty="0" smtClean="0"/>
              <a:t> </a:t>
            </a:r>
            <a:r>
              <a:rPr lang="de-DE" sz="2000" dirty="0" err="1" smtClean="0"/>
              <a:t>decision</a:t>
            </a:r>
            <a:r>
              <a:rPr lang="de-DE" sz="2000" dirty="0" smtClean="0"/>
              <a:t> will </a:t>
            </a:r>
            <a:r>
              <a:rPr lang="de-DE" sz="2000" dirty="0" err="1" smtClean="0"/>
              <a:t>undo</a:t>
            </a:r>
            <a:r>
              <a:rPr lang="de-DE" sz="2000" dirty="0" smtClean="0"/>
              <a:t> </a:t>
            </a:r>
            <a:r>
              <a:rPr lang="de-DE" sz="2000" dirty="0" err="1" smtClean="0"/>
              <a:t>these</a:t>
            </a:r>
            <a:r>
              <a:rPr lang="de-DE" sz="2000" dirty="0" smtClean="0"/>
              <a:t> </a:t>
            </a:r>
            <a:r>
              <a:rPr lang="de-DE" sz="2000" dirty="0" err="1" smtClean="0"/>
              <a:t>enormous</a:t>
            </a:r>
            <a:r>
              <a:rPr lang="de-DE" sz="2000" dirty="0" smtClean="0"/>
              <a:t> </a:t>
            </a:r>
            <a:r>
              <a:rPr lang="de-DE" sz="2000" dirty="0" err="1" smtClean="0"/>
              <a:t>efforts</a:t>
            </a:r>
            <a:r>
              <a:rPr lang="de-DE" sz="2000" dirty="0" smtClean="0"/>
              <a:t>, </a:t>
            </a: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have</a:t>
            </a:r>
            <a:r>
              <a:rPr lang="de-DE" sz="2000" dirty="0" smtClean="0"/>
              <a:t> </a:t>
            </a:r>
            <a:r>
              <a:rPr lang="de-DE" sz="2000" b="1" dirty="0" err="1" smtClean="0"/>
              <a:t>nevertheless</a:t>
            </a:r>
            <a:r>
              <a:rPr lang="de-DE" sz="2000" dirty="0" smtClean="0"/>
              <a:t> </a:t>
            </a:r>
            <a:r>
              <a:rPr lang="de-DE" sz="2000" dirty="0" err="1" smtClean="0"/>
              <a:t>had</a:t>
            </a:r>
            <a:r>
              <a:rPr lang="de-DE" sz="2000" dirty="0" smtClean="0"/>
              <a:t> a </a:t>
            </a:r>
            <a:r>
              <a:rPr lang="de-DE" sz="2000" dirty="0" err="1" smtClean="0"/>
              <a:t>very</a:t>
            </a:r>
            <a:r>
              <a:rPr lang="de-DE" sz="2000" dirty="0" smtClean="0"/>
              <a:t> positive </a:t>
            </a:r>
            <a:r>
              <a:rPr lang="de-DE" sz="2000" dirty="0" err="1" smtClean="0"/>
              <a:t>effect</a:t>
            </a:r>
            <a:r>
              <a:rPr lang="de-DE" sz="2000" dirty="0" smtClean="0"/>
              <a:t> on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economy</a:t>
            </a:r>
            <a:r>
              <a:rPr lang="de-DE" sz="2000" dirty="0" smtClean="0"/>
              <a:t>…. (Hum)	</a:t>
            </a:r>
          </a:p>
          <a:p>
            <a:r>
              <a:rPr lang="de-DE" sz="2000" dirty="0" smtClean="0"/>
              <a:t>Während die Weinerzeuger der Europäischen Union … erhebliche Anstrengungen … unternommen haben…, wird die Entscheidung der Kommission all diese enormen Anstrengungen, die </a:t>
            </a:r>
            <a:r>
              <a:rPr lang="de-DE" sz="2000" b="1" dirty="0" smtClean="0"/>
              <a:t>trotz allem </a:t>
            </a:r>
            <a:r>
              <a:rPr lang="de-DE" sz="2000" dirty="0" smtClean="0"/>
              <a:t>sehr </a:t>
            </a:r>
            <a:r>
              <a:rPr lang="de-DE" sz="2000" dirty="0" err="1" smtClean="0"/>
              <a:t>po-sitive</a:t>
            </a:r>
            <a:r>
              <a:rPr lang="de-DE" sz="2000" dirty="0" smtClean="0"/>
              <a:t> Auswirkungen auf die Wirtschaft … hatten, zunichte machen. (Hum)</a:t>
            </a:r>
          </a:p>
          <a:p>
            <a:r>
              <a:rPr lang="de-DE" sz="2000" dirty="0" err="1" smtClean="0"/>
              <a:t>While</a:t>
            </a:r>
            <a:r>
              <a:rPr lang="de-DE" sz="2000" dirty="0" smtClean="0"/>
              <a:t> </a:t>
            </a:r>
            <a:r>
              <a:rPr lang="de-DE" sz="2000" dirty="0" err="1" smtClean="0"/>
              <a:t>our</a:t>
            </a:r>
            <a:r>
              <a:rPr lang="de-DE" sz="2000" dirty="0" smtClean="0"/>
              <a:t> </a:t>
            </a:r>
            <a:r>
              <a:rPr lang="de-DE" sz="2000" dirty="0" err="1" smtClean="0"/>
              <a:t>winegrowers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European Union </a:t>
            </a:r>
            <a:r>
              <a:rPr lang="de-DE" sz="2000" dirty="0" err="1" smtClean="0"/>
              <a:t>have</a:t>
            </a:r>
            <a:r>
              <a:rPr lang="de-DE" sz="2000" dirty="0" smtClean="0"/>
              <a:t> </a:t>
            </a:r>
            <a:r>
              <a:rPr lang="de-DE" sz="2000" dirty="0" err="1" smtClean="0"/>
              <a:t>made</a:t>
            </a:r>
            <a:r>
              <a:rPr lang="de-DE" sz="2000" dirty="0" smtClean="0"/>
              <a:t> </a:t>
            </a:r>
            <a:r>
              <a:rPr lang="de-DE" sz="2000" dirty="0" err="1" smtClean="0"/>
              <a:t>considerable</a:t>
            </a:r>
            <a:r>
              <a:rPr lang="de-DE" sz="2000" dirty="0" smtClean="0"/>
              <a:t> </a:t>
            </a:r>
            <a:r>
              <a:rPr lang="de-DE" sz="2000" dirty="0" err="1" smtClean="0"/>
              <a:t>efforts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investments</a:t>
            </a:r>
            <a:r>
              <a:rPr lang="de-DE" sz="2000" dirty="0" smtClean="0"/>
              <a:t> … ,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Commission's</a:t>
            </a:r>
            <a:r>
              <a:rPr lang="de-DE" sz="2000" dirty="0" smtClean="0"/>
              <a:t> </a:t>
            </a:r>
            <a:r>
              <a:rPr lang="de-DE" sz="2000" dirty="0" err="1" smtClean="0"/>
              <a:t>decision</a:t>
            </a:r>
            <a:r>
              <a:rPr lang="de-DE" sz="2000" dirty="0" smtClean="0"/>
              <a:t> </a:t>
            </a:r>
            <a:r>
              <a:rPr lang="de-DE" sz="2000" dirty="0" err="1" smtClean="0"/>
              <a:t>comes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nullify</a:t>
            </a:r>
            <a:r>
              <a:rPr lang="de-DE" sz="2000" dirty="0" smtClean="0"/>
              <a:t> </a:t>
            </a:r>
            <a:r>
              <a:rPr lang="de-DE" sz="2000" dirty="0" err="1" smtClean="0"/>
              <a:t>these</a:t>
            </a:r>
            <a:r>
              <a:rPr lang="de-DE" sz="2000" dirty="0" smtClean="0"/>
              <a:t> </a:t>
            </a:r>
            <a:r>
              <a:rPr lang="de-DE" sz="2000" dirty="0" err="1" smtClean="0"/>
              <a:t>numerous</a:t>
            </a:r>
            <a:r>
              <a:rPr lang="de-DE" sz="2000" dirty="0" smtClean="0"/>
              <a:t> </a:t>
            </a:r>
            <a:r>
              <a:rPr lang="de-DE" sz="2000" dirty="0" err="1" smtClean="0"/>
              <a:t>efforts</a:t>
            </a:r>
            <a:r>
              <a:rPr lang="de-DE" sz="2000" dirty="0" smtClean="0"/>
              <a:t>, </a:t>
            </a: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b="1" dirty="0" err="1" smtClean="0"/>
              <a:t>nevertheless</a:t>
            </a:r>
            <a:r>
              <a:rPr lang="de-DE" sz="2000" dirty="0" smtClean="0"/>
              <a:t> </a:t>
            </a:r>
            <a:r>
              <a:rPr lang="de-DE" sz="2000" dirty="0" err="1" smtClean="0"/>
              <a:t>had</a:t>
            </a:r>
            <a:r>
              <a:rPr lang="de-DE" sz="2000" dirty="0" smtClean="0"/>
              <a:t> a </a:t>
            </a:r>
            <a:r>
              <a:rPr lang="de-DE" sz="2000" dirty="0" err="1" smtClean="0"/>
              <a:t>very</a:t>
            </a:r>
            <a:r>
              <a:rPr lang="de-DE" sz="2000" dirty="0" smtClean="0"/>
              <a:t> positive </a:t>
            </a:r>
            <a:r>
              <a:rPr lang="de-DE" sz="2000" dirty="0" err="1" smtClean="0"/>
              <a:t>impact</a:t>
            </a:r>
            <a:r>
              <a:rPr lang="de-DE" sz="2000" dirty="0" smtClean="0"/>
              <a:t> on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economy</a:t>
            </a:r>
            <a:r>
              <a:rPr lang="de-DE" sz="2000" dirty="0" smtClean="0"/>
              <a:t>… . (</a:t>
            </a:r>
            <a:r>
              <a:rPr lang="de-DE" sz="2000" dirty="0" err="1" smtClean="0"/>
              <a:t>GoogleTranslate</a:t>
            </a:r>
            <a:r>
              <a:rPr lang="de-DE" sz="2000" dirty="0" smtClean="0"/>
              <a:t>)</a:t>
            </a:r>
          </a:p>
          <a:p>
            <a:endParaRPr lang="de-DE" sz="20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/>
          </a:bodyPr>
          <a:lstStyle/>
          <a:p>
            <a:r>
              <a:rPr lang="de-DE" dirty="0" smtClean="0"/>
              <a:t>Argumentationsverstärkung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584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Project tasks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Identifying </a:t>
            </a:r>
            <a:r>
              <a:rPr lang="en-US" dirty="0">
                <a:solidFill>
                  <a:srgbClr val="000000"/>
                </a:solidFill>
              </a:rPr>
              <a:t>argumentatively linked </a:t>
            </a:r>
            <a:r>
              <a:rPr lang="en-GB" dirty="0" smtClean="0">
                <a:solidFill>
                  <a:srgbClr val="000000"/>
                </a:solidFill>
              </a:rPr>
              <a:t>lexical items</a:t>
            </a:r>
          </a:p>
          <a:p>
            <a:r>
              <a:rPr lang="en-GB" dirty="0" smtClean="0"/>
              <a:t>Annotating </a:t>
            </a:r>
            <a:r>
              <a:rPr lang="en-GB" dirty="0"/>
              <a:t>argumentation </a:t>
            </a:r>
            <a:r>
              <a:rPr lang="en-GB" dirty="0" smtClean="0"/>
              <a:t>management operations</a:t>
            </a:r>
          </a:p>
          <a:p>
            <a:pPr lvl="2"/>
            <a:r>
              <a:rPr lang="en-GB" dirty="0" smtClean="0"/>
              <a:t>Change of polarity &amp; strength</a:t>
            </a:r>
          </a:p>
          <a:p>
            <a:r>
              <a:rPr lang="en-GB" dirty="0"/>
              <a:t>Automated argumentation evaluation in Translation</a:t>
            </a:r>
          </a:p>
          <a:p>
            <a:pPr lvl="1"/>
            <a:r>
              <a:rPr lang="en-GB" dirty="0" smtClean="0"/>
              <a:t>Comparing argumentation </a:t>
            </a:r>
            <a:r>
              <a:rPr lang="en-GB" dirty="0"/>
              <a:t>management </a:t>
            </a:r>
            <a:r>
              <a:rPr lang="en-GB" dirty="0" smtClean="0"/>
              <a:t>parameters</a:t>
            </a:r>
          </a:p>
          <a:p>
            <a:pPr lvl="2"/>
            <a:r>
              <a:rPr lang="en-GB" dirty="0" smtClean="0"/>
              <a:t>In </a:t>
            </a:r>
            <a:r>
              <a:rPr lang="en-GB" dirty="0"/>
              <a:t>aligned </a:t>
            </a:r>
            <a:r>
              <a:rPr lang="en-GB" dirty="0" smtClean="0"/>
              <a:t>sentences: Human &amp; Machine Translation</a:t>
            </a:r>
          </a:p>
          <a:p>
            <a:pPr lvl="2"/>
            <a:r>
              <a:rPr lang="en-GB" dirty="0"/>
              <a:t>D</a:t>
            </a:r>
            <a:r>
              <a:rPr lang="en-GB" dirty="0" smtClean="0"/>
              <a:t>etecting anomalies </a:t>
            </a:r>
            <a:r>
              <a:rPr lang="en-GB" dirty="0"/>
              <a:t>and </a:t>
            </a:r>
            <a:r>
              <a:rPr lang="en-GB" dirty="0" smtClean="0"/>
              <a:t>mismatches</a:t>
            </a:r>
          </a:p>
          <a:p>
            <a:pPr lvl="1"/>
            <a:r>
              <a:rPr lang="en-GB" dirty="0" smtClean="0"/>
              <a:t>Developing </a:t>
            </a:r>
            <a:r>
              <a:rPr lang="en-GB" dirty="0"/>
              <a:t>metric &amp; </a:t>
            </a:r>
            <a:r>
              <a:rPr lang="en-GB" dirty="0" smtClean="0"/>
              <a:t>software for argumentation quality evaluation in MT</a:t>
            </a:r>
          </a:p>
        </p:txBody>
      </p:sp>
    </p:spTree>
    <p:extLst>
      <p:ext uri="{BB962C8B-B14F-4D97-AF65-F5344CB8AC3E}">
        <p14:creationId xmlns:p14="http://schemas.microsoft.com/office/powerpoint/2010/main" val="658176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/>
          <a:p>
            <a:r>
              <a:rPr lang="en-GB" dirty="0" smtClean="0"/>
              <a:t>Staged learning model for argumentation management operations</a:t>
            </a:r>
          </a:p>
          <a:p>
            <a:pPr lvl="1"/>
            <a:r>
              <a:rPr lang="en-GB" dirty="0" smtClean="0"/>
              <a:t>Learning from simple examples &amp; increasing difficulty</a:t>
            </a:r>
          </a:p>
          <a:p>
            <a:pPr lvl="1"/>
            <a:r>
              <a:rPr lang="en-GB" dirty="0" smtClean="0"/>
              <a:t>Restricting training sentence length &amp; complexity</a:t>
            </a:r>
          </a:p>
          <a:p>
            <a:pPr lvl="1"/>
            <a:r>
              <a:rPr lang="en-GB" dirty="0" smtClean="0"/>
              <a:t>Cognitive plausibility of the approach</a:t>
            </a:r>
          </a:p>
          <a:p>
            <a:r>
              <a:rPr lang="en-GB" dirty="0" smtClean="0"/>
              <a:t>Selecting contexts with argumentation</a:t>
            </a:r>
          </a:p>
          <a:p>
            <a:pPr lvl="1"/>
            <a:r>
              <a:rPr lang="en-GB" dirty="0" smtClean="0"/>
              <a:t>Political &amp; medical corpora</a:t>
            </a:r>
          </a:p>
          <a:p>
            <a:pPr lvl="1"/>
            <a:r>
              <a:rPr lang="en-GB" dirty="0" smtClean="0"/>
              <a:t>De, En, </a:t>
            </a:r>
            <a:r>
              <a:rPr lang="en-GB" dirty="0" err="1" smtClean="0"/>
              <a:t>Fr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465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Stage 1: Find argumentatively linked words &amp; </a:t>
            </a:r>
            <a:r>
              <a:rPr lang="en-US" dirty="0"/>
              <a:t>multiword </a:t>
            </a:r>
            <a:r>
              <a:rPr lang="en-US" dirty="0" smtClean="0"/>
              <a:t>expression (MWEs)</a:t>
            </a:r>
          </a:p>
          <a:p>
            <a:pPr lvl="1"/>
            <a:r>
              <a:rPr lang="en-US" dirty="0" smtClean="0"/>
              <a:t>Simple sentences </a:t>
            </a:r>
            <a:r>
              <a:rPr lang="en-US" dirty="0" smtClean="0">
                <a:solidFill>
                  <a:srgbClr val="000000"/>
                </a:solidFill>
              </a:rPr>
              <a:t>with connectors </a:t>
            </a:r>
            <a:r>
              <a:rPr lang="en-US" dirty="0" smtClean="0"/>
              <a:t>but without argumentation management operation (AMO) </a:t>
            </a:r>
          </a:p>
          <a:p>
            <a:r>
              <a:rPr lang="en-US" dirty="0" smtClean="0"/>
              <a:t>Stage 2: Add, annotate &amp; train AMO effects</a:t>
            </a:r>
          </a:p>
          <a:p>
            <a:pPr lvl="1"/>
            <a:r>
              <a:rPr lang="en-US" dirty="0" smtClean="0"/>
              <a:t>Strengthening, weakening, inversion</a:t>
            </a:r>
          </a:p>
          <a:p>
            <a:r>
              <a:rPr lang="en-US" dirty="0" smtClean="0"/>
              <a:t>Stage 3: Effects of argumentative connectors </a:t>
            </a:r>
            <a:r>
              <a:rPr lang="en-US" dirty="0" smtClean="0">
                <a:solidFill>
                  <a:srgbClr val="000000"/>
                </a:solidFill>
              </a:rPr>
              <a:t>(prediction, analysis, translation quality assessment)</a:t>
            </a:r>
          </a:p>
        </p:txBody>
      </p:sp>
    </p:spTree>
    <p:extLst>
      <p:ext uri="{BB962C8B-B14F-4D97-AF65-F5344CB8AC3E}">
        <p14:creationId xmlns:p14="http://schemas.microsoft.com/office/powerpoint/2010/main" val="246726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Argumentation: Definitionsoptionen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Linguistisches Argumentationsmodell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Argumentationsmanagement und Übersetzungsprobleme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Projektstruktur, Methode, Vorgehensweise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610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 1: Argumentatively linked lexicon &amp; MWEs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linked claims in simple arguments</a:t>
            </a:r>
          </a:p>
          <a:p>
            <a:pPr lvl="1"/>
            <a:r>
              <a:rPr lang="en-US" dirty="0" smtClean="0"/>
              <a:t>Same or different direction</a:t>
            </a:r>
          </a:p>
          <a:p>
            <a:pPr lvl="1"/>
            <a:r>
              <a:rPr lang="en-US" dirty="0" smtClean="0"/>
              <a:t>Finding an argumentative focus in each claim</a:t>
            </a:r>
          </a:p>
          <a:p>
            <a:pPr marL="857250" lvl="2" indent="0">
              <a:buNone/>
            </a:pPr>
            <a:r>
              <a:rPr lang="en-US" i="1" dirty="0"/>
              <a:t>(a) There are many new infection cases, so the situation remains critical</a:t>
            </a:r>
            <a:r>
              <a:rPr lang="en-US" dirty="0"/>
              <a:t>.</a:t>
            </a:r>
          </a:p>
          <a:p>
            <a:pPr marL="857250" lvl="2" indent="0">
              <a:buNone/>
            </a:pPr>
            <a:r>
              <a:rPr lang="en-US" i="1" dirty="0"/>
              <a:t>(b) There are many new infection cases, but the situation is improving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7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 1: Argumentatively linked lexicon &amp; MWEs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linked claims in simple arguments</a:t>
            </a:r>
          </a:p>
          <a:p>
            <a:pPr lvl="1"/>
            <a:r>
              <a:rPr lang="en-US" dirty="0" smtClean="0"/>
              <a:t>Same or different direction</a:t>
            </a:r>
          </a:p>
          <a:p>
            <a:pPr lvl="1"/>
            <a:r>
              <a:rPr lang="en-US" dirty="0" smtClean="0"/>
              <a:t>Finding an argumentative focus in each claim</a:t>
            </a:r>
          </a:p>
          <a:p>
            <a:pPr marL="857250" lvl="2" indent="0">
              <a:buNone/>
            </a:pPr>
            <a:r>
              <a:rPr lang="en-US" i="1" dirty="0"/>
              <a:t>(a) There are many new </a:t>
            </a:r>
            <a:r>
              <a:rPr lang="en-US" b="1" i="1" dirty="0"/>
              <a:t>infection</a:t>
            </a:r>
            <a:r>
              <a:rPr lang="en-US" i="1" dirty="0"/>
              <a:t> cases, so the situation remains </a:t>
            </a:r>
            <a:r>
              <a:rPr lang="en-US" b="1" i="1" dirty="0"/>
              <a:t>critical</a:t>
            </a:r>
            <a:r>
              <a:rPr lang="en-US" dirty="0"/>
              <a:t>.</a:t>
            </a:r>
          </a:p>
          <a:p>
            <a:pPr marL="857250" lvl="2" indent="0">
              <a:buNone/>
            </a:pPr>
            <a:r>
              <a:rPr lang="en-US" i="1" dirty="0"/>
              <a:t>(b) There are many new </a:t>
            </a:r>
            <a:r>
              <a:rPr lang="en-US" b="1" i="1" dirty="0"/>
              <a:t>infection</a:t>
            </a:r>
            <a:r>
              <a:rPr lang="en-US" i="1" dirty="0"/>
              <a:t> cases, but the situation is </a:t>
            </a:r>
            <a:r>
              <a:rPr lang="en-US" b="1" i="1" dirty="0"/>
              <a:t>improving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7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 1: Argumentatively linked lexicon &amp; MWEs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Identifying linked claims in simple arguments</a:t>
            </a:r>
          </a:p>
          <a:p>
            <a:pPr lvl="1"/>
            <a:r>
              <a:rPr lang="en-US" dirty="0" smtClean="0"/>
              <a:t>Same or different direction</a:t>
            </a:r>
          </a:p>
          <a:p>
            <a:pPr lvl="1"/>
            <a:r>
              <a:rPr lang="en-US" dirty="0" smtClean="0"/>
              <a:t>Finding an argumentative focus in each claim</a:t>
            </a:r>
          </a:p>
          <a:p>
            <a:pPr marL="857250" lvl="2" indent="0">
              <a:buNone/>
            </a:pPr>
            <a:r>
              <a:rPr lang="en-US" dirty="0" smtClean="0"/>
              <a:t>[1]:</a:t>
            </a:r>
          </a:p>
          <a:p>
            <a:pPr marL="857250" lvl="2" indent="0">
              <a:buNone/>
            </a:pPr>
            <a:r>
              <a:rPr lang="en-US" i="1" dirty="0" smtClean="0"/>
              <a:t>(</a:t>
            </a:r>
            <a:r>
              <a:rPr lang="en-US" i="1" dirty="0"/>
              <a:t>a) There are many new </a:t>
            </a:r>
            <a:r>
              <a:rPr lang="en-US" b="1" i="1" dirty="0"/>
              <a:t>infection</a:t>
            </a:r>
            <a:r>
              <a:rPr lang="en-US" i="1" dirty="0"/>
              <a:t> cases, so the situation remains </a:t>
            </a:r>
            <a:r>
              <a:rPr lang="en-US" b="1" i="1" dirty="0"/>
              <a:t>critical</a:t>
            </a:r>
            <a:r>
              <a:rPr lang="en-US" dirty="0"/>
              <a:t>.</a:t>
            </a:r>
          </a:p>
          <a:p>
            <a:pPr marL="857250" lvl="2" indent="0">
              <a:buNone/>
            </a:pPr>
            <a:r>
              <a:rPr lang="en-US" i="1" dirty="0"/>
              <a:t>(b) There are many new </a:t>
            </a:r>
            <a:r>
              <a:rPr lang="en-US" b="1" i="1" dirty="0"/>
              <a:t>infection</a:t>
            </a:r>
            <a:r>
              <a:rPr lang="en-US" i="1" dirty="0"/>
              <a:t> cases, but the situation is </a:t>
            </a:r>
            <a:r>
              <a:rPr lang="en-US" b="1" i="1" dirty="0"/>
              <a:t>improving</a:t>
            </a:r>
            <a:r>
              <a:rPr lang="en-US" dirty="0" smtClean="0"/>
              <a:t>.</a:t>
            </a:r>
          </a:p>
          <a:p>
            <a:pPr marL="857250" lvl="2" indent="0">
              <a:buNone/>
            </a:pPr>
            <a:r>
              <a:rPr lang="en-US" dirty="0" smtClean="0"/>
              <a:t>[2]:</a:t>
            </a:r>
          </a:p>
          <a:p>
            <a:pPr marL="857250" lvl="2" indent="0">
              <a:buNone/>
            </a:pPr>
            <a:r>
              <a:rPr lang="en-US" dirty="0" smtClean="0"/>
              <a:t>[</a:t>
            </a:r>
            <a:r>
              <a:rPr lang="en-US" b="1" i="1" dirty="0" smtClean="0"/>
              <a:t>infection</a:t>
            </a:r>
            <a:r>
              <a:rPr lang="en-US" dirty="0" smtClean="0"/>
              <a:t>] =&gt; [</a:t>
            </a:r>
            <a:r>
              <a:rPr lang="en-US" b="1" i="1" dirty="0"/>
              <a:t>critical</a:t>
            </a:r>
            <a:r>
              <a:rPr lang="en-US" dirty="0" smtClean="0"/>
              <a:t>]</a:t>
            </a:r>
            <a:r>
              <a:rPr lang="en-GB" dirty="0" smtClean="0"/>
              <a:t>; </a:t>
            </a:r>
            <a:r>
              <a:rPr lang="en-US" dirty="0"/>
              <a:t>[</a:t>
            </a:r>
            <a:r>
              <a:rPr lang="en-US" b="1" i="1" dirty="0"/>
              <a:t>infection</a:t>
            </a:r>
            <a:r>
              <a:rPr lang="en-US" dirty="0"/>
              <a:t>] </a:t>
            </a:r>
            <a:r>
              <a:rPr lang="en-US" dirty="0" smtClean="0"/>
              <a:t>≠</a:t>
            </a:r>
            <a:r>
              <a:rPr lang="en-US" dirty="0" smtClean="0">
                <a:sym typeface="Wingdings" panose="05000000000000000000" pitchFamily="2" charset="2"/>
              </a:rPr>
              <a:t>&gt;</a:t>
            </a:r>
            <a:r>
              <a:rPr lang="en-US" dirty="0" smtClean="0"/>
              <a:t> [</a:t>
            </a:r>
            <a:r>
              <a:rPr lang="en-US" b="1" i="1" dirty="0"/>
              <a:t>improving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7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b="1" i="1" dirty="0"/>
              <a:t>so </a:t>
            </a:r>
            <a:r>
              <a:rPr lang="en-US" b="1" i="1" dirty="0" smtClean="0"/>
              <a:t>[=</a:t>
            </a:r>
            <a:r>
              <a:rPr lang="en-US" b="1" i="1" dirty="0">
                <a:sym typeface="Wingdings"/>
              </a:rPr>
              <a:t>&gt;</a:t>
            </a:r>
            <a:r>
              <a:rPr lang="en-US" b="1" i="1" dirty="0" smtClean="0"/>
              <a:t>] </a:t>
            </a:r>
            <a:r>
              <a:rPr lang="en-US" i="1" dirty="0"/>
              <a:t>(direct </a:t>
            </a:r>
            <a:r>
              <a:rPr lang="en-US" i="1" dirty="0" smtClean="0"/>
              <a:t>argumentative connector</a:t>
            </a:r>
            <a:r>
              <a:rPr lang="en-US" i="1" dirty="0"/>
              <a:t>)</a:t>
            </a:r>
          </a:p>
          <a:p>
            <a:pPr marL="342900" lvl="2" indent="-342900"/>
            <a:r>
              <a:rPr lang="en-US" b="1" i="1" dirty="0" smtClean="0"/>
              <a:t>infection [=</a:t>
            </a:r>
            <a:r>
              <a:rPr lang="en-US" b="1" i="1" dirty="0" smtClean="0">
                <a:sym typeface="Wingdings"/>
              </a:rPr>
              <a:t>&gt;</a:t>
            </a:r>
            <a:r>
              <a:rPr lang="en-US" b="1" i="1" dirty="0" smtClean="0"/>
              <a:t>]</a:t>
            </a:r>
            <a:r>
              <a:rPr lang="en-US" i="1" dirty="0" smtClean="0"/>
              <a:t> </a:t>
            </a:r>
            <a:r>
              <a:rPr lang="en-US" b="1" i="1" dirty="0" smtClean="0"/>
              <a:t>critical </a:t>
            </a:r>
            <a:r>
              <a:rPr lang="en-US" i="1" dirty="0" smtClean="0"/>
              <a:t>(direct argumentative lexical link)</a:t>
            </a:r>
          </a:p>
          <a:p>
            <a:pPr marL="342900" lvl="2" indent="-342900"/>
            <a:r>
              <a:rPr lang="en-US" b="1" i="1" dirty="0" smtClean="0"/>
              <a:t>&gt;&gt;&gt;</a:t>
            </a:r>
            <a:r>
              <a:rPr lang="en-US" i="1" dirty="0" smtClean="0"/>
              <a:t> strong argumentative support</a:t>
            </a:r>
          </a:p>
          <a:p>
            <a:pPr marL="342900" lvl="2" indent="-342900"/>
            <a:endParaRPr lang="en-US" i="1" dirty="0" smtClean="0"/>
          </a:p>
          <a:p>
            <a:pPr marL="342900" lvl="2" indent="-342900"/>
            <a:r>
              <a:rPr lang="en-US" i="1" dirty="0" smtClean="0"/>
              <a:t>There are many new </a:t>
            </a:r>
            <a:r>
              <a:rPr lang="en-US" b="1" i="1" dirty="0" smtClean="0"/>
              <a:t>infection</a:t>
            </a:r>
            <a:r>
              <a:rPr lang="en-US" i="1" dirty="0" smtClean="0"/>
              <a:t> cases, </a:t>
            </a:r>
            <a:r>
              <a:rPr lang="en-US" b="1" i="1" dirty="0" smtClean="0"/>
              <a:t>so</a:t>
            </a:r>
            <a:r>
              <a:rPr lang="en-US" i="1" dirty="0" smtClean="0"/>
              <a:t> </a:t>
            </a:r>
            <a:r>
              <a:rPr lang="en-US" b="1" i="1" dirty="0" smtClean="0"/>
              <a:t>[=</a:t>
            </a:r>
            <a:r>
              <a:rPr lang="en-US" b="1" i="1" dirty="0" smtClean="0">
                <a:sym typeface="Wingdings"/>
              </a:rPr>
              <a:t>&gt;</a:t>
            </a:r>
            <a:r>
              <a:rPr lang="en-US" b="1" i="1" dirty="0" smtClean="0"/>
              <a:t>] &gt;&gt;&gt; [=</a:t>
            </a:r>
            <a:r>
              <a:rPr lang="en-US" b="1" i="1" dirty="0" smtClean="0">
                <a:sym typeface="Wingdings"/>
              </a:rPr>
              <a:t>&gt;</a:t>
            </a:r>
            <a:r>
              <a:rPr lang="en-US" b="1" i="1" dirty="0" smtClean="0"/>
              <a:t>] </a:t>
            </a:r>
            <a:r>
              <a:rPr lang="en-US" i="1" dirty="0" smtClean="0"/>
              <a:t>the situation remains </a:t>
            </a:r>
            <a:r>
              <a:rPr lang="en-US" b="1" i="1" dirty="0" smtClean="0"/>
              <a:t>critical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b="1" i="1" dirty="0" smtClean="0"/>
              <a:t>but </a:t>
            </a:r>
            <a:r>
              <a:rPr lang="en-US" b="1" dirty="0" smtClean="0"/>
              <a:t>[≠</a:t>
            </a:r>
            <a:r>
              <a:rPr lang="en-US" b="1" dirty="0">
                <a:sym typeface="Wingdings"/>
              </a:rPr>
              <a:t>&gt;</a:t>
            </a:r>
            <a:r>
              <a:rPr lang="en-US" b="1" dirty="0" smtClean="0"/>
              <a:t>]</a:t>
            </a:r>
            <a:r>
              <a:rPr lang="en-US" b="1" i="1" dirty="0" smtClean="0"/>
              <a:t> </a:t>
            </a:r>
            <a:r>
              <a:rPr lang="en-US" i="1" dirty="0" smtClean="0"/>
              <a:t>(reverse argumentative connector</a:t>
            </a:r>
            <a:r>
              <a:rPr lang="en-US" i="1" dirty="0"/>
              <a:t>)</a:t>
            </a:r>
          </a:p>
          <a:p>
            <a:pPr marL="342900" lvl="2" indent="-342900"/>
            <a:r>
              <a:rPr lang="en-US" b="1" i="1" dirty="0" smtClean="0"/>
              <a:t>infection </a:t>
            </a:r>
            <a:r>
              <a:rPr lang="en-US" b="1" dirty="0" smtClean="0"/>
              <a:t>[≠</a:t>
            </a:r>
            <a:r>
              <a:rPr lang="en-US" b="1" dirty="0" smtClean="0">
                <a:sym typeface="Wingdings"/>
              </a:rPr>
              <a:t>&gt;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r>
              <a:rPr lang="en-US" b="1" i="1" dirty="0" smtClean="0"/>
              <a:t>improving </a:t>
            </a:r>
            <a:r>
              <a:rPr lang="en-US" i="1" dirty="0" smtClean="0"/>
              <a:t>(reverse argumentative lexical link)</a:t>
            </a:r>
          </a:p>
          <a:p>
            <a:pPr marL="342900" lvl="2" indent="-342900"/>
            <a:r>
              <a:rPr lang="en-US" b="1" i="1" dirty="0" smtClean="0"/>
              <a:t>&gt;&gt;&gt;</a:t>
            </a:r>
            <a:r>
              <a:rPr lang="en-US" i="1" dirty="0" smtClean="0"/>
              <a:t> strong argumentative support</a:t>
            </a:r>
          </a:p>
          <a:p>
            <a:pPr marL="342900" lvl="2" indent="-342900"/>
            <a:endParaRPr lang="en-US" i="1" dirty="0" smtClean="0"/>
          </a:p>
          <a:p>
            <a:pPr marL="342900" lvl="2" indent="-342900"/>
            <a:r>
              <a:rPr lang="en-US" i="1" dirty="0" smtClean="0"/>
              <a:t>There </a:t>
            </a:r>
            <a:r>
              <a:rPr lang="en-US" i="1" dirty="0"/>
              <a:t>are many new </a:t>
            </a:r>
            <a:r>
              <a:rPr lang="en-US" b="1" i="1" dirty="0"/>
              <a:t>infection</a:t>
            </a:r>
            <a:r>
              <a:rPr lang="en-US" i="1" dirty="0"/>
              <a:t> cases, </a:t>
            </a:r>
            <a:r>
              <a:rPr lang="en-US" b="1" i="1" dirty="0" smtClean="0"/>
              <a:t>but</a:t>
            </a:r>
            <a:r>
              <a:rPr lang="en-US" i="1" dirty="0" smtClean="0"/>
              <a:t> </a:t>
            </a:r>
            <a:r>
              <a:rPr lang="en-US" b="1" dirty="0"/>
              <a:t>[</a:t>
            </a:r>
            <a:r>
              <a:rPr lang="en-US" b="1" dirty="0" smtClean="0"/>
              <a:t>≠</a:t>
            </a:r>
            <a:r>
              <a:rPr lang="en-US" b="1" dirty="0" smtClean="0">
                <a:sym typeface="Wingdings"/>
              </a:rPr>
              <a:t>&gt;</a:t>
            </a:r>
            <a:r>
              <a:rPr lang="en-US" b="1" dirty="0" smtClean="0"/>
              <a:t>]</a:t>
            </a:r>
            <a:r>
              <a:rPr lang="en-US" dirty="0" smtClean="0"/>
              <a:t> &gt;&gt;&gt; </a:t>
            </a:r>
            <a:r>
              <a:rPr lang="en-US" b="1" dirty="0" smtClean="0"/>
              <a:t>[≠</a:t>
            </a:r>
            <a:r>
              <a:rPr lang="en-US" b="1" dirty="0" smtClean="0">
                <a:sym typeface="Wingdings"/>
              </a:rPr>
              <a:t>&gt;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r>
              <a:rPr lang="en-US" i="1" dirty="0" smtClean="0"/>
              <a:t>the </a:t>
            </a:r>
            <a:r>
              <a:rPr lang="en-US" i="1" dirty="0"/>
              <a:t>situation is </a:t>
            </a:r>
            <a:r>
              <a:rPr lang="en-US" b="1" i="1" dirty="0"/>
              <a:t>improving</a:t>
            </a:r>
            <a:r>
              <a:rPr lang="en-US" dirty="0"/>
              <a:t>.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16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 1: Argumentatively linked lexicon &amp; MWEs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Extending lexically linked word sets</a:t>
            </a:r>
          </a:p>
          <a:p>
            <a:pPr lvl="1"/>
            <a:r>
              <a:rPr lang="en-US" dirty="0" smtClean="0"/>
              <a:t>Distributional similarity: word </a:t>
            </a:r>
            <a:r>
              <a:rPr lang="en-US" dirty="0" err="1" smtClean="0"/>
              <a:t>embeddings</a:t>
            </a:r>
            <a:endParaRPr lang="en-US" dirty="0"/>
          </a:p>
          <a:p>
            <a:pPr lvl="1"/>
            <a:r>
              <a:rPr lang="en-US" dirty="0" err="1" smtClean="0"/>
              <a:t>WordNet</a:t>
            </a:r>
            <a:r>
              <a:rPr lang="en-US" dirty="0" smtClean="0"/>
              <a:t>, </a:t>
            </a:r>
            <a:r>
              <a:rPr lang="en-US" dirty="0" err="1" smtClean="0"/>
              <a:t>GermaNet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marL="857250" lvl="2" indent="0">
              <a:buNone/>
            </a:pPr>
            <a:r>
              <a:rPr lang="en-US" dirty="0" smtClean="0"/>
              <a:t>[1]: [</a:t>
            </a:r>
            <a:r>
              <a:rPr lang="en-US" b="1" i="1" dirty="0" smtClean="0"/>
              <a:t>infection</a:t>
            </a:r>
            <a:r>
              <a:rPr lang="en-US" dirty="0" smtClean="0"/>
              <a:t>] =</a:t>
            </a:r>
            <a:r>
              <a:rPr lang="en-US" dirty="0" smtClean="0">
                <a:sym typeface="Wingdings"/>
              </a:rPr>
              <a:t>&gt;</a:t>
            </a:r>
            <a:r>
              <a:rPr lang="en-US" dirty="0" smtClean="0"/>
              <a:t> [</a:t>
            </a:r>
            <a:r>
              <a:rPr lang="en-US" b="1" i="1" dirty="0"/>
              <a:t>critical</a:t>
            </a:r>
            <a:r>
              <a:rPr lang="en-US" dirty="0" smtClean="0"/>
              <a:t>]</a:t>
            </a:r>
            <a:r>
              <a:rPr lang="en-GB" dirty="0" smtClean="0"/>
              <a:t>; </a:t>
            </a:r>
            <a:r>
              <a:rPr lang="en-US" dirty="0"/>
              <a:t>[</a:t>
            </a:r>
            <a:r>
              <a:rPr lang="en-US" b="1" i="1" dirty="0"/>
              <a:t>infection</a:t>
            </a:r>
            <a:r>
              <a:rPr lang="en-US" dirty="0"/>
              <a:t>] </a:t>
            </a:r>
            <a:r>
              <a:rPr lang="en-US" dirty="0" smtClean="0"/>
              <a:t>≠</a:t>
            </a:r>
            <a:r>
              <a:rPr lang="en-US" dirty="0" smtClean="0">
                <a:sym typeface="Wingdings"/>
              </a:rPr>
              <a:t>&gt;</a:t>
            </a:r>
            <a:r>
              <a:rPr lang="en-US" dirty="0" smtClean="0"/>
              <a:t> [</a:t>
            </a:r>
            <a:r>
              <a:rPr lang="en-US" b="1" i="1" dirty="0"/>
              <a:t>improving</a:t>
            </a:r>
            <a:r>
              <a:rPr lang="en-US" dirty="0" smtClean="0"/>
              <a:t>]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[2]: [</a:t>
            </a:r>
            <a:r>
              <a:rPr lang="en-US" b="1" i="1" dirty="0"/>
              <a:t>infection, disease, illness, pandemic… </a:t>
            </a:r>
            <a:r>
              <a:rPr lang="en-US" dirty="0" smtClean="0"/>
              <a:t>]</a:t>
            </a:r>
          </a:p>
          <a:p>
            <a:pPr marL="857250" lvl="2" indent="0">
              <a:buNone/>
            </a:pPr>
            <a:r>
              <a:rPr lang="en-US" dirty="0" smtClean="0"/>
              <a:t>		=</a:t>
            </a:r>
            <a:r>
              <a:rPr lang="en-US" dirty="0">
                <a:sym typeface="Wingdings"/>
              </a:rPr>
              <a:t>&gt;</a:t>
            </a:r>
            <a:r>
              <a:rPr lang="en-US" dirty="0" smtClean="0"/>
              <a:t> [</a:t>
            </a:r>
            <a:r>
              <a:rPr lang="en-US" b="1" i="1" dirty="0"/>
              <a:t>critical, difficult, serious…</a:t>
            </a:r>
            <a:r>
              <a:rPr lang="en-US" dirty="0"/>
              <a:t>]</a:t>
            </a:r>
            <a:r>
              <a:rPr lang="en-GB" dirty="0"/>
              <a:t> </a:t>
            </a:r>
            <a:endParaRPr lang="en-GB" dirty="0" smtClean="0"/>
          </a:p>
          <a:p>
            <a:pPr marL="857250" lvl="2" indent="0">
              <a:buNone/>
            </a:pPr>
            <a:r>
              <a:rPr lang="en-US" dirty="0" smtClean="0"/>
              <a:t>		≠</a:t>
            </a:r>
            <a:r>
              <a:rPr lang="en-US" dirty="0" smtClean="0">
                <a:sym typeface="Wingdings"/>
              </a:rPr>
              <a:t>&gt;</a:t>
            </a:r>
            <a:r>
              <a:rPr lang="en-US" dirty="0" smtClean="0"/>
              <a:t> [</a:t>
            </a:r>
            <a:r>
              <a:rPr lang="en-US" b="1" i="1" dirty="0" smtClean="0"/>
              <a:t>improving, recovering, recuperating…</a:t>
            </a:r>
            <a:r>
              <a:rPr lang="en-US" dirty="0" smtClean="0"/>
              <a:t>]</a:t>
            </a:r>
          </a:p>
          <a:p>
            <a:r>
              <a:rPr lang="en-US" dirty="0" smtClean="0"/>
              <a:t>Learning automated lexicon extraction</a:t>
            </a:r>
          </a:p>
          <a:p>
            <a:pPr lvl="1"/>
            <a:r>
              <a:rPr lang="en-US" dirty="0" smtClean="0"/>
              <a:t>statistics &amp; annotation of linked focus in claims</a:t>
            </a:r>
            <a:endParaRPr lang="en-US" dirty="0"/>
          </a:p>
          <a:p>
            <a:pPr marL="85725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2424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Stage 2: </a:t>
            </a:r>
            <a:r>
              <a:rPr lang="en-US" dirty="0" smtClean="0"/>
              <a:t>Learn Argument </a:t>
            </a:r>
            <a:r>
              <a:rPr lang="en-US" smtClean="0"/>
              <a:t>Management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Annotate lexical and syntactic clues</a:t>
            </a:r>
          </a:p>
          <a:p>
            <a:pPr lvl="1"/>
            <a:r>
              <a:rPr lang="en-US" dirty="0" smtClean="0"/>
              <a:t>Detecting reversed polarity (vs. weakening)</a:t>
            </a:r>
          </a:p>
          <a:p>
            <a:pPr lvl="2"/>
            <a:r>
              <a:rPr lang="en-US" dirty="0"/>
              <a:t>Using </a:t>
            </a:r>
            <a:r>
              <a:rPr lang="en-US" dirty="0" smtClean="0"/>
              <a:t>argumentatively linked lexicon</a:t>
            </a:r>
            <a:endParaRPr lang="en-US" dirty="0"/>
          </a:p>
          <a:p>
            <a:pPr lvl="2"/>
            <a:r>
              <a:rPr lang="en-US" dirty="0" smtClean="0"/>
              <a:t>Using known simple connectors</a:t>
            </a:r>
          </a:p>
          <a:p>
            <a:pPr marL="800100" lvl="2" indent="0">
              <a:buNone/>
            </a:pPr>
            <a:r>
              <a:rPr lang="en-US" i="1" dirty="0" smtClean="0"/>
              <a:t>1. There </a:t>
            </a:r>
            <a:r>
              <a:rPr lang="en-US" i="1" dirty="0"/>
              <a:t>are many new </a:t>
            </a:r>
            <a:r>
              <a:rPr lang="en-US" b="1" i="1" dirty="0"/>
              <a:t>infection</a:t>
            </a:r>
            <a:r>
              <a:rPr lang="en-US" i="1" dirty="0"/>
              <a:t> cases, so </a:t>
            </a:r>
            <a:r>
              <a:rPr lang="en-US" b="1" dirty="0" smtClean="0"/>
              <a:t>[=</a:t>
            </a:r>
            <a:r>
              <a:rPr lang="en-US" b="1" dirty="0" smtClean="0">
                <a:sym typeface="Wingdings"/>
              </a:rPr>
              <a:t>&gt;</a:t>
            </a:r>
            <a:r>
              <a:rPr lang="en-US" b="1" dirty="0" smtClean="0"/>
              <a:t>]&gt;&gt;&gt;</a:t>
            </a:r>
            <a:r>
              <a:rPr lang="en-US" b="1" u="sng" dirty="0" smtClean="0"/>
              <a:t>[</a:t>
            </a:r>
            <a:r>
              <a:rPr lang="en-US" b="1" u="sng" dirty="0" err="1" smtClean="0"/>
              <a:t>inv</a:t>
            </a:r>
            <a:r>
              <a:rPr lang="en-US" b="1" u="sng" dirty="0" smtClean="0"/>
              <a:t>(≠</a:t>
            </a:r>
            <a:r>
              <a:rPr lang="en-US" b="1" u="sng" dirty="0" smtClean="0">
                <a:sym typeface="Wingdings"/>
              </a:rPr>
              <a:t>&gt;)</a:t>
            </a:r>
            <a:r>
              <a:rPr lang="en-US" b="1" u="sng" dirty="0" smtClean="0"/>
              <a:t>]</a:t>
            </a:r>
            <a:r>
              <a:rPr lang="en-US" dirty="0" smtClean="0">
                <a:sym typeface="Wingdings"/>
              </a:rPr>
              <a:t> </a:t>
            </a:r>
            <a:r>
              <a:rPr lang="en-US" i="1" dirty="0" smtClean="0"/>
              <a:t> </a:t>
            </a:r>
            <a:r>
              <a:rPr lang="en-US" i="1" dirty="0"/>
              <a:t>the situation is </a:t>
            </a:r>
            <a:r>
              <a:rPr lang="en-US" b="1" i="1" dirty="0"/>
              <a:t>improving </a:t>
            </a:r>
            <a:r>
              <a:rPr lang="en-US" b="1" i="1" u="sng" dirty="0" smtClean="0"/>
              <a:t>slowly</a:t>
            </a:r>
            <a:r>
              <a:rPr lang="en-US" b="1" i="1" dirty="0" smtClean="0"/>
              <a:t> </a:t>
            </a:r>
            <a:r>
              <a:rPr lang="en-US" dirty="0" smtClean="0"/>
              <a:t>(invertor)</a:t>
            </a:r>
            <a:endParaRPr lang="en-US" dirty="0"/>
          </a:p>
          <a:p>
            <a:pPr marL="800100" lvl="2" indent="0">
              <a:buNone/>
            </a:pPr>
            <a:r>
              <a:rPr lang="en-US" i="1" dirty="0" smtClean="0"/>
              <a:t>2. There </a:t>
            </a:r>
            <a:r>
              <a:rPr lang="en-US" i="1" dirty="0"/>
              <a:t>are many new </a:t>
            </a:r>
            <a:r>
              <a:rPr lang="en-US" b="1" i="1" dirty="0"/>
              <a:t>infection</a:t>
            </a:r>
            <a:r>
              <a:rPr lang="en-US" i="1" dirty="0"/>
              <a:t> cases, </a:t>
            </a:r>
            <a:r>
              <a:rPr lang="en-US" i="1" dirty="0" smtClean="0"/>
              <a:t>but </a:t>
            </a:r>
            <a:r>
              <a:rPr lang="en-US" b="1" dirty="0" smtClean="0"/>
              <a:t>[≠</a:t>
            </a:r>
            <a:r>
              <a:rPr lang="en-US" b="1" dirty="0" smtClean="0">
                <a:sym typeface="Wingdings"/>
              </a:rPr>
              <a:t>&gt;</a:t>
            </a:r>
            <a:r>
              <a:rPr lang="en-US" b="1" dirty="0" smtClean="0"/>
              <a:t>]&gt;&gt;[≠</a:t>
            </a:r>
            <a:r>
              <a:rPr lang="en-US" b="1" dirty="0" smtClean="0">
                <a:sym typeface="Wingdings"/>
              </a:rPr>
              <a:t>&gt;</a:t>
            </a:r>
            <a:r>
              <a:rPr lang="en-US" dirty="0" smtClean="0"/>
              <a:t>] </a:t>
            </a:r>
            <a:r>
              <a:rPr lang="en-US" i="1" dirty="0" smtClean="0"/>
              <a:t>the </a:t>
            </a:r>
            <a:r>
              <a:rPr lang="en-US" i="1" dirty="0"/>
              <a:t>situation is </a:t>
            </a:r>
            <a:r>
              <a:rPr lang="en-US" b="1" i="1" u="sng" dirty="0" smtClean="0"/>
              <a:t>slowly</a:t>
            </a:r>
            <a:r>
              <a:rPr lang="en-US" i="1" dirty="0" smtClean="0"/>
              <a:t> </a:t>
            </a:r>
            <a:r>
              <a:rPr lang="en-US" b="1" i="1" dirty="0" smtClean="0"/>
              <a:t>improving </a:t>
            </a:r>
            <a:r>
              <a:rPr lang="en-US" dirty="0" smtClean="0"/>
              <a:t>(</a:t>
            </a:r>
            <a:r>
              <a:rPr lang="en-US" dirty="0" err="1" smtClean="0"/>
              <a:t>weakener</a:t>
            </a:r>
            <a:r>
              <a:rPr lang="en-US" dirty="0" smtClean="0"/>
              <a:t>)</a:t>
            </a:r>
            <a:endParaRPr lang="en-US" i="1" dirty="0" smtClean="0"/>
          </a:p>
          <a:p>
            <a:r>
              <a:rPr lang="en-US" dirty="0" smtClean="0"/>
              <a:t>Learning automated detection of AMO</a:t>
            </a:r>
          </a:p>
          <a:p>
            <a:pPr lvl="1"/>
            <a:r>
              <a:rPr lang="en-US" dirty="0" smtClean="0"/>
              <a:t>Resources for reversing: word order, lexicon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80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b="1" i="1" dirty="0"/>
              <a:t>s</a:t>
            </a:r>
            <a:r>
              <a:rPr lang="en-US" b="1" i="1" dirty="0" smtClean="0"/>
              <a:t>o </a:t>
            </a:r>
            <a:r>
              <a:rPr lang="en-US" b="1" dirty="0" smtClean="0"/>
              <a:t>[=</a:t>
            </a:r>
            <a:r>
              <a:rPr lang="en-US" b="1" dirty="0" smtClean="0">
                <a:sym typeface="Wingdings"/>
              </a:rPr>
              <a:t>&gt;</a:t>
            </a:r>
            <a:r>
              <a:rPr lang="en-US" b="1" dirty="0" smtClean="0"/>
              <a:t>]</a:t>
            </a:r>
            <a:r>
              <a:rPr lang="en-US" b="1" i="1" dirty="0" smtClean="0"/>
              <a:t> </a:t>
            </a:r>
            <a:r>
              <a:rPr lang="en-US" i="1" dirty="0" smtClean="0"/>
              <a:t>(direct argumentative connector</a:t>
            </a:r>
            <a:r>
              <a:rPr lang="en-US" i="1" dirty="0"/>
              <a:t>)</a:t>
            </a:r>
          </a:p>
          <a:p>
            <a:pPr marL="342900" lvl="2" indent="-342900"/>
            <a:r>
              <a:rPr lang="en-US" b="1" i="1" dirty="0" smtClean="0"/>
              <a:t>infection </a:t>
            </a:r>
            <a:r>
              <a:rPr lang="en-US" b="1" dirty="0" smtClean="0"/>
              <a:t>[≠</a:t>
            </a:r>
            <a:r>
              <a:rPr lang="en-US" b="1" dirty="0" smtClean="0">
                <a:sym typeface="Wingdings"/>
              </a:rPr>
              <a:t>&gt;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r>
              <a:rPr lang="en-US" b="1" i="1" dirty="0" smtClean="0"/>
              <a:t>improving </a:t>
            </a:r>
            <a:r>
              <a:rPr lang="en-US" i="1" dirty="0" smtClean="0"/>
              <a:t>(reverse argumentative lexical link) + </a:t>
            </a:r>
            <a:r>
              <a:rPr lang="mr-IN" b="1" i="1" dirty="0" smtClean="0"/>
              <a:t>…</a:t>
            </a:r>
            <a:r>
              <a:rPr lang="en-GB" b="1" i="1" dirty="0" smtClean="0"/>
              <a:t> slowly </a:t>
            </a:r>
            <a:r>
              <a:rPr lang="en-GB" i="1" dirty="0" smtClean="0"/>
              <a:t>(direction invertor) = </a:t>
            </a:r>
          </a:p>
          <a:p>
            <a:pPr marL="0" lvl="2" indent="0">
              <a:buNone/>
            </a:pPr>
            <a:r>
              <a:rPr lang="en-GB" b="1" i="1" dirty="0" smtClean="0"/>
              <a:t>        infection </a:t>
            </a:r>
            <a:r>
              <a:rPr lang="en-GB" b="1" dirty="0" smtClean="0"/>
              <a:t>[</a:t>
            </a:r>
            <a:r>
              <a:rPr lang="en-GB" b="1" dirty="0" err="1" smtClean="0"/>
              <a:t>inv</a:t>
            </a:r>
            <a:r>
              <a:rPr lang="en-GB" b="1" dirty="0" smtClean="0"/>
              <a:t>(</a:t>
            </a:r>
            <a:r>
              <a:rPr lang="en-US" b="1" dirty="0" smtClean="0"/>
              <a:t>≠</a:t>
            </a:r>
            <a:r>
              <a:rPr lang="en-GB" b="1" dirty="0" smtClean="0">
                <a:sym typeface="Wingdings"/>
              </a:rPr>
              <a:t>&gt;)</a:t>
            </a:r>
            <a:r>
              <a:rPr lang="en-GB" b="1" dirty="0" smtClean="0"/>
              <a:t>] </a:t>
            </a:r>
            <a:r>
              <a:rPr lang="en-GB" b="1" i="1" dirty="0" smtClean="0"/>
              <a:t>improving + slowly</a:t>
            </a:r>
          </a:p>
          <a:p>
            <a:pPr marL="0" lvl="2" indent="0">
              <a:buNone/>
            </a:pPr>
            <a:r>
              <a:rPr lang="en-US" b="1" i="1" dirty="0" smtClean="0"/>
              <a:t>    </a:t>
            </a:r>
            <a:r>
              <a:rPr lang="en-US" b="1" i="1" dirty="0"/>
              <a:t>  </a:t>
            </a:r>
            <a:r>
              <a:rPr lang="en-US" b="1" i="1" dirty="0" smtClean="0"/>
              <a:t>  </a:t>
            </a:r>
            <a:r>
              <a:rPr lang="en-GB" b="1" i="1" dirty="0"/>
              <a:t>infection </a:t>
            </a:r>
            <a:r>
              <a:rPr lang="en-GB" b="1" dirty="0" smtClean="0"/>
              <a:t>[=</a:t>
            </a:r>
            <a:r>
              <a:rPr lang="en-GB" b="1" dirty="0" smtClean="0">
                <a:sym typeface="Wingdings"/>
              </a:rPr>
              <a:t>&gt;</a:t>
            </a:r>
            <a:r>
              <a:rPr lang="en-GB" b="1" dirty="0" smtClean="0"/>
              <a:t>] </a:t>
            </a:r>
            <a:r>
              <a:rPr lang="en-GB" b="1" i="1" dirty="0" smtClean="0"/>
              <a:t>{improving slowly}</a:t>
            </a:r>
            <a:endParaRPr lang="en-US" b="1" i="1" dirty="0" smtClean="0"/>
          </a:p>
          <a:p>
            <a:pPr marL="342900" lvl="2" indent="-342900"/>
            <a:r>
              <a:rPr lang="en-US" b="1" i="1" dirty="0" smtClean="0"/>
              <a:t>&gt;&gt;&gt;</a:t>
            </a:r>
            <a:r>
              <a:rPr lang="en-US" i="1" dirty="0" smtClean="0"/>
              <a:t> strong argumentative support</a:t>
            </a:r>
          </a:p>
          <a:p>
            <a:pPr marL="342900" lvl="2" indent="-342900"/>
            <a:endParaRPr lang="en-US" i="1" dirty="0" smtClean="0"/>
          </a:p>
          <a:p>
            <a:pPr marL="342900" lvl="2" indent="-342900"/>
            <a:r>
              <a:rPr lang="en-US" i="1" dirty="0"/>
              <a:t>There are many new </a:t>
            </a:r>
            <a:r>
              <a:rPr lang="en-US" b="1" i="1" dirty="0"/>
              <a:t>infection</a:t>
            </a:r>
            <a:r>
              <a:rPr lang="en-US" i="1" dirty="0"/>
              <a:t> cases, </a:t>
            </a:r>
            <a:r>
              <a:rPr lang="en-US" b="1" i="1" dirty="0"/>
              <a:t>so</a:t>
            </a:r>
            <a:r>
              <a:rPr lang="en-US" i="1" dirty="0"/>
              <a:t> </a:t>
            </a:r>
            <a:r>
              <a:rPr lang="en-US" b="1" dirty="0" smtClean="0"/>
              <a:t>[=</a:t>
            </a:r>
            <a:r>
              <a:rPr lang="en-US" b="1" dirty="0" smtClean="0">
                <a:sym typeface="Wingdings"/>
              </a:rPr>
              <a:t>&gt;</a:t>
            </a:r>
            <a:r>
              <a:rPr lang="en-US" b="1" dirty="0" smtClean="0"/>
              <a:t>]&gt;&gt;&gt;[</a:t>
            </a:r>
            <a:r>
              <a:rPr lang="en-US" b="1" dirty="0" err="1"/>
              <a:t>inv</a:t>
            </a:r>
            <a:r>
              <a:rPr lang="en-US" b="1" dirty="0"/>
              <a:t>(≠</a:t>
            </a:r>
            <a:r>
              <a:rPr lang="en-US" b="1" dirty="0" smtClean="0"/>
              <a:t>)</a:t>
            </a:r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]</a:t>
            </a:r>
            <a:r>
              <a:rPr lang="en-US" dirty="0" smtClean="0"/>
              <a:t>  </a:t>
            </a:r>
            <a:r>
              <a:rPr lang="en-US" i="1" dirty="0"/>
              <a:t>the situation is </a:t>
            </a:r>
            <a:r>
              <a:rPr lang="en-US" b="1" i="1" dirty="0"/>
              <a:t>improving</a:t>
            </a:r>
            <a:r>
              <a:rPr lang="en-US" i="1" dirty="0"/>
              <a:t> </a:t>
            </a:r>
            <a:r>
              <a:rPr lang="en-US" b="1" i="1" dirty="0"/>
              <a:t>slowly </a:t>
            </a:r>
          </a:p>
          <a:p>
            <a:pPr marL="0" lvl="2" indent="0">
              <a:buNone/>
            </a:pPr>
            <a:endParaRPr lang="en-US" dirty="0"/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54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b="1" i="1" dirty="0"/>
              <a:t>but </a:t>
            </a:r>
            <a:r>
              <a:rPr lang="en-US" b="1" dirty="0"/>
              <a:t>[</a:t>
            </a:r>
            <a:r>
              <a:rPr lang="en-US" b="1" dirty="0" smtClean="0"/>
              <a:t>≠</a:t>
            </a:r>
            <a:r>
              <a:rPr lang="de-DE" b="1" dirty="0">
                <a:sym typeface="Wingdings"/>
              </a:rPr>
              <a:t>&gt;</a:t>
            </a:r>
            <a:r>
              <a:rPr lang="en-US" b="1" dirty="0" smtClean="0"/>
              <a:t>]</a:t>
            </a:r>
            <a:r>
              <a:rPr lang="en-US" b="1" i="1" dirty="0" smtClean="0"/>
              <a:t> </a:t>
            </a:r>
            <a:r>
              <a:rPr lang="en-US" i="1" dirty="0"/>
              <a:t>(reverse argumentative connector)</a:t>
            </a:r>
          </a:p>
          <a:p>
            <a:pPr marL="342900" lvl="2" indent="-342900"/>
            <a:r>
              <a:rPr lang="en-US" b="1" i="1" dirty="0" smtClean="0"/>
              <a:t>infection </a:t>
            </a:r>
            <a:r>
              <a:rPr lang="en-US" b="1" dirty="0" smtClean="0"/>
              <a:t>[≠</a:t>
            </a:r>
            <a:r>
              <a:rPr lang="en-US" b="1" dirty="0">
                <a:sym typeface="Wingdings"/>
              </a:rPr>
              <a:t>&gt;</a:t>
            </a:r>
            <a:r>
              <a:rPr lang="en-US" b="1" dirty="0" smtClean="0"/>
              <a:t>]</a:t>
            </a:r>
            <a:r>
              <a:rPr lang="en-US" i="1" dirty="0" smtClean="0"/>
              <a:t> </a:t>
            </a:r>
            <a:r>
              <a:rPr lang="en-US" b="1" i="1" dirty="0" smtClean="0"/>
              <a:t>improving </a:t>
            </a:r>
            <a:r>
              <a:rPr lang="en-US" i="1" dirty="0" smtClean="0"/>
              <a:t>(reverse argumentative lexical link)  </a:t>
            </a:r>
            <a:r>
              <a:rPr lang="mr-IN" b="1" i="1" dirty="0" smtClean="0"/>
              <a:t>…</a:t>
            </a:r>
            <a:r>
              <a:rPr lang="en-GB" b="1" i="1" dirty="0" smtClean="0"/>
              <a:t> slowly</a:t>
            </a:r>
            <a:r>
              <a:rPr lang="uk-UA" b="1" i="1" dirty="0" smtClean="0"/>
              <a:t> ~</a:t>
            </a:r>
            <a:r>
              <a:rPr lang="en-GB" b="1" i="1" dirty="0" smtClean="0"/>
              <a:t> improving </a:t>
            </a:r>
            <a:r>
              <a:rPr lang="en-GB" i="1" dirty="0" smtClean="0"/>
              <a:t>(</a:t>
            </a:r>
            <a:r>
              <a:rPr lang="en-GB" i="1" dirty="0" err="1" smtClean="0"/>
              <a:t>weakener</a:t>
            </a:r>
            <a:r>
              <a:rPr lang="en-GB" i="1" dirty="0" smtClean="0"/>
              <a:t> of argumentative support) = </a:t>
            </a:r>
          </a:p>
          <a:p>
            <a:pPr marL="0" lvl="2" indent="0">
              <a:buNone/>
            </a:pPr>
            <a:r>
              <a:rPr lang="en-GB" b="1" i="1" dirty="0" smtClean="0"/>
              <a:t>        </a:t>
            </a:r>
            <a:endParaRPr lang="uk-UA" b="1" i="1" dirty="0" smtClean="0"/>
          </a:p>
          <a:p>
            <a:pPr marL="0" lvl="2" indent="0">
              <a:buNone/>
            </a:pPr>
            <a:r>
              <a:rPr lang="uk-UA" b="1" i="1" dirty="0" smtClean="0"/>
              <a:t> </a:t>
            </a:r>
            <a:endParaRPr lang="en-US" b="1" i="1" dirty="0" smtClean="0"/>
          </a:p>
          <a:p>
            <a:pPr marL="342900" lvl="2" indent="-342900"/>
            <a:r>
              <a:rPr lang="en-US" b="1" i="1" dirty="0" smtClean="0"/>
              <a:t>&gt;&gt;</a:t>
            </a:r>
            <a:r>
              <a:rPr lang="en-US" i="1" dirty="0" smtClean="0"/>
              <a:t> weakened argumentative support</a:t>
            </a:r>
            <a:endParaRPr lang="uk-UA" i="1" dirty="0" smtClean="0"/>
          </a:p>
          <a:p>
            <a:pPr marL="342900" lvl="2" indent="-342900"/>
            <a:endParaRPr lang="en-US" i="1" dirty="0" smtClean="0"/>
          </a:p>
          <a:p>
            <a:pPr marL="342900" lvl="2" indent="-342900"/>
            <a:r>
              <a:rPr lang="en-US" i="1" dirty="0" smtClean="0"/>
              <a:t>There </a:t>
            </a:r>
            <a:r>
              <a:rPr lang="en-US" i="1" dirty="0"/>
              <a:t>are many new </a:t>
            </a:r>
            <a:r>
              <a:rPr lang="en-US" b="1" i="1" dirty="0"/>
              <a:t>infection</a:t>
            </a:r>
            <a:r>
              <a:rPr lang="en-US" i="1" dirty="0"/>
              <a:t> cases, </a:t>
            </a:r>
            <a:r>
              <a:rPr lang="en-US" b="1" i="1" dirty="0"/>
              <a:t>but</a:t>
            </a:r>
            <a:r>
              <a:rPr lang="en-US" i="1" dirty="0"/>
              <a:t> </a:t>
            </a:r>
            <a:r>
              <a:rPr lang="en-US" dirty="0"/>
              <a:t>[</a:t>
            </a:r>
            <a:r>
              <a:rPr lang="en-US" dirty="0" smtClean="0"/>
              <a:t>≠</a:t>
            </a:r>
            <a:r>
              <a:rPr lang="en-US" dirty="0" smtClean="0">
                <a:sym typeface="Wingdings"/>
              </a:rPr>
              <a:t>&gt;</a:t>
            </a:r>
            <a:r>
              <a:rPr lang="en-US" dirty="0" smtClean="0"/>
              <a:t>]&gt;&gt;[≠</a:t>
            </a:r>
            <a:r>
              <a:rPr lang="en-US" dirty="0" smtClean="0">
                <a:sym typeface="Wingdings"/>
              </a:rPr>
              <a:t>&gt;</a:t>
            </a:r>
            <a:r>
              <a:rPr lang="en-US" dirty="0" smtClean="0"/>
              <a:t>] </a:t>
            </a:r>
            <a:r>
              <a:rPr lang="en-US" i="1" dirty="0"/>
              <a:t>the situation is </a:t>
            </a:r>
            <a:r>
              <a:rPr lang="en-US" b="1" i="1" dirty="0"/>
              <a:t>slowly</a:t>
            </a:r>
            <a:r>
              <a:rPr lang="en-US" i="1" dirty="0"/>
              <a:t> </a:t>
            </a:r>
            <a:r>
              <a:rPr lang="en-US" b="1" i="1" dirty="0"/>
              <a:t>improving</a:t>
            </a:r>
            <a:r>
              <a:rPr lang="en-US" b="1" i="1" dirty="0" smtClean="0"/>
              <a:t> </a:t>
            </a:r>
            <a:endParaRPr lang="en-US" b="1" i="1" dirty="0"/>
          </a:p>
          <a:p>
            <a:pPr marL="0" lvl="2" indent="0">
              <a:buNone/>
            </a:pPr>
            <a:endParaRPr lang="en-US" dirty="0"/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24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Stage 3: Effects of argumentation management </a:t>
            </a:r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/>
          <a:lstStyle/>
          <a:p>
            <a:r>
              <a:rPr lang="en-US" dirty="0" smtClean="0"/>
              <a:t>Removing complex connector filer</a:t>
            </a:r>
          </a:p>
          <a:p>
            <a:pPr lvl="1"/>
            <a:r>
              <a:rPr lang="en-US" dirty="0" smtClean="0"/>
              <a:t>Learning usage patterns / effects of connectors</a:t>
            </a:r>
          </a:p>
          <a:p>
            <a:pPr marL="914400" lvl="2" indent="0">
              <a:buNone/>
            </a:pPr>
            <a:r>
              <a:rPr lang="en-US" i="1" dirty="0" smtClean="0"/>
              <a:t>*? The </a:t>
            </a:r>
            <a:r>
              <a:rPr lang="en-US" i="1" dirty="0"/>
              <a:t>number of infected people is also falling very slowly. </a:t>
            </a:r>
            <a:r>
              <a:rPr lang="en-US" b="1" dirty="0" smtClean="0"/>
              <a:t>&gt;</a:t>
            </a:r>
            <a:r>
              <a:rPr lang="en-US" b="1" dirty="0"/>
              <a:t>|</a:t>
            </a:r>
            <a:r>
              <a:rPr lang="en-US" b="1" dirty="0" smtClean="0"/>
              <a:t>|</a:t>
            </a:r>
            <a:r>
              <a:rPr lang="en-US" b="1" i="1" dirty="0" smtClean="0"/>
              <a:t> </a:t>
            </a:r>
            <a:r>
              <a:rPr lang="en-US" i="1" dirty="0" smtClean="0"/>
              <a:t>The </a:t>
            </a:r>
            <a:r>
              <a:rPr lang="en-US" i="1" dirty="0"/>
              <a:t>restrictions can </a:t>
            </a:r>
            <a:r>
              <a:rPr lang="en-US" b="1" i="1" dirty="0"/>
              <a:t>therefore </a:t>
            </a:r>
            <a:r>
              <a:rPr lang="en-US" b="1" dirty="0" smtClean="0"/>
              <a:t>(=</a:t>
            </a:r>
            <a:r>
              <a:rPr lang="en-US" b="1" dirty="0" smtClean="0">
                <a:sym typeface="Wingdings" panose="05000000000000000000" pitchFamily="2" charset="2"/>
              </a:rPr>
              <a:t>&gt;</a:t>
            </a:r>
            <a:r>
              <a:rPr lang="en-US" b="1" dirty="0" smtClean="0"/>
              <a:t>)</a:t>
            </a:r>
            <a:r>
              <a:rPr lang="en-US" i="1" dirty="0" smtClean="0"/>
              <a:t> </a:t>
            </a:r>
            <a:r>
              <a:rPr lang="en-US" i="1" dirty="0"/>
              <a:t>be relaxed</a:t>
            </a:r>
            <a:r>
              <a:rPr lang="en-US" dirty="0"/>
              <a:t>.</a:t>
            </a:r>
            <a:endParaRPr lang="en-US" u="sng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i="1" dirty="0" smtClean="0"/>
              <a:t>infected</a:t>
            </a:r>
            <a:r>
              <a:rPr lang="en-US" dirty="0" smtClean="0"/>
              <a:t> =</a:t>
            </a:r>
            <a:r>
              <a:rPr lang="en-US" dirty="0" smtClean="0">
                <a:sym typeface="Wingdings" panose="05000000000000000000" pitchFamily="2" charset="2"/>
              </a:rPr>
              <a:t>&gt;</a:t>
            </a:r>
            <a:r>
              <a:rPr lang="en-US" dirty="0" smtClean="0"/>
              <a:t> </a:t>
            </a:r>
            <a:r>
              <a:rPr lang="en-US" i="1" dirty="0" smtClean="0"/>
              <a:t>restriction</a:t>
            </a:r>
          </a:p>
          <a:p>
            <a:pPr marL="914400" lvl="2" indent="0">
              <a:buNone/>
            </a:pPr>
            <a:r>
              <a:rPr lang="en-US" i="1" dirty="0" smtClean="0"/>
              <a:t>slowly</a:t>
            </a:r>
            <a:r>
              <a:rPr lang="en-US" dirty="0" smtClean="0"/>
              <a:t>(</a:t>
            </a:r>
            <a:r>
              <a:rPr lang="en-US" i="1" dirty="0" smtClean="0"/>
              <a:t>falling</a:t>
            </a:r>
            <a:r>
              <a:rPr lang="en-US" dirty="0" smtClean="0"/>
              <a:t>(</a:t>
            </a:r>
            <a:r>
              <a:rPr lang="en-US" i="1" dirty="0" smtClean="0"/>
              <a:t>infected</a:t>
            </a:r>
            <a:r>
              <a:rPr lang="en-US" dirty="0" smtClean="0"/>
              <a:t>)) = </a:t>
            </a:r>
            <a:r>
              <a:rPr lang="en-US" dirty="0" err="1" smtClean="0"/>
              <a:t>inv</a:t>
            </a:r>
            <a:r>
              <a:rPr lang="en-US" dirty="0" smtClean="0"/>
              <a:t>(</a:t>
            </a:r>
            <a:r>
              <a:rPr lang="en-US" dirty="0" err="1" smtClean="0"/>
              <a:t>inv</a:t>
            </a:r>
            <a:r>
              <a:rPr lang="en-US" dirty="0" smtClean="0"/>
              <a:t>(</a:t>
            </a:r>
            <a:r>
              <a:rPr lang="en-US" i="1" dirty="0" smtClean="0"/>
              <a:t>infected</a:t>
            </a:r>
            <a:r>
              <a:rPr lang="en-US" dirty="0" smtClean="0"/>
              <a:t>)) = </a:t>
            </a:r>
            <a:r>
              <a:rPr lang="en-US" i="1" dirty="0" smtClean="0"/>
              <a:t>infected</a:t>
            </a:r>
          </a:p>
          <a:p>
            <a:pPr marL="914400" lvl="2" indent="0">
              <a:buNone/>
            </a:pPr>
            <a:r>
              <a:rPr lang="en-US" dirty="0" smtClean="0"/>
              <a:t>relax(</a:t>
            </a:r>
            <a:r>
              <a:rPr lang="en-US" i="1" dirty="0" smtClean="0"/>
              <a:t>restriction</a:t>
            </a:r>
            <a:r>
              <a:rPr lang="en-US" dirty="0" smtClean="0"/>
              <a:t>) = </a:t>
            </a:r>
            <a:r>
              <a:rPr lang="en-US" dirty="0" err="1" smtClean="0"/>
              <a:t>inv</a:t>
            </a:r>
            <a:r>
              <a:rPr lang="en-US" dirty="0" smtClean="0"/>
              <a:t>(</a:t>
            </a:r>
            <a:r>
              <a:rPr lang="en-US" i="1" dirty="0" smtClean="0"/>
              <a:t>restriction</a:t>
            </a:r>
            <a:r>
              <a:rPr lang="en-US" dirty="0" smtClean="0"/>
              <a:t>))</a:t>
            </a:r>
          </a:p>
          <a:p>
            <a:pPr marL="914400" lvl="2" indent="0">
              <a:buNone/>
            </a:pPr>
            <a:r>
              <a:rPr lang="en-US" i="1" dirty="0" smtClean="0"/>
              <a:t>infected </a:t>
            </a:r>
            <a:r>
              <a:rPr lang="en-US" dirty="0" smtClean="0"/>
              <a:t>≠</a:t>
            </a:r>
            <a:r>
              <a:rPr lang="en-US" dirty="0" smtClean="0">
                <a:sym typeface="Wingdings" panose="05000000000000000000" pitchFamily="2" charset="2"/>
              </a:rPr>
              <a:t>&gt; (</a:t>
            </a:r>
            <a:r>
              <a:rPr lang="en-US" dirty="0" err="1" smtClean="0">
                <a:sym typeface="Wingdings" panose="05000000000000000000" pitchFamily="2" charset="2"/>
              </a:rPr>
              <a:t>inv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i="1" dirty="0" smtClean="0"/>
              <a:t>restriction</a:t>
            </a:r>
            <a:r>
              <a:rPr lang="en-US" dirty="0" smtClean="0"/>
              <a:t>))</a:t>
            </a:r>
          </a:p>
          <a:p>
            <a:pPr marL="914400" lvl="2" indent="0">
              <a:buNone/>
            </a:pPr>
            <a:r>
              <a:rPr lang="en-US" b="1" dirty="0" smtClean="0"/>
              <a:t>&gt;&gt;&gt;||</a:t>
            </a:r>
            <a:r>
              <a:rPr lang="en-US" dirty="0" smtClean="0"/>
              <a:t>     </a:t>
            </a:r>
            <a:r>
              <a:rPr lang="en-US" i="1" dirty="0" smtClean="0"/>
              <a:t>no argumentative support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1. Argumentation: Definitionsoptionen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Disziplinäre und interdisziplinäre Perspektiven</a:t>
            </a:r>
          </a:p>
          <a:p>
            <a:r>
              <a:rPr lang="de-DE" dirty="0" smtClean="0"/>
              <a:t>Abgrenzungsproblematik </a:t>
            </a:r>
          </a:p>
          <a:p>
            <a:r>
              <a:rPr lang="de-DE" dirty="0" smtClean="0"/>
              <a:t>Linguistische Definitionen:</a:t>
            </a:r>
          </a:p>
          <a:p>
            <a:pPr lvl="1"/>
            <a:r>
              <a:rPr lang="de-DE" dirty="0" smtClean="0"/>
              <a:t>Sprachliche Tätigkeit</a:t>
            </a:r>
          </a:p>
          <a:p>
            <a:pPr lvl="1"/>
            <a:r>
              <a:rPr lang="de-DE" dirty="0" err="1" smtClean="0"/>
              <a:t>Vertextungsmuster</a:t>
            </a:r>
            <a:endParaRPr lang="de-DE" dirty="0" smtClean="0"/>
          </a:p>
          <a:p>
            <a:pPr lvl="1"/>
            <a:r>
              <a:rPr lang="de-DE" dirty="0" smtClean="0"/>
              <a:t>Lokale Sprachhandlungen</a:t>
            </a:r>
          </a:p>
          <a:p>
            <a:pPr lvl="1"/>
            <a:r>
              <a:rPr lang="de-DE" dirty="0" smtClean="0"/>
              <a:t>Inhärente Eigenschaft der Sprache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061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Detecting argumentative management mistranslations in MT (&amp; human translation)</a:t>
            </a:r>
          </a:p>
          <a:p>
            <a:pPr marL="800100" lvl="3" indent="-342900"/>
            <a:r>
              <a:rPr lang="en-US" sz="2400" i="1" dirty="0" smtClean="0"/>
              <a:t>[en </a:t>
            </a:r>
            <a:r>
              <a:rPr lang="en-US" sz="2400" i="1" dirty="0" err="1" smtClean="0"/>
              <a:t>ori</a:t>
            </a:r>
            <a:r>
              <a:rPr lang="en-US" sz="2400" i="1" dirty="0" smtClean="0"/>
              <a:t>] There </a:t>
            </a:r>
            <a:r>
              <a:rPr lang="en-US" sz="2400" i="1" dirty="0"/>
              <a:t>are many new </a:t>
            </a:r>
            <a:r>
              <a:rPr lang="en-US" sz="2400" b="1" i="1" dirty="0"/>
              <a:t>infection</a:t>
            </a:r>
            <a:r>
              <a:rPr lang="en-US" sz="2400" i="1" dirty="0"/>
              <a:t> cases, </a:t>
            </a:r>
            <a:r>
              <a:rPr lang="en-US" sz="2400" i="1" dirty="0" smtClean="0"/>
              <a:t>but {</a:t>
            </a:r>
            <a:r>
              <a:rPr lang="en-US" sz="2400" i="1" dirty="0"/>
              <a:t>however, still, nevertheless}  </a:t>
            </a:r>
            <a:r>
              <a:rPr lang="en-US" sz="2400" dirty="0"/>
              <a:t>[</a:t>
            </a:r>
            <a:r>
              <a:rPr lang="en-US" sz="2400" dirty="0" smtClean="0"/>
              <a:t>≠</a:t>
            </a:r>
            <a:r>
              <a:rPr lang="en-US" sz="2400" dirty="0" smtClean="0">
                <a:sym typeface="Wingdings"/>
              </a:rPr>
              <a:t>&gt;</a:t>
            </a:r>
            <a:r>
              <a:rPr lang="en-US" sz="2400" dirty="0" smtClean="0"/>
              <a:t>]</a:t>
            </a:r>
            <a:r>
              <a:rPr lang="en-US" sz="2400" dirty="0" smtClean="0">
                <a:sym typeface="Wingdings"/>
              </a:rPr>
              <a:t> &gt;&gt; </a:t>
            </a:r>
            <a:r>
              <a:rPr lang="en-US" sz="2400" dirty="0" smtClean="0"/>
              <a:t>[≠</a:t>
            </a:r>
            <a:r>
              <a:rPr lang="en-US" sz="2400" dirty="0" smtClean="0">
                <a:sym typeface="Wingdings"/>
              </a:rPr>
              <a:t>&gt;</a:t>
            </a:r>
            <a:r>
              <a:rPr lang="en-US" sz="2400" dirty="0" smtClean="0"/>
              <a:t>] </a:t>
            </a:r>
            <a:r>
              <a:rPr lang="en-US" sz="2400" i="1" dirty="0"/>
              <a:t>the situation is </a:t>
            </a:r>
            <a:r>
              <a:rPr lang="en-US" sz="2400" b="1" i="1" u="sng" dirty="0"/>
              <a:t>slowly</a:t>
            </a:r>
            <a:r>
              <a:rPr lang="en-US" sz="2400" i="1" dirty="0"/>
              <a:t> </a:t>
            </a:r>
            <a:r>
              <a:rPr lang="en-US" sz="2400" b="1" i="1" dirty="0" smtClean="0"/>
              <a:t>improving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weakener</a:t>
            </a:r>
            <a:r>
              <a:rPr lang="en-US" sz="2400" dirty="0" smtClean="0"/>
              <a:t>)</a:t>
            </a:r>
            <a:endParaRPr lang="en-GB" sz="2400" dirty="0" smtClean="0"/>
          </a:p>
          <a:p>
            <a:pPr marL="800100" lvl="3" indent="-342900">
              <a:buFont typeface="Wingdings" charset="2"/>
              <a:buChar char="Ø"/>
            </a:pPr>
            <a:r>
              <a:rPr lang="de-DE" sz="2400" dirty="0" smtClean="0">
                <a:latin typeface="Courier New"/>
                <a:cs typeface="Courier New"/>
              </a:rPr>
              <a:t>*?[Google </a:t>
            </a:r>
            <a:r>
              <a:rPr lang="de-DE" sz="2400" dirty="0" err="1" smtClean="0">
                <a:latin typeface="Courier New"/>
                <a:cs typeface="Courier New"/>
              </a:rPr>
              <a:t>Translate</a:t>
            </a:r>
            <a:r>
              <a:rPr lang="de-DE" sz="2400" dirty="0" smtClean="0">
                <a:latin typeface="Courier New"/>
                <a:cs typeface="Courier New"/>
              </a:rPr>
              <a:t> &amp; </a:t>
            </a:r>
            <a:r>
              <a:rPr lang="de-DE" sz="2400" dirty="0" err="1" smtClean="0">
                <a:latin typeface="Courier New"/>
                <a:cs typeface="Courier New"/>
              </a:rPr>
              <a:t>DeepL</a:t>
            </a:r>
            <a:r>
              <a:rPr lang="de-DE" sz="2400" dirty="0" smtClean="0">
                <a:latin typeface="Courier New"/>
                <a:cs typeface="Courier New"/>
              </a:rPr>
              <a:t>] Es gibt viele neue </a:t>
            </a:r>
            <a:r>
              <a:rPr lang="de-DE" sz="2400" b="1" dirty="0" smtClean="0">
                <a:latin typeface="Courier New"/>
                <a:cs typeface="Courier New"/>
              </a:rPr>
              <a:t>Infektionsfälle</a:t>
            </a:r>
            <a:r>
              <a:rPr lang="de-DE" sz="2400" dirty="0" smtClean="0">
                <a:latin typeface="Courier New"/>
                <a:cs typeface="Courier New"/>
              </a:rPr>
              <a:t>, aber [≠</a:t>
            </a:r>
            <a:r>
              <a:rPr lang="de-DE" sz="2400" dirty="0" smtClean="0">
                <a:latin typeface="Courier New"/>
                <a:cs typeface="Courier New"/>
                <a:sym typeface="Wingdings"/>
              </a:rPr>
              <a:t>&gt;</a:t>
            </a:r>
            <a:r>
              <a:rPr lang="de-DE" sz="2400" dirty="0" smtClean="0">
                <a:latin typeface="Courier New"/>
                <a:cs typeface="Courier New"/>
              </a:rPr>
              <a:t>]</a:t>
            </a:r>
            <a:r>
              <a:rPr lang="de-DE" sz="2400" i="1" dirty="0" smtClean="0">
                <a:latin typeface="Courier New"/>
                <a:cs typeface="Courier New"/>
              </a:rPr>
              <a:t> &gt;&gt;&gt;||</a:t>
            </a:r>
            <a:r>
              <a:rPr lang="de-DE" sz="2400" dirty="0" smtClean="0">
                <a:latin typeface="Courier New"/>
                <a:cs typeface="Courier New"/>
              </a:rPr>
              <a:t>[</a:t>
            </a:r>
            <a:r>
              <a:rPr lang="de-DE" sz="2400" dirty="0" err="1" smtClean="0">
                <a:latin typeface="Courier New"/>
                <a:cs typeface="Courier New"/>
              </a:rPr>
              <a:t>inv</a:t>
            </a:r>
            <a:r>
              <a:rPr lang="de-DE" sz="2400" dirty="0" smtClean="0">
                <a:latin typeface="Courier New"/>
                <a:cs typeface="Courier New"/>
              </a:rPr>
              <a:t>(≠</a:t>
            </a:r>
            <a:r>
              <a:rPr lang="de-DE" sz="2400" dirty="0" smtClean="0">
                <a:latin typeface="Courier New"/>
                <a:cs typeface="Courier New"/>
                <a:sym typeface="Wingdings"/>
              </a:rPr>
              <a:t>&gt;)</a:t>
            </a:r>
            <a:r>
              <a:rPr lang="de-DE" sz="2400" dirty="0" smtClean="0">
                <a:latin typeface="Courier New"/>
                <a:cs typeface="Courier New"/>
              </a:rPr>
              <a:t>] die Situation </a:t>
            </a:r>
            <a:r>
              <a:rPr lang="de-DE" sz="2400" b="1" dirty="0" smtClean="0">
                <a:latin typeface="Courier New"/>
                <a:cs typeface="Courier New"/>
              </a:rPr>
              <a:t>verbessert</a:t>
            </a:r>
            <a:r>
              <a:rPr lang="de-DE" sz="2400" dirty="0" smtClean="0">
                <a:latin typeface="Courier New"/>
                <a:cs typeface="Courier New"/>
              </a:rPr>
              <a:t> sich </a:t>
            </a:r>
            <a:r>
              <a:rPr lang="de-DE" sz="2400" b="1" dirty="0" smtClean="0">
                <a:latin typeface="Courier New"/>
                <a:cs typeface="Courier New"/>
              </a:rPr>
              <a:t>langsam</a:t>
            </a:r>
            <a:r>
              <a:rPr lang="de-DE" sz="2400" dirty="0" smtClean="0">
                <a:latin typeface="Courier New"/>
                <a:cs typeface="Courier New"/>
              </a:rPr>
              <a:t> </a:t>
            </a:r>
            <a:r>
              <a:rPr lang="de-DE" sz="2400" dirty="0" smtClean="0">
                <a:cs typeface="Courier New"/>
              </a:rPr>
              <a:t>(</a:t>
            </a:r>
            <a:r>
              <a:rPr lang="de-DE" sz="2400" dirty="0" err="1" smtClean="0">
                <a:cs typeface="Courier New"/>
              </a:rPr>
              <a:t>invertor</a:t>
            </a:r>
            <a:r>
              <a:rPr lang="de-DE" sz="2400" dirty="0" smtClean="0"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2242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Detecting argumentative management mistranslations in MT (&amp; human translation)</a:t>
            </a:r>
          </a:p>
          <a:p>
            <a:pPr marL="800100" lvl="3" indent="-342900"/>
            <a:r>
              <a:rPr lang="en-US" i="1" dirty="0" smtClean="0"/>
              <a:t>[en </a:t>
            </a:r>
            <a:r>
              <a:rPr lang="en-US" i="1" dirty="0" err="1" smtClean="0"/>
              <a:t>ori</a:t>
            </a:r>
            <a:r>
              <a:rPr lang="en-US" i="1" dirty="0" smtClean="0"/>
              <a:t>] There are many new </a:t>
            </a:r>
            <a:r>
              <a:rPr lang="en-US" b="1" i="1" dirty="0" smtClean="0"/>
              <a:t>infection</a:t>
            </a:r>
            <a:r>
              <a:rPr lang="en-US" i="1" dirty="0" smtClean="0"/>
              <a:t> cases, </a:t>
            </a:r>
            <a:r>
              <a:rPr lang="en-US" b="1" i="1" dirty="0" smtClean="0"/>
              <a:t>so</a:t>
            </a:r>
            <a:r>
              <a:rPr lang="en-US" i="1" dirty="0" smtClean="0"/>
              <a:t> = {therefore; that is why; because of this + because, since} </a:t>
            </a:r>
            <a:r>
              <a:rPr lang="en-US" dirty="0" smtClean="0"/>
              <a:t>[=</a:t>
            </a:r>
            <a:r>
              <a:rPr lang="en-US" dirty="0" smtClean="0">
                <a:sym typeface="Wingdings"/>
              </a:rPr>
              <a:t>&gt;</a:t>
            </a:r>
            <a:r>
              <a:rPr lang="en-US" dirty="0" smtClean="0"/>
              <a:t>] &gt;&gt;&gt; [</a:t>
            </a:r>
            <a:r>
              <a:rPr lang="en-US" dirty="0" err="1" smtClean="0"/>
              <a:t>inv</a:t>
            </a:r>
            <a:r>
              <a:rPr lang="en-US" dirty="0" smtClean="0"/>
              <a:t>(≠</a:t>
            </a:r>
            <a:r>
              <a:rPr lang="en-US" dirty="0" smtClean="0">
                <a:sym typeface="Wingdings"/>
              </a:rPr>
              <a:t>&gt;)</a:t>
            </a:r>
            <a:r>
              <a:rPr lang="en-US" dirty="0" smtClean="0"/>
              <a:t>]</a:t>
            </a:r>
            <a:r>
              <a:rPr lang="en-US" i="1" dirty="0" smtClean="0"/>
              <a:t> the situation is </a:t>
            </a:r>
            <a:r>
              <a:rPr lang="en-US" b="1" i="1" dirty="0" smtClean="0"/>
              <a:t>improving</a:t>
            </a:r>
            <a:r>
              <a:rPr lang="en-US" i="1" dirty="0" smtClean="0"/>
              <a:t> </a:t>
            </a:r>
            <a:r>
              <a:rPr lang="en-US" b="1" i="1" dirty="0" smtClean="0"/>
              <a:t>slowly</a:t>
            </a:r>
            <a:r>
              <a:rPr lang="en-US" i="1" dirty="0" smtClean="0"/>
              <a:t> (invertor)</a:t>
            </a:r>
          </a:p>
          <a:p>
            <a:pPr marL="800100" lvl="3" indent="-342900">
              <a:buFont typeface="Wingdings" charset="2"/>
              <a:buChar char="Ø"/>
            </a:pPr>
            <a:r>
              <a:rPr lang="en-US" dirty="0" smtClean="0">
                <a:latin typeface="Courier New"/>
                <a:cs typeface="Courier New"/>
              </a:rPr>
              <a:t>O</a:t>
            </a:r>
            <a:r>
              <a:rPr lang="de-DE" dirty="0" smtClean="0">
                <a:latin typeface="Courier New"/>
                <a:cs typeface="Courier New"/>
              </a:rPr>
              <a:t>k: [Google </a:t>
            </a:r>
            <a:r>
              <a:rPr lang="de-DE" dirty="0" err="1" smtClean="0">
                <a:latin typeface="Courier New"/>
                <a:cs typeface="Courier New"/>
              </a:rPr>
              <a:t>Translate</a:t>
            </a:r>
            <a:r>
              <a:rPr lang="de-DE" dirty="0" smtClean="0">
                <a:latin typeface="Courier New"/>
                <a:cs typeface="Courier New"/>
              </a:rPr>
              <a:t>] </a:t>
            </a:r>
            <a:r>
              <a:rPr lang="de-DE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dirty="0" smtClean="0">
                <a:latin typeface="Courier New"/>
                <a:cs typeface="Courier New"/>
              </a:rPr>
              <a:t>Es gibt viele neue </a:t>
            </a:r>
            <a:r>
              <a:rPr lang="de-DE" b="1" dirty="0" smtClean="0">
                <a:latin typeface="Courier New"/>
                <a:cs typeface="Courier New"/>
              </a:rPr>
              <a:t>Infektionsfälle</a:t>
            </a:r>
            <a:r>
              <a:rPr lang="de-DE" dirty="0" smtClean="0">
                <a:latin typeface="Courier New"/>
                <a:cs typeface="Courier New"/>
              </a:rPr>
              <a:t>, </a:t>
            </a:r>
            <a:r>
              <a:rPr lang="de-DE" sz="2100" b="1" dirty="0" smtClean="0">
                <a:latin typeface="Courier New"/>
                <a:cs typeface="Courier New"/>
              </a:rPr>
              <a:t>daher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[=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]&gt;&gt;&gt;[</a:t>
            </a:r>
            <a:r>
              <a:rPr lang="en-US" dirty="0" err="1" smtClean="0">
                <a:latin typeface="Courier New"/>
                <a:cs typeface="Courier New"/>
              </a:rPr>
              <a:t>inv</a:t>
            </a:r>
            <a:r>
              <a:rPr lang="en-US" dirty="0" smtClean="0">
                <a:latin typeface="Courier New"/>
                <a:cs typeface="Courier New"/>
              </a:rPr>
              <a:t>(≠&gt;)] 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verbessert</a:t>
            </a:r>
            <a:r>
              <a:rPr lang="de-DE" dirty="0" smtClean="0">
                <a:latin typeface="Courier New"/>
                <a:cs typeface="Courier New"/>
              </a:rPr>
              <a:t> sich die Situation </a:t>
            </a:r>
            <a:r>
              <a:rPr lang="de-DE" b="1" dirty="0" smtClean="0">
                <a:latin typeface="Courier New"/>
                <a:cs typeface="Courier New"/>
              </a:rPr>
              <a:t>langsam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 smtClean="0">
                <a:cs typeface="Courier New"/>
              </a:rPr>
              <a:t>(</a:t>
            </a:r>
            <a:r>
              <a:rPr lang="de-DE" dirty="0" err="1" smtClean="0">
                <a:cs typeface="Courier New"/>
              </a:rPr>
              <a:t>invertor</a:t>
            </a:r>
            <a:r>
              <a:rPr lang="de-DE" dirty="0" smtClean="0">
                <a:cs typeface="Courier New"/>
              </a:rPr>
              <a:t>)</a:t>
            </a:r>
            <a:endParaRPr lang="de-DE" dirty="0" smtClean="0">
              <a:latin typeface="Courier New"/>
              <a:cs typeface="Courier New"/>
            </a:endParaRPr>
          </a:p>
          <a:p>
            <a:pPr marL="800100" lvl="3" indent="-342900"/>
            <a:r>
              <a:rPr lang="de-DE" dirty="0" smtClean="0">
                <a:latin typeface="Courier New"/>
                <a:cs typeface="Courier New"/>
              </a:rPr>
              <a:t>*? [</a:t>
            </a:r>
            <a:r>
              <a:rPr lang="de-DE" dirty="0" err="1" smtClean="0">
                <a:latin typeface="Courier New"/>
                <a:cs typeface="Courier New"/>
              </a:rPr>
              <a:t>DeepL</a:t>
            </a:r>
            <a:r>
              <a:rPr lang="de-DE" dirty="0" smtClean="0">
                <a:latin typeface="Courier New"/>
                <a:cs typeface="Courier New"/>
              </a:rPr>
              <a:t>] Es gibt viele neue </a:t>
            </a:r>
            <a:r>
              <a:rPr lang="de-DE" b="1" dirty="0" smtClean="0">
                <a:latin typeface="Courier New"/>
                <a:cs typeface="Courier New"/>
              </a:rPr>
              <a:t>Infektionsfälle</a:t>
            </a:r>
            <a:r>
              <a:rPr lang="de-DE" dirty="0" smtClean="0">
                <a:latin typeface="Courier New"/>
                <a:cs typeface="Courier New"/>
              </a:rPr>
              <a:t>, </a:t>
            </a:r>
            <a:r>
              <a:rPr lang="de-DE" b="1" dirty="0" smtClean="0">
                <a:latin typeface="Courier New"/>
                <a:cs typeface="Courier New"/>
              </a:rPr>
              <a:t>so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dass </a:t>
            </a:r>
            <a:r>
              <a:rPr lang="en-US" dirty="0" smtClean="0">
                <a:latin typeface="Courier New"/>
                <a:cs typeface="Courier New"/>
              </a:rPr>
              <a:t>[=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]&gt;&gt;||[≠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] </a:t>
            </a:r>
            <a:r>
              <a:rPr lang="de-DE" dirty="0" smtClean="0">
                <a:latin typeface="Courier New"/>
                <a:cs typeface="Courier New"/>
              </a:rPr>
              <a:t>sich die Situation </a:t>
            </a:r>
            <a:r>
              <a:rPr lang="de-DE" b="1" dirty="0" smtClean="0">
                <a:latin typeface="Courier New"/>
                <a:cs typeface="Courier New"/>
              </a:rPr>
              <a:t>langsam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verbessert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sz="2100" dirty="0" smtClean="0"/>
              <a:t>(</a:t>
            </a:r>
            <a:r>
              <a:rPr lang="de-DE" sz="2100" dirty="0" err="1" smtClean="0"/>
              <a:t>weakener</a:t>
            </a:r>
            <a:r>
              <a:rPr lang="de-DE" sz="21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73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MT error detection</a:t>
            </a:r>
          </a:p>
          <a:p>
            <a:pPr lvl="1"/>
            <a:r>
              <a:rPr lang="en-US" dirty="0" smtClean="0"/>
              <a:t>Corpus of MT errors and correct translations</a:t>
            </a:r>
          </a:p>
          <a:p>
            <a:pPr lvl="2"/>
            <a:r>
              <a:rPr lang="en-US" dirty="0" smtClean="0"/>
              <a:t>Argument polarity reversal operations</a:t>
            </a:r>
          </a:p>
          <a:p>
            <a:pPr lvl="2"/>
            <a:r>
              <a:rPr lang="en-US" dirty="0" smtClean="0"/>
              <a:t>Weakening and strengthening operations</a:t>
            </a:r>
          </a:p>
          <a:p>
            <a:pPr lvl="1"/>
            <a:r>
              <a:rPr lang="en-US" dirty="0" smtClean="0"/>
              <a:t>Task: correctly detect polarity (&amp; argumentation weakening) errors, but not correct MT</a:t>
            </a:r>
          </a:p>
          <a:p>
            <a:r>
              <a:rPr lang="en-US" dirty="0" smtClean="0"/>
              <a:t>Correction of argument management operations in MT</a:t>
            </a:r>
          </a:p>
          <a:p>
            <a:pPr lvl="1"/>
            <a:r>
              <a:rPr lang="en-US" dirty="0" smtClean="0"/>
              <a:t>Select linguistic resources which preserve correct polarity and strength</a:t>
            </a:r>
          </a:p>
          <a:p>
            <a:pPr lvl="1"/>
            <a:r>
              <a:rPr lang="en-US" dirty="0" smtClean="0"/>
              <a:t>Apply automated corrective rewriting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9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task 1: finding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3" indent="-342900"/>
            <a:r>
              <a:rPr lang="en-US" i="1" dirty="0"/>
              <a:t>[en </a:t>
            </a:r>
            <a:r>
              <a:rPr lang="en-US" i="1" dirty="0" err="1"/>
              <a:t>ori</a:t>
            </a:r>
            <a:r>
              <a:rPr lang="en-US" i="1" dirty="0"/>
              <a:t>] There are many new </a:t>
            </a:r>
            <a:r>
              <a:rPr lang="en-US" b="1" i="1" dirty="0"/>
              <a:t>infection</a:t>
            </a:r>
            <a:r>
              <a:rPr lang="en-US" i="1" dirty="0"/>
              <a:t> cases, </a:t>
            </a:r>
            <a:r>
              <a:rPr lang="en-US" b="1" i="1" dirty="0"/>
              <a:t>so</a:t>
            </a:r>
            <a:r>
              <a:rPr lang="en-US" i="1" dirty="0"/>
              <a:t> = {therefore; that is why; because of </a:t>
            </a:r>
            <a:r>
              <a:rPr lang="en-US" i="1" dirty="0" smtClean="0"/>
              <a:t>this</a:t>
            </a:r>
            <a:r>
              <a:rPr lang="mr-IN" i="1" dirty="0" smtClean="0"/>
              <a:t>…</a:t>
            </a:r>
            <a:r>
              <a:rPr lang="en-US" i="1" dirty="0" smtClean="0"/>
              <a:t>}</a:t>
            </a:r>
            <a:r>
              <a:rPr lang="en-US" dirty="0" smtClean="0"/>
              <a:t> </a:t>
            </a:r>
            <a:r>
              <a:rPr lang="en-US" b="1" dirty="0" smtClean="0"/>
              <a:t>[=</a:t>
            </a:r>
            <a:r>
              <a:rPr lang="en-US" b="1" dirty="0" smtClean="0">
                <a:sym typeface="Wingdings"/>
              </a:rPr>
              <a:t>&gt;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&gt;&gt;&gt;</a:t>
            </a:r>
            <a:r>
              <a:rPr lang="en-US" dirty="0" smtClean="0"/>
              <a:t> [</a:t>
            </a:r>
            <a:r>
              <a:rPr lang="en-US" dirty="0" err="1" smtClean="0"/>
              <a:t>inv</a:t>
            </a:r>
            <a:r>
              <a:rPr lang="en-US" dirty="0" smtClean="0"/>
              <a:t>(≠&gt;)] </a:t>
            </a:r>
            <a:r>
              <a:rPr lang="en-US" i="1" dirty="0" smtClean="0"/>
              <a:t>the </a:t>
            </a:r>
            <a:r>
              <a:rPr lang="en-US" i="1" dirty="0"/>
              <a:t>situation is </a:t>
            </a:r>
            <a:r>
              <a:rPr lang="en-US" b="1" i="1" dirty="0"/>
              <a:t>improving</a:t>
            </a:r>
            <a:r>
              <a:rPr lang="en-US" i="1" dirty="0"/>
              <a:t> </a:t>
            </a:r>
            <a:r>
              <a:rPr lang="en-US" b="1" i="1" dirty="0" smtClean="0"/>
              <a:t>slowly</a:t>
            </a:r>
            <a:r>
              <a:rPr lang="en-US" i="1" dirty="0" smtClean="0"/>
              <a:t>.</a:t>
            </a:r>
            <a:endParaRPr lang="de-DE" dirty="0" smtClean="0">
              <a:latin typeface="Courier New"/>
              <a:cs typeface="Courier New"/>
            </a:endParaRPr>
          </a:p>
          <a:p>
            <a:pPr marL="457200" lvl="3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800100" lvl="3" indent="-342900">
              <a:buFont typeface="Wingdings" charset="2"/>
              <a:buChar char="Ø"/>
            </a:pPr>
            <a:r>
              <a:rPr lang="de-DE" dirty="0" smtClean="0">
                <a:latin typeface="Courier New"/>
                <a:cs typeface="Courier New"/>
              </a:rPr>
              <a:t>[</a:t>
            </a:r>
            <a:r>
              <a:rPr lang="de-DE" dirty="0" err="1" smtClean="0">
                <a:latin typeface="Courier New"/>
                <a:cs typeface="Courier New"/>
              </a:rPr>
              <a:t>DeepL</a:t>
            </a:r>
            <a:r>
              <a:rPr lang="de-DE" dirty="0" smtClean="0">
                <a:latin typeface="Courier New"/>
                <a:cs typeface="Courier New"/>
              </a:rPr>
              <a:t>] Es gibt viele neue </a:t>
            </a:r>
            <a:r>
              <a:rPr lang="de-DE" b="1" dirty="0" smtClean="0">
                <a:latin typeface="Courier New"/>
                <a:cs typeface="Courier New"/>
              </a:rPr>
              <a:t>Infektionsfälle</a:t>
            </a:r>
            <a:r>
              <a:rPr lang="de-DE" dirty="0" smtClean="0">
                <a:latin typeface="Courier New"/>
                <a:cs typeface="Courier New"/>
              </a:rPr>
              <a:t>, </a:t>
            </a:r>
            <a:r>
              <a:rPr lang="de-DE" b="1" dirty="0" smtClean="0">
                <a:latin typeface="Courier New"/>
                <a:cs typeface="Courier New"/>
              </a:rPr>
              <a:t>so dass</a:t>
            </a:r>
            <a:r>
              <a:rPr lang="de-DE" dirty="0" smtClean="0">
                <a:latin typeface="Courier New"/>
                <a:cs typeface="Courier New"/>
              </a:rPr>
              <a:t> [=</a:t>
            </a:r>
            <a:r>
              <a:rPr lang="de-DE" dirty="0" smtClean="0">
                <a:latin typeface="Courier New"/>
                <a:cs typeface="Courier New"/>
                <a:sym typeface="Wingdings"/>
              </a:rPr>
              <a:t>&gt;</a:t>
            </a:r>
            <a:r>
              <a:rPr lang="de-DE" dirty="0" smtClean="0">
                <a:latin typeface="Courier New"/>
                <a:cs typeface="Courier New"/>
              </a:rPr>
              <a:t>]&gt;&gt;||[≠</a:t>
            </a:r>
            <a:r>
              <a:rPr lang="de-DE" dirty="0" smtClean="0">
                <a:latin typeface="Courier New"/>
                <a:cs typeface="Courier New"/>
                <a:sym typeface="Wingdings"/>
              </a:rPr>
              <a:t>&gt;</a:t>
            </a:r>
            <a:r>
              <a:rPr lang="de-DE" dirty="0" smtClean="0">
                <a:latin typeface="Courier New"/>
                <a:cs typeface="Courier New"/>
              </a:rPr>
              <a:t>] dass sich die Situation </a:t>
            </a:r>
            <a:r>
              <a:rPr lang="de-DE" b="1" dirty="0" smtClean="0">
                <a:latin typeface="Courier New"/>
                <a:cs typeface="Courier New"/>
              </a:rPr>
              <a:t>langsam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verbessert</a:t>
            </a:r>
          </a:p>
          <a:p>
            <a:pPr marL="457200" lvl="3" indent="0">
              <a:buNone/>
            </a:pPr>
            <a:r>
              <a:rPr lang="de-DE" dirty="0" smtClean="0">
                <a:solidFill>
                  <a:srgbClr val="FFFFFF"/>
                </a:solidFill>
                <a:latin typeface="Courier New"/>
                <a:cs typeface="Courier New"/>
                <a:sym typeface="Wingdings"/>
              </a:rPr>
              <a:t> ? </a:t>
            </a:r>
            <a:r>
              <a:rPr lang="de-DE" dirty="0" smtClean="0">
                <a:solidFill>
                  <a:srgbClr val="FFFFFF"/>
                </a:solidFill>
                <a:latin typeface="Courier New"/>
                <a:cs typeface="Courier New"/>
              </a:rPr>
              <a:t>Es gibt viele neue Infektionsfälle, daher verbessert sich die Situation nur langsam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29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</a:t>
            </a:r>
            <a:r>
              <a:rPr lang="en-US" dirty="0" smtClean="0"/>
              <a:t>task 1: finding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3" indent="-342900"/>
            <a:r>
              <a:rPr lang="en-US" i="1" dirty="0"/>
              <a:t>[en </a:t>
            </a:r>
            <a:r>
              <a:rPr lang="en-US" i="1" dirty="0" err="1"/>
              <a:t>ori</a:t>
            </a:r>
            <a:r>
              <a:rPr lang="en-US" i="1" dirty="0"/>
              <a:t>] There are many new </a:t>
            </a:r>
            <a:r>
              <a:rPr lang="en-US" b="1" i="1" dirty="0"/>
              <a:t>infection</a:t>
            </a:r>
            <a:r>
              <a:rPr lang="en-US" i="1" dirty="0"/>
              <a:t> cases, </a:t>
            </a:r>
            <a:r>
              <a:rPr lang="en-US" b="1" i="1" dirty="0"/>
              <a:t>so</a:t>
            </a:r>
            <a:r>
              <a:rPr lang="en-US" i="1" dirty="0"/>
              <a:t> = {therefore; that is why; because of this</a:t>
            </a:r>
            <a:r>
              <a:rPr lang="mr-IN" i="1" dirty="0"/>
              <a:t>…</a:t>
            </a:r>
            <a:r>
              <a:rPr lang="en-US" i="1" dirty="0"/>
              <a:t>} </a:t>
            </a:r>
            <a:r>
              <a:rPr lang="en-US" b="1" i="1" dirty="0"/>
              <a:t>[=</a:t>
            </a:r>
            <a:r>
              <a:rPr lang="en-US" b="1" i="1" dirty="0">
                <a:sym typeface="Wingdings"/>
              </a:rPr>
              <a:t></a:t>
            </a:r>
            <a:r>
              <a:rPr lang="en-US" b="1" i="1" dirty="0"/>
              <a:t>]</a:t>
            </a:r>
            <a:r>
              <a:rPr lang="en-US" i="1" dirty="0"/>
              <a:t> </a:t>
            </a:r>
            <a:r>
              <a:rPr lang="en-US" i="1" dirty="0">
                <a:sym typeface="Wingdings"/>
              </a:rPr>
              <a:t>&gt;&gt;&gt;</a:t>
            </a:r>
            <a:r>
              <a:rPr lang="en-US" i="1" dirty="0"/>
              <a:t> [</a:t>
            </a:r>
            <a:r>
              <a:rPr lang="en-US" i="1" dirty="0" err="1"/>
              <a:t>inv</a:t>
            </a:r>
            <a:r>
              <a:rPr lang="en-US" i="1" dirty="0"/>
              <a:t>(</a:t>
            </a:r>
            <a:r>
              <a:rPr lang="en-US" i="1" dirty="0" smtClean="0"/>
              <a:t>≠&gt;)] </a:t>
            </a:r>
            <a:r>
              <a:rPr lang="en-US" i="1" dirty="0"/>
              <a:t>the situation is </a:t>
            </a:r>
            <a:r>
              <a:rPr lang="en-US" b="1" i="1" dirty="0"/>
              <a:t>improving</a:t>
            </a:r>
            <a:r>
              <a:rPr lang="en-US" i="1" dirty="0"/>
              <a:t> </a:t>
            </a:r>
            <a:r>
              <a:rPr lang="en-US" b="1" i="1" dirty="0"/>
              <a:t>slowly</a:t>
            </a:r>
            <a:r>
              <a:rPr lang="en-US" i="1" dirty="0"/>
              <a:t>.</a:t>
            </a:r>
            <a:endParaRPr lang="de-DE" dirty="0">
              <a:latin typeface="Courier New"/>
              <a:cs typeface="Courier New"/>
            </a:endParaRPr>
          </a:p>
          <a:p>
            <a:pPr marL="457200" lvl="3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800100" lvl="3" indent="-342900">
              <a:buFont typeface="Arial"/>
              <a:buChar char="•"/>
            </a:pPr>
            <a:r>
              <a:rPr lang="de-DE" dirty="0" smtClean="0"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r>
              <a:rPr lang="de-DE" dirty="0">
                <a:latin typeface="Courier New"/>
                <a:cs typeface="Courier New"/>
              </a:rPr>
              <a:t>[</a:t>
            </a:r>
            <a:r>
              <a:rPr lang="de-DE" dirty="0" err="1">
                <a:latin typeface="Courier New"/>
                <a:cs typeface="Courier New"/>
              </a:rPr>
              <a:t>DeepL</a:t>
            </a:r>
            <a:r>
              <a:rPr lang="de-DE" dirty="0">
                <a:latin typeface="Courier New"/>
                <a:cs typeface="Courier New"/>
              </a:rPr>
              <a:t>] Es gibt viele neue </a:t>
            </a:r>
            <a:r>
              <a:rPr lang="de-DE" b="1" dirty="0">
                <a:latin typeface="Courier New"/>
                <a:cs typeface="Courier New"/>
              </a:rPr>
              <a:t>Infektionsfälle</a:t>
            </a:r>
            <a:r>
              <a:rPr lang="de-DE" dirty="0">
                <a:latin typeface="Courier New"/>
                <a:cs typeface="Courier New"/>
              </a:rPr>
              <a:t>, so </a:t>
            </a:r>
            <a:r>
              <a:rPr lang="de-DE" dirty="0" smtClean="0">
                <a:latin typeface="Courier New"/>
                <a:cs typeface="Courier New"/>
              </a:rPr>
              <a:t>dass [=</a:t>
            </a:r>
            <a:r>
              <a:rPr lang="de-DE" dirty="0" smtClean="0">
                <a:latin typeface="Courier New"/>
                <a:cs typeface="Courier New"/>
                <a:sym typeface="Wingdings"/>
              </a:rPr>
              <a:t>&gt;</a:t>
            </a:r>
            <a:r>
              <a:rPr lang="de-DE" dirty="0" smtClean="0">
                <a:latin typeface="Courier New"/>
                <a:cs typeface="Courier New"/>
              </a:rPr>
              <a:t>]&gt;&gt;||[≠</a:t>
            </a:r>
            <a:r>
              <a:rPr lang="de-DE" dirty="0" smtClean="0">
                <a:latin typeface="Courier New"/>
                <a:cs typeface="Courier New"/>
                <a:sym typeface="Wingdings"/>
              </a:rPr>
              <a:t>&gt;</a:t>
            </a:r>
            <a:r>
              <a:rPr lang="de-DE" dirty="0" smtClean="0">
                <a:latin typeface="Courier New"/>
                <a:cs typeface="Courier New"/>
              </a:rPr>
              <a:t>] sich </a:t>
            </a:r>
            <a:r>
              <a:rPr lang="de-DE" dirty="0">
                <a:latin typeface="Courier New"/>
                <a:cs typeface="Courier New"/>
              </a:rPr>
              <a:t>die Situation </a:t>
            </a:r>
            <a:r>
              <a:rPr lang="de-DE" b="1" dirty="0">
                <a:latin typeface="Courier New"/>
                <a:cs typeface="Courier New"/>
              </a:rPr>
              <a:t>langsam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verbessert</a:t>
            </a:r>
            <a:endParaRPr lang="de-DE" dirty="0" smtClean="0">
              <a:latin typeface="Courier New"/>
              <a:cs typeface="Courier New"/>
            </a:endParaRPr>
          </a:p>
          <a:p>
            <a:pPr marL="457200" lvl="3" indent="0">
              <a:buNone/>
            </a:pPr>
            <a:r>
              <a:rPr lang="de-DE" dirty="0" smtClean="0">
                <a:solidFill>
                  <a:srgbClr val="FFFFFF"/>
                </a:solidFill>
                <a:latin typeface="Courier New"/>
                <a:cs typeface="Courier New"/>
                <a:sym typeface="Wingdings"/>
              </a:rPr>
              <a:t> ? </a:t>
            </a:r>
            <a:r>
              <a:rPr lang="de-DE" dirty="0" smtClean="0">
                <a:solidFill>
                  <a:srgbClr val="FFFFFF"/>
                </a:solidFill>
                <a:latin typeface="Courier New"/>
                <a:cs typeface="Courier New"/>
              </a:rPr>
              <a:t>Es gibt viele neue Infektionsfälle, daher verbessert sich die Situation nur langsam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60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</a:t>
            </a:r>
            <a:r>
              <a:rPr lang="en-US" dirty="0" smtClean="0"/>
              <a:t>task 2: rewriting 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3" indent="-342900"/>
            <a:r>
              <a:rPr lang="en-US" i="1" dirty="0"/>
              <a:t>[en </a:t>
            </a:r>
            <a:r>
              <a:rPr lang="en-US" i="1" dirty="0" err="1"/>
              <a:t>ori</a:t>
            </a:r>
            <a:r>
              <a:rPr lang="en-US" i="1" dirty="0"/>
              <a:t>] There are many new </a:t>
            </a:r>
            <a:r>
              <a:rPr lang="en-US" b="1" i="1" dirty="0"/>
              <a:t>infection</a:t>
            </a:r>
            <a:r>
              <a:rPr lang="en-US" i="1" dirty="0"/>
              <a:t> cases, </a:t>
            </a:r>
            <a:r>
              <a:rPr lang="en-US" b="1" i="1" dirty="0"/>
              <a:t>so</a:t>
            </a:r>
            <a:r>
              <a:rPr lang="en-US" i="1" dirty="0"/>
              <a:t> = {therefore; that is why; because of this</a:t>
            </a:r>
            <a:r>
              <a:rPr lang="mr-IN" i="1" dirty="0"/>
              <a:t>…</a:t>
            </a:r>
            <a:r>
              <a:rPr lang="en-US" i="1" dirty="0"/>
              <a:t>} </a:t>
            </a:r>
            <a:r>
              <a:rPr lang="en-US" b="1" i="1" dirty="0"/>
              <a:t>[=</a:t>
            </a:r>
            <a:r>
              <a:rPr lang="en-US" b="1" i="1" dirty="0">
                <a:sym typeface="Wingdings"/>
              </a:rPr>
              <a:t></a:t>
            </a:r>
            <a:r>
              <a:rPr lang="en-US" b="1" i="1" dirty="0"/>
              <a:t>]</a:t>
            </a:r>
            <a:r>
              <a:rPr lang="en-US" i="1" dirty="0"/>
              <a:t> </a:t>
            </a:r>
            <a:r>
              <a:rPr lang="en-US" i="1" dirty="0">
                <a:sym typeface="Wingdings"/>
              </a:rPr>
              <a:t>&gt;&gt;&gt;</a:t>
            </a:r>
            <a:r>
              <a:rPr lang="en-US" i="1" dirty="0"/>
              <a:t> [</a:t>
            </a:r>
            <a:r>
              <a:rPr lang="en-US" i="1" dirty="0" err="1"/>
              <a:t>inv</a:t>
            </a:r>
            <a:r>
              <a:rPr lang="en-US" i="1"/>
              <a:t>(</a:t>
            </a:r>
            <a:r>
              <a:rPr lang="en-US" i="1" smtClean="0"/>
              <a:t>≠&gt;)] </a:t>
            </a:r>
            <a:r>
              <a:rPr lang="en-US" i="1" dirty="0"/>
              <a:t>the situation is </a:t>
            </a:r>
            <a:r>
              <a:rPr lang="en-US" b="1" i="1" dirty="0"/>
              <a:t>improving</a:t>
            </a:r>
            <a:r>
              <a:rPr lang="en-US" i="1" dirty="0"/>
              <a:t> </a:t>
            </a:r>
            <a:r>
              <a:rPr lang="en-US" b="1" i="1" dirty="0"/>
              <a:t>slowly</a:t>
            </a:r>
            <a:r>
              <a:rPr lang="en-US" i="1" dirty="0"/>
              <a:t>.</a:t>
            </a:r>
            <a:endParaRPr lang="de-DE" dirty="0">
              <a:latin typeface="Courier New"/>
              <a:cs typeface="Courier New"/>
            </a:endParaRPr>
          </a:p>
          <a:p>
            <a:pPr marL="457200" lvl="3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800100" lvl="3" indent="-342900">
              <a:buFont typeface="Arial"/>
              <a:buChar char="•"/>
            </a:pPr>
            <a:r>
              <a:rPr lang="de-DE" dirty="0"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r>
              <a:rPr lang="de-DE" dirty="0">
                <a:latin typeface="Courier New"/>
                <a:cs typeface="Courier New"/>
              </a:rPr>
              <a:t>[</a:t>
            </a:r>
            <a:r>
              <a:rPr lang="de-DE" dirty="0" err="1">
                <a:latin typeface="Courier New"/>
                <a:cs typeface="Courier New"/>
              </a:rPr>
              <a:t>DeepL</a:t>
            </a:r>
            <a:r>
              <a:rPr lang="de-DE" dirty="0">
                <a:latin typeface="Courier New"/>
                <a:cs typeface="Courier New"/>
              </a:rPr>
              <a:t>] Es gibt viele neue </a:t>
            </a:r>
            <a:r>
              <a:rPr lang="de-DE" b="1" dirty="0">
                <a:latin typeface="Courier New"/>
                <a:cs typeface="Courier New"/>
              </a:rPr>
              <a:t>Infektionsfälle</a:t>
            </a:r>
            <a:r>
              <a:rPr lang="de-DE" dirty="0">
                <a:latin typeface="Courier New"/>
                <a:cs typeface="Courier New"/>
              </a:rPr>
              <a:t>, so </a:t>
            </a:r>
            <a:r>
              <a:rPr lang="de-DE" i="1" dirty="0">
                <a:latin typeface="Courier New"/>
                <a:cs typeface="Courier New"/>
              </a:rPr>
              <a:t>[</a:t>
            </a:r>
            <a:r>
              <a:rPr lang="de-DE" i="1" dirty="0" smtClean="0">
                <a:latin typeface="Courier New"/>
                <a:cs typeface="Courier New"/>
              </a:rPr>
              <a:t>=</a:t>
            </a:r>
            <a:r>
              <a:rPr lang="de-DE" i="1" dirty="0">
                <a:latin typeface="Courier New"/>
                <a:cs typeface="Courier New"/>
                <a:sym typeface="Wingdings"/>
              </a:rPr>
              <a:t>&gt;</a:t>
            </a:r>
            <a:r>
              <a:rPr lang="de-DE" i="1" dirty="0" smtClean="0">
                <a:latin typeface="Courier New"/>
                <a:cs typeface="Courier New"/>
              </a:rPr>
              <a:t>]</a:t>
            </a:r>
            <a:r>
              <a:rPr lang="de-DE" i="1" dirty="0">
                <a:latin typeface="Courier New"/>
                <a:cs typeface="Courier New"/>
              </a:rPr>
              <a:t>&gt;&gt;||[</a:t>
            </a:r>
            <a:r>
              <a:rPr lang="de-DE" i="1" dirty="0" smtClean="0">
                <a:latin typeface="Courier New"/>
                <a:cs typeface="Courier New"/>
              </a:rPr>
              <a:t>≠</a:t>
            </a:r>
            <a:r>
              <a:rPr lang="de-DE" i="1" dirty="0">
                <a:latin typeface="Courier New"/>
                <a:cs typeface="Courier New"/>
                <a:sym typeface="Wingdings"/>
              </a:rPr>
              <a:t>&gt;</a:t>
            </a:r>
            <a:r>
              <a:rPr lang="de-DE" i="1" dirty="0" smtClean="0">
                <a:latin typeface="Courier New"/>
                <a:cs typeface="Courier New"/>
              </a:rPr>
              <a:t>]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>
                <a:latin typeface="Courier New"/>
                <a:cs typeface="Courier New"/>
              </a:rPr>
              <a:t>dass sich die Situation </a:t>
            </a:r>
            <a:r>
              <a:rPr lang="de-DE" b="1" dirty="0">
                <a:latin typeface="Courier New"/>
                <a:cs typeface="Courier New"/>
              </a:rPr>
              <a:t>langsam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verbessert</a:t>
            </a:r>
            <a:endParaRPr lang="de-DE" dirty="0">
              <a:latin typeface="Courier New"/>
              <a:cs typeface="Courier New"/>
            </a:endParaRPr>
          </a:p>
          <a:p>
            <a:pPr marL="457200" lvl="3" indent="0">
              <a:buNone/>
            </a:pPr>
            <a:r>
              <a:rPr lang="de-DE" dirty="0" smtClean="0">
                <a:cs typeface="Courier New"/>
                <a:sym typeface="Wingdings"/>
              </a:rPr>
              <a:t>[</a:t>
            </a:r>
            <a:r>
              <a:rPr lang="en-GB" dirty="0" smtClean="0">
                <a:cs typeface="Courier New"/>
                <a:sym typeface="Wingdings"/>
              </a:rPr>
              <a:t>rewriting to</a:t>
            </a:r>
            <a:r>
              <a:rPr lang="de-DE" dirty="0" smtClean="0">
                <a:cs typeface="Courier New"/>
                <a:sym typeface="Wingdings"/>
              </a:rPr>
              <a:t>]:</a:t>
            </a:r>
          </a:p>
          <a:p>
            <a:pPr marL="800100" lvl="3" indent="-342900">
              <a:buFont typeface="Arial"/>
              <a:buChar char="•"/>
            </a:pPr>
            <a:r>
              <a:rPr lang="de-DE" dirty="0" smtClean="0">
                <a:latin typeface="Courier New"/>
                <a:cs typeface="Courier New"/>
              </a:rPr>
              <a:t>Es </a:t>
            </a:r>
            <a:r>
              <a:rPr lang="de-DE" dirty="0">
                <a:latin typeface="Courier New"/>
                <a:cs typeface="Courier New"/>
              </a:rPr>
              <a:t>gibt viele neue </a:t>
            </a:r>
            <a:r>
              <a:rPr lang="de-DE" b="1" dirty="0">
                <a:latin typeface="Courier New"/>
                <a:cs typeface="Courier New"/>
              </a:rPr>
              <a:t>Infektionsfälle</a:t>
            </a:r>
            <a:r>
              <a:rPr lang="de-DE" dirty="0" smtClean="0">
                <a:latin typeface="Courier New"/>
                <a:cs typeface="Courier New"/>
              </a:rPr>
              <a:t>,</a:t>
            </a:r>
            <a:r>
              <a:rPr lang="mr-IN" dirty="0">
                <a:latin typeface="Courier New"/>
                <a:cs typeface="Courier New"/>
              </a:rPr>
              <a:t> </a:t>
            </a:r>
            <a:r>
              <a:rPr lang="mr-IN" i="1" dirty="0">
                <a:latin typeface="Courier New"/>
                <a:cs typeface="Courier New"/>
              </a:rPr>
              <a:t>[</a:t>
            </a:r>
            <a:r>
              <a:rPr lang="mr-IN" i="1" dirty="0" smtClean="0">
                <a:latin typeface="Courier New"/>
                <a:cs typeface="Courier New"/>
              </a:rPr>
              <a:t>=</a:t>
            </a:r>
            <a:r>
              <a:rPr lang="en-GB" i="1" dirty="0">
                <a:latin typeface="Courier New"/>
                <a:cs typeface="Courier New"/>
                <a:sym typeface="Wingdings"/>
              </a:rPr>
              <a:t>&gt;</a:t>
            </a:r>
            <a:r>
              <a:rPr lang="mr-IN" i="1" dirty="0" smtClean="0">
                <a:latin typeface="Courier New"/>
                <a:cs typeface="Courier New"/>
              </a:rPr>
              <a:t>]</a:t>
            </a:r>
            <a:r>
              <a:rPr lang="mr-IN" i="1" dirty="0" smtClean="0">
                <a:latin typeface="Courier New"/>
                <a:cs typeface="Courier New"/>
              </a:rPr>
              <a:t>&gt;</a:t>
            </a:r>
            <a:r>
              <a:rPr lang="mr-IN" i="1" dirty="0">
                <a:latin typeface="Courier New"/>
                <a:cs typeface="Courier New"/>
              </a:rPr>
              <a:t>&gt;&gt; [inv(</a:t>
            </a:r>
            <a:r>
              <a:rPr lang="mr-IN" i="1" dirty="0" smtClean="0">
                <a:latin typeface="Courier New"/>
                <a:cs typeface="Courier New"/>
              </a:rPr>
              <a:t>≠</a:t>
            </a:r>
            <a:r>
              <a:rPr lang="en-GB" i="1" dirty="0" smtClean="0">
                <a:latin typeface="Courier New"/>
                <a:cs typeface="Courier New"/>
              </a:rPr>
              <a:t>&gt;</a:t>
            </a:r>
            <a:r>
              <a:rPr lang="mr-IN" i="1" dirty="0" smtClean="0">
                <a:latin typeface="Courier New"/>
                <a:cs typeface="Courier New"/>
              </a:rPr>
              <a:t>)]</a:t>
            </a:r>
            <a:r>
              <a:rPr lang="mr-IN" dirty="0" smtClean="0">
                <a:latin typeface="Courier New"/>
                <a:cs typeface="Courier New"/>
              </a:rPr>
              <a:t> 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daher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verbessert</a:t>
            </a:r>
            <a:r>
              <a:rPr lang="de-DE" dirty="0">
                <a:latin typeface="Courier New"/>
                <a:cs typeface="Courier New"/>
              </a:rPr>
              <a:t> sich </a:t>
            </a:r>
            <a:r>
              <a:rPr lang="de-DE" dirty="0" smtClean="0">
                <a:latin typeface="Courier New"/>
                <a:cs typeface="Courier New"/>
              </a:rPr>
              <a:t>die </a:t>
            </a:r>
            <a:r>
              <a:rPr lang="de-DE" dirty="0">
                <a:latin typeface="Courier New"/>
                <a:cs typeface="Courier New"/>
              </a:rPr>
              <a:t>Situation </a:t>
            </a:r>
            <a:r>
              <a:rPr lang="de-DE" dirty="0" smtClean="0">
                <a:latin typeface="Courier New"/>
                <a:cs typeface="Courier New"/>
              </a:rPr>
              <a:t>nur </a:t>
            </a:r>
            <a:r>
              <a:rPr lang="de-DE" b="1" dirty="0" smtClean="0">
                <a:latin typeface="Courier New"/>
                <a:cs typeface="Courier New"/>
              </a:rPr>
              <a:t>langsam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48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82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Stage 3: Effects of argumentation management </a:t>
            </a:r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US" dirty="0" smtClean="0"/>
              <a:t>Removing complex connector filer</a:t>
            </a:r>
          </a:p>
          <a:p>
            <a:pPr lvl="1"/>
            <a:r>
              <a:rPr lang="en-US" dirty="0" smtClean="0"/>
              <a:t>Learning usage patterns / effects of connectors</a:t>
            </a:r>
          </a:p>
          <a:p>
            <a:pPr marL="914400" lvl="2" indent="0">
              <a:buNone/>
            </a:pPr>
            <a:r>
              <a:rPr lang="en-US" i="1" dirty="0" smtClean="0"/>
              <a:t>There </a:t>
            </a:r>
            <a:r>
              <a:rPr lang="en-US" i="1" dirty="0"/>
              <a:t>are many new </a:t>
            </a:r>
            <a:r>
              <a:rPr lang="en-US" b="1" i="1" dirty="0"/>
              <a:t>infection</a:t>
            </a:r>
            <a:r>
              <a:rPr lang="en-US" i="1" dirty="0"/>
              <a:t> cases, </a:t>
            </a:r>
            <a:r>
              <a:rPr lang="en-US" i="1" dirty="0" smtClean="0"/>
              <a:t>but=&gt;{however, still, nevertheless}  </a:t>
            </a:r>
            <a:r>
              <a:rPr lang="en-US" i="1" dirty="0"/>
              <a:t>[≠]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[≠] the situation is </a:t>
            </a:r>
            <a:r>
              <a:rPr lang="en-US" b="1" i="1" u="sng" dirty="0"/>
              <a:t>slowly</a:t>
            </a:r>
            <a:r>
              <a:rPr lang="en-US" i="1" dirty="0"/>
              <a:t> </a:t>
            </a:r>
            <a:r>
              <a:rPr lang="en-US" b="1" i="1" dirty="0" smtClean="0"/>
              <a:t>improving</a:t>
            </a:r>
            <a:endParaRPr lang="en-US" i="1" dirty="0" smtClean="0"/>
          </a:p>
          <a:p>
            <a:pPr marL="914400" lvl="2" indent="0">
              <a:buNone/>
            </a:pPr>
            <a:r>
              <a:rPr lang="en-US" i="1" dirty="0" smtClean="0"/>
              <a:t>There </a:t>
            </a:r>
            <a:r>
              <a:rPr lang="en-US" i="1" dirty="0"/>
              <a:t>are many new </a:t>
            </a:r>
            <a:r>
              <a:rPr lang="en-US" b="1" i="1" dirty="0"/>
              <a:t>infection</a:t>
            </a:r>
            <a:r>
              <a:rPr lang="en-US" i="1" dirty="0"/>
              <a:t> cases, </a:t>
            </a:r>
            <a:r>
              <a:rPr lang="en-US" i="1" dirty="0" smtClean="0"/>
              <a:t>so = {therefore; hence, consequently, that is why; because of this</a:t>
            </a:r>
            <a:r>
              <a:rPr lang="en-US" i="1" dirty="0"/>
              <a:t> </a:t>
            </a:r>
            <a:r>
              <a:rPr lang="en-US" i="1" dirty="0" smtClean="0"/>
              <a:t>+ because, since} </a:t>
            </a:r>
            <a:r>
              <a:rPr lang="en-US" i="1" dirty="0"/>
              <a:t>[≠]</a:t>
            </a:r>
            <a:r>
              <a:rPr lang="en-US" i="1" dirty="0">
                <a:sym typeface="Wingdings"/>
              </a:rPr>
              <a:t> </a:t>
            </a:r>
            <a:r>
              <a:rPr lang="en-US" b="1" i="1" dirty="0"/>
              <a:t>[=]</a:t>
            </a:r>
            <a:r>
              <a:rPr lang="en-US" i="1" dirty="0"/>
              <a:t> the situation is </a:t>
            </a:r>
            <a:r>
              <a:rPr lang="en-US" b="1" i="1" dirty="0"/>
              <a:t>improving </a:t>
            </a:r>
            <a:r>
              <a:rPr lang="en-US" b="1" i="1" u="sng" dirty="0" smtClean="0"/>
              <a:t>slowly</a:t>
            </a:r>
          </a:p>
          <a:p>
            <a:pPr marL="914400" lvl="2" indent="0">
              <a:buNone/>
            </a:pPr>
            <a:r>
              <a:rPr lang="en-US" dirty="0" smtClean="0"/>
              <a:t>infected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restriction; slowly(falling(infected)) = </a:t>
            </a:r>
            <a:r>
              <a:rPr lang="en-US" dirty="0" err="1" smtClean="0"/>
              <a:t>inv</a:t>
            </a:r>
            <a:r>
              <a:rPr lang="en-US" dirty="0" smtClean="0"/>
              <a:t>(</a:t>
            </a:r>
            <a:r>
              <a:rPr lang="en-US" dirty="0" err="1" smtClean="0"/>
              <a:t>inv</a:t>
            </a:r>
            <a:r>
              <a:rPr lang="en-US" dirty="0" smtClean="0"/>
              <a:t>(infected)) = infected; relax(restriction) = </a:t>
            </a:r>
            <a:r>
              <a:rPr lang="en-US" dirty="0" err="1" smtClean="0"/>
              <a:t>inv</a:t>
            </a:r>
            <a:r>
              <a:rPr lang="en-US" dirty="0" smtClean="0"/>
              <a:t>(restriction)); infected ≠</a:t>
            </a:r>
            <a:r>
              <a:rPr lang="en-US" dirty="0" smtClean="0">
                <a:sym typeface="Wingdings" panose="05000000000000000000" pitchFamily="2" charset="2"/>
              </a:rPr>
              <a:t> (</a:t>
            </a:r>
            <a:r>
              <a:rPr lang="en-US" dirty="0" err="1" smtClean="0">
                <a:sym typeface="Wingdings" panose="05000000000000000000" pitchFamily="2" charset="2"/>
              </a:rPr>
              <a:t>inv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smtClean="0"/>
              <a:t>restriction))</a:t>
            </a:r>
          </a:p>
          <a:p>
            <a:pPr marL="914400" lvl="2" indent="0">
              <a:buNone/>
            </a:pPr>
            <a:r>
              <a:rPr lang="en-US" dirty="0" smtClean="0"/>
              <a:t>The </a:t>
            </a:r>
            <a:r>
              <a:rPr lang="en-US" dirty="0"/>
              <a:t>number of infected people is also falling very slowly. The restrictions can </a:t>
            </a:r>
            <a:r>
              <a:rPr lang="en-US" b="1" dirty="0" smtClean="0"/>
              <a:t>therefore (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be relaxed.</a:t>
            </a:r>
            <a:endParaRPr lang="en-US" u="sng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92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3891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/>
              <a:t>Die </a:t>
            </a:r>
            <a:r>
              <a:rPr lang="en-US" i="1" dirty="0" err="1" smtClean="0"/>
              <a:t>Studienergebnisse</a:t>
            </a:r>
            <a:r>
              <a:rPr lang="en-US" i="1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sprechen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dagegen</a:t>
            </a:r>
            <a:r>
              <a:rPr lang="en-US" i="1" dirty="0" smtClean="0"/>
              <a:t>, </a:t>
            </a:r>
            <a:r>
              <a:rPr lang="en-US" i="1" dirty="0" err="1" smtClean="0"/>
              <a:t>dass</a:t>
            </a:r>
            <a:r>
              <a:rPr lang="en-US" i="1" dirty="0" smtClean="0"/>
              <a:t> die HPV-</a:t>
            </a:r>
            <a:r>
              <a:rPr lang="en-US" i="1" dirty="0" err="1" smtClean="0"/>
              <a:t>Impfung</a:t>
            </a:r>
            <a:r>
              <a:rPr lang="en-US" i="1" dirty="0" smtClean="0"/>
              <a:t> </a:t>
            </a:r>
            <a:r>
              <a:rPr lang="en-US" i="1" dirty="0" err="1" smtClean="0"/>
              <a:t>mit</a:t>
            </a:r>
            <a:r>
              <a:rPr lang="en-US" i="1" dirty="0" smtClean="0"/>
              <a:t> </a:t>
            </a:r>
            <a:r>
              <a:rPr lang="en-US" i="1" dirty="0" err="1" smtClean="0"/>
              <a:t>Kinderrheuma</a:t>
            </a:r>
            <a:r>
              <a:rPr lang="en-US" i="1" dirty="0" smtClean="0"/>
              <a:t> (</a:t>
            </a:r>
            <a:r>
              <a:rPr lang="en-US" i="1" dirty="0" err="1" smtClean="0"/>
              <a:t>juveniler</a:t>
            </a:r>
            <a:r>
              <a:rPr lang="en-US" i="1" dirty="0" smtClean="0"/>
              <a:t> </a:t>
            </a:r>
            <a:r>
              <a:rPr lang="en-US" i="1" dirty="0" err="1" smtClean="0"/>
              <a:t>rheumatoider</a:t>
            </a:r>
            <a:r>
              <a:rPr lang="en-US" i="1" dirty="0" smtClean="0"/>
              <a:t> Arthritis), </a:t>
            </a:r>
            <a:r>
              <a:rPr lang="en-US" i="1" dirty="0" err="1" smtClean="0"/>
              <a:t>Zuckerkrankheit</a:t>
            </a:r>
            <a:r>
              <a:rPr lang="en-US" i="1" dirty="0" smtClean="0"/>
              <a:t> </a:t>
            </a:r>
            <a:r>
              <a:rPr lang="en-US" i="1" dirty="0" err="1" smtClean="0"/>
              <a:t>vom</a:t>
            </a:r>
            <a:r>
              <a:rPr lang="en-US" i="1" dirty="0" smtClean="0"/>
              <a:t> </a:t>
            </a:r>
            <a:r>
              <a:rPr lang="en-US" i="1" dirty="0" err="1" smtClean="0"/>
              <a:t>Typ</a:t>
            </a:r>
            <a:r>
              <a:rPr lang="en-US" i="1" dirty="0" smtClean="0"/>
              <a:t> I, </a:t>
            </a:r>
            <a:r>
              <a:rPr lang="en-US" i="1" dirty="0" err="1" smtClean="0"/>
              <a:t>Blinddarmentzündung</a:t>
            </a:r>
            <a:r>
              <a:rPr lang="en-US" i="1" dirty="0" smtClean="0"/>
              <a:t>, </a:t>
            </a:r>
            <a:r>
              <a:rPr lang="en-US" i="1" dirty="0" err="1" smtClean="0"/>
              <a:t>Guillain</a:t>
            </a:r>
            <a:r>
              <a:rPr lang="en-US" i="1" dirty="0" smtClean="0"/>
              <a:t> </a:t>
            </a:r>
            <a:r>
              <a:rPr lang="en-US" i="1" dirty="0" err="1" smtClean="0"/>
              <a:t>Barré</a:t>
            </a:r>
            <a:r>
              <a:rPr lang="en-US" i="1" dirty="0" smtClean="0"/>
              <a:t> </a:t>
            </a:r>
            <a:r>
              <a:rPr lang="en-US" i="1" dirty="0" err="1" smtClean="0"/>
              <a:t>Syndrom</a:t>
            </a:r>
            <a:r>
              <a:rPr lang="en-US" i="1" dirty="0" smtClean="0"/>
              <a:t>, </a:t>
            </a:r>
            <a:r>
              <a:rPr lang="en-US" i="1" dirty="0" err="1" smtClean="0"/>
              <a:t>Krampfanfällen</a:t>
            </a:r>
            <a:r>
              <a:rPr lang="en-US" i="1" dirty="0" smtClean="0"/>
              <a:t>, </a:t>
            </a:r>
            <a:r>
              <a:rPr lang="en-US" i="1" dirty="0" err="1" smtClean="0"/>
              <a:t>Schlaganfällen</a:t>
            </a:r>
            <a:r>
              <a:rPr lang="en-US" i="1" dirty="0" smtClean="0"/>
              <a:t> </a:t>
            </a:r>
            <a:r>
              <a:rPr lang="en-US" i="1" dirty="0" err="1" smtClean="0"/>
              <a:t>oder</a:t>
            </a:r>
            <a:r>
              <a:rPr lang="en-US" i="1" dirty="0" smtClean="0"/>
              <a:t> </a:t>
            </a:r>
            <a:r>
              <a:rPr lang="en-US" i="1" dirty="0" err="1" smtClean="0"/>
              <a:t>Gefäßverschluss</a:t>
            </a:r>
            <a:r>
              <a:rPr lang="en-US" i="1" dirty="0" smtClean="0"/>
              <a:t> (Thrombus) in </a:t>
            </a:r>
            <a:r>
              <a:rPr lang="en-US" i="1" dirty="0" err="1" smtClean="0"/>
              <a:t>Zusammenhang</a:t>
            </a:r>
            <a:r>
              <a:rPr lang="en-US" i="1" dirty="0" smtClean="0"/>
              <a:t> </a:t>
            </a:r>
            <a:r>
              <a:rPr lang="en-US" i="1" dirty="0" err="1" smtClean="0"/>
              <a:t>steht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En (lit.): The study results </a:t>
            </a:r>
            <a:r>
              <a:rPr lang="en-US" b="1" dirty="0" smtClean="0">
                <a:solidFill>
                  <a:srgbClr val="0000FF"/>
                </a:solidFill>
              </a:rPr>
              <a:t>speak against </a:t>
            </a:r>
            <a:r>
              <a:rPr lang="en-US" dirty="0" smtClean="0"/>
              <a:t>that HPV vaccination could be connected with juvenile rheumatoid arthritis, type I diabetes, appendicitis, </a:t>
            </a:r>
            <a:r>
              <a:rPr lang="en-US" dirty="0" err="1" smtClean="0"/>
              <a:t>Guillain</a:t>
            </a:r>
            <a:r>
              <a:rPr lang="en-US" dirty="0" smtClean="0"/>
              <a:t> </a:t>
            </a:r>
            <a:r>
              <a:rPr lang="en-US" dirty="0" err="1" smtClean="0"/>
              <a:t>Barré</a:t>
            </a:r>
            <a:r>
              <a:rPr lang="en-US" dirty="0" smtClean="0"/>
              <a:t> syndrome, seizures, strokes, or vascular occlusion (thrombus).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Google’s MT miss the sentential negation ‘</a:t>
            </a:r>
            <a:r>
              <a:rPr lang="en-US" b="1" i="1" dirty="0" err="1" smtClean="0">
                <a:solidFill>
                  <a:schemeClr val="bg1"/>
                </a:solidFill>
              </a:rPr>
              <a:t>dagegen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[Google Translate] </a:t>
            </a:r>
            <a:r>
              <a:rPr lang="en-US" i="1" dirty="0" smtClean="0">
                <a:solidFill>
                  <a:schemeClr val="bg1"/>
                </a:solidFill>
                <a:latin typeface="Courier New"/>
                <a:cs typeface="Courier New"/>
              </a:rPr>
              <a:t>The study data suggest </a:t>
            </a:r>
            <a:r>
              <a:rPr lang="en-US" i="1" dirty="0">
                <a:solidFill>
                  <a:schemeClr val="bg1"/>
                </a:solidFill>
                <a:latin typeface="Courier New"/>
                <a:cs typeface="Courier New"/>
              </a:rPr>
              <a:t>that the HPV vaccine </a:t>
            </a:r>
            <a:r>
              <a:rPr lang="en-US" b="1" i="1" dirty="0">
                <a:solidFill>
                  <a:schemeClr val="bg1"/>
                </a:solidFill>
                <a:latin typeface="Courier New"/>
                <a:cs typeface="Courier New"/>
              </a:rPr>
              <a:t>is associated </a:t>
            </a:r>
            <a:r>
              <a:rPr lang="en-US" i="1" dirty="0">
                <a:solidFill>
                  <a:schemeClr val="bg1"/>
                </a:solidFill>
                <a:latin typeface="Courier New"/>
                <a:cs typeface="Courier New"/>
              </a:rPr>
              <a:t>with childhood rheumatism (juvenile rheumatoid arthritis), type I diabetes, appendicitis, </a:t>
            </a:r>
            <a:r>
              <a:rPr lang="en-US" i="1" dirty="0" err="1">
                <a:solidFill>
                  <a:schemeClr val="bg1"/>
                </a:solidFill>
                <a:latin typeface="Courier New"/>
                <a:cs typeface="Courier New"/>
              </a:rPr>
              <a:t>Guillain</a:t>
            </a:r>
            <a:r>
              <a:rPr lang="en-US" i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Courier New"/>
                <a:cs typeface="Courier New"/>
              </a:rPr>
              <a:t>Barré</a:t>
            </a:r>
            <a:r>
              <a:rPr lang="en-US" i="1" dirty="0">
                <a:solidFill>
                  <a:schemeClr val="bg1"/>
                </a:solidFill>
                <a:latin typeface="Courier New"/>
                <a:cs typeface="Courier New"/>
              </a:rPr>
              <a:t> syndrome, seizures, strokes, or vascular </a:t>
            </a:r>
            <a:r>
              <a:rPr lang="en-US" i="1" dirty="0" smtClean="0">
                <a:solidFill>
                  <a:schemeClr val="bg1"/>
                </a:solidFill>
                <a:latin typeface="Courier New"/>
                <a:cs typeface="Courier New"/>
              </a:rPr>
              <a:t>thrombus.</a:t>
            </a:r>
            <a:r>
              <a:rPr lang="en-US" dirty="0" smtClean="0">
                <a:solidFill>
                  <a:schemeClr val="bg1"/>
                </a:solidFill>
              </a:rPr>
              <a:t> (Google Translate, checked Jan 2019)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it matters: Contrary-to-the fact MT</a:t>
            </a:r>
          </a:p>
        </p:txBody>
      </p:sp>
    </p:spTree>
    <p:extLst>
      <p:ext uri="{BB962C8B-B14F-4D97-AF65-F5344CB8AC3E}">
        <p14:creationId xmlns:p14="http://schemas.microsoft.com/office/powerpoint/2010/main" val="53109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3891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/>
              <a:t>Die </a:t>
            </a:r>
            <a:r>
              <a:rPr lang="en-US" i="1" dirty="0" err="1" smtClean="0"/>
              <a:t>Studienergebnisse</a:t>
            </a:r>
            <a:r>
              <a:rPr lang="en-US" i="1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sprechen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dagegen</a:t>
            </a:r>
            <a:r>
              <a:rPr lang="en-US" i="1" dirty="0" smtClean="0"/>
              <a:t>, </a:t>
            </a:r>
            <a:r>
              <a:rPr lang="en-US" i="1" dirty="0" err="1" smtClean="0"/>
              <a:t>dass</a:t>
            </a:r>
            <a:r>
              <a:rPr lang="en-US" i="1" dirty="0" smtClean="0"/>
              <a:t> die HPV-</a:t>
            </a:r>
            <a:r>
              <a:rPr lang="en-US" i="1" dirty="0" err="1" smtClean="0"/>
              <a:t>Impfung</a:t>
            </a:r>
            <a:r>
              <a:rPr lang="en-US" i="1" dirty="0" smtClean="0"/>
              <a:t> </a:t>
            </a:r>
            <a:r>
              <a:rPr lang="en-US" i="1" dirty="0" err="1" smtClean="0"/>
              <a:t>mit</a:t>
            </a:r>
            <a:r>
              <a:rPr lang="en-US" i="1" dirty="0" smtClean="0"/>
              <a:t> </a:t>
            </a:r>
            <a:r>
              <a:rPr lang="en-US" i="1" dirty="0" err="1" smtClean="0"/>
              <a:t>Kinderrheuma</a:t>
            </a:r>
            <a:r>
              <a:rPr lang="en-US" i="1" dirty="0" smtClean="0"/>
              <a:t> (</a:t>
            </a:r>
            <a:r>
              <a:rPr lang="en-US" i="1" dirty="0" err="1" smtClean="0"/>
              <a:t>juveniler</a:t>
            </a:r>
            <a:r>
              <a:rPr lang="en-US" i="1" dirty="0" smtClean="0"/>
              <a:t> </a:t>
            </a:r>
            <a:r>
              <a:rPr lang="en-US" i="1" dirty="0" err="1" smtClean="0"/>
              <a:t>rheumatoider</a:t>
            </a:r>
            <a:r>
              <a:rPr lang="en-US" i="1" dirty="0" smtClean="0"/>
              <a:t> Arthritis), </a:t>
            </a:r>
            <a:r>
              <a:rPr lang="en-US" i="1" dirty="0" err="1" smtClean="0"/>
              <a:t>Zuckerkrankheit</a:t>
            </a:r>
            <a:r>
              <a:rPr lang="en-US" i="1" dirty="0" smtClean="0"/>
              <a:t> </a:t>
            </a:r>
            <a:r>
              <a:rPr lang="en-US" i="1" dirty="0" err="1" smtClean="0"/>
              <a:t>vom</a:t>
            </a:r>
            <a:r>
              <a:rPr lang="en-US" i="1" dirty="0" smtClean="0"/>
              <a:t> </a:t>
            </a:r>
            <a:r>
              <a:rPr lang="en-US" i="1" dirty="0" err="1" smtClean="0"/>
              <a:t>Typ</a:t>
            </a:r>
            <a:r>
              <a:rPr lang="en-US" i="1" dirty="0" smtClean="0"/>
              <a:t> I, </a:t>
            </a:r>
            <a:r>
              <a:rPr lang="en-US" i="1" dirty="0" err="1" smtClean="0"/>
              <a:t>Blinddarmentzündung</a:t>
            </a:r>
            <a:r>
              <a:rPr lang="en-US" i="1" dirty="0" smtClean="0"/>
              <a:t>, </a:t>
            </a:r>
            <a:r>
              <a:rPr lang="en-US" i="1" dirty="0" err="1" smtClean="0"/>
              <a:t>Guillain</a:t>
            </a:r>
            <a:r>
              <a:rPr lang="en-US" i="1" dirty="0" smtClean="0"/>
              <a:t> </a:t>
            </a:r>
            <a:r>
              <a:rPr lang="en-US" i="1" dirty="0" err="1" smtClean="0"/>
              <a:t>Barré</a:t>
            </a:r>
            <a:r>
              <a:rPr lang="en-US" i="1" dirty="0" smtClean="0"/>
              <a:t> </a:t>
            </a:r>
            <a:r>
              <a:rPr lang="en-US" i="1" dirty="0" err="1" smtClean="0"/>
              <a:t>Syndrom</a:t>
            </a:r>
            <a:r>
              <a:rPr lang="en-US" i="1" dirty="0" smtClean="0"/>
              <a:t>, </a:t>
            </a:r>
            <a:r>
              <a:rPr lang="en-US" i="1" dirty="0" err="1" smtClean="0"/>
              <a:t>Krampfanfällen</a:t>
            </a:r>
            <a:r>
              <a:rPr lang="en-US" i="1" dirty="0" smtClean="0"/>
              <a:t>, </a:t>
            </a:r>
            <a:r>
              <a:rPr lang="en-US" i="1" dirty="0" err="1" smtClean="0"/>
              <a:t>Schlaganfällen</a:t>
            </a:r>
            <a:r>
              <a:rPr lang="en-US" i="1" dirty="0" smtClean="0"/>
              <a:t> </a:t>
            </a:r>
            <a:r>
              <a:rPr lang="en-US" i="1" dirty="0" err="1" smtClean="0"/>
              <a:t>oder</a:t>
            </a:r>
            <a:r>
              <a:rPr lang="en-US" i="1" dirty="0" smtClean="0"/>
              <a:t> </a:t>
            </a:r>
            <a:r>
              <a:rPr lang="en-US" i="1" dirty="0" err="1" smtClean="0"/>
              <a:t>Gefäßverschluss</a:t>
            </a:r>
            <a:r>
              <a:rPr lang="en-US" i="1" dirty="0" smtClean="0"/>
              <a:t> (Thrombus) in </a:t>
            </a:r>
            <a:r>
              <a:rPr lang="en-US" i="1" dirty="0" err="1" smtClean="0"/>
              <a:t>Zusammenhang</a:t>
            </a:r>
            <a:r>
              <a:rPr lang="en-US" i="1" dirty="0" smtClean="0"/>
              <a:t> </a:t>
            </a:r>
            <a:r>
              <a:rPr lang="en-US" i="1" dirty="0" err="1" smtClean="0"/>
              <a:t>steht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En (lit.): The study results </a:t>
            </a:r>
            <a:r>
              <a:rPr lang="en-US" b="1" dirty="0" smtClean="0">
                <a:solidFill>
                  <a:srgbClr val="0000FF"/>
                </a:solidFill>
              </a:rPr>
              <a:t>speak against </a:t>
            </a:r>
            <a:r>
              <a:rPr lang="en-US" dirty="0" smtClean="0"/>
              <a:t>that HPV vaccination could be connected with juvenile rheumatoid arthritis, type I diabetes, appendicitis, </a:t>
            </a:r>
            <a:r>
              <a:rPr lang="en-US" dirty="0" err="1" smtClean="0"/>
              <a:t>Guillain</a:t>
            </a:r>
            <a:r>
              <a:rPr lang="en-US" dirty="0" smtClean="0"/>
              <a:t> </a:t>
            </a:r>
            <a:r>
              <a:rPr lang="en-US" dirty="0" err="1" smtClean="0"/>
              <a:t>Barré</a:t>
            </a:r>
            <a:r>
              <a:rPr lang="en-US" dirty="0" smtClean="0"/>
              <a:t> syndrome, seizures, strokes, or vascular occlusion (thrombus).</a:t>
            </a:r>
          </a:p>
          <a:p>
            <a:endParaRPr lang="en-US" dirty="0" smtClean="0"/>
          </a:p>
          <a:p>
            <a:r>
              <a:rPr lang="en-US" dirty="0" smtClean="0"/>
              <a:t>Google’s MT miss the sentential negation ‘</a:t>
            </a:r>
            <a:r>
              <a:rPr lang="en-US" b="1" i="1" dirty="0" err="1" smtClean="0"/>
              <a:t>dagegen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[Google Translate] </a:t>
            </a:r>
            <a:r>
              <a:rPr lang="en-US" i="1" dirty="0">
                <a:latin typeface="Courier New"/>
                <a:cs typeface="Courier New"/>
              </a:rPr>
              <a:t>The study results argue that HPV vaccination </a:t>
            </a:r>
            <a:r>
              <a:rPr lang="en-US" b="1" i="1" dirty="0">
                <a:latin typeface="Courier New"/>
                <a:cs typeface="Courier New"/>
              </a:rPr>
              <a:t>is associated </a:t>
            </a:r>
            <a:r>
              <a:rPr lang="en-US" i="1" dirty="0">
                <a:latin typeface="Courier New"/>
                <a:cs typeface="Courier New"/>
              </a:rPr>
              <a:t>with childhood rheumatism (juvenile rheumatoid arthritis), type I diabetes, appendicitis, </a:t>
            </a:r>
            <a:r>
              <a:rPr lang="en-US" i="1" dirty="0" err="1">
                <a:latin typeface="Courier New"/>
                <a:cs typeface="Courier New"/>
              </a:rPr>
              <a:t>Guillain</a:t>
            </a:r>
            <a:r>
              <a:rPr lang="en-US" i="1" dirty="0">
                <a:latin typeface="Courier New"/>
                <a:cs typeface="Courier New"/>
              </a:rPr>
              <a:t> </a:t>
            </a:r>
            <a:r>
              <a:rPr lang="en-US" i="1" dirty="0" err="1">
                <a:latin typeface="Courier New"/>
                <a:cs typeface="Courier New"/>
              </a:rPr>
              <a:t>Barré</a:t>
            </a:r>
            <a:r>
              <a:rPr lang="en-US" i="1" dirty="0">
                <a:latin typeface="Courier New"/>
                <a:cs typeface="Courier New"/>
              </a:rPr>
              <a:t> syndrome, seizures, strokes or vascular occlusion (thrombus</a:t>
            </a:r>
            <a:r>
              <a:rPr lang="en-US" i="1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 (Google Translate, checked June 2020)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it matters: Contrary-to-the fact MT</a:t>
            </a:r>
          </a:p>
        </p:txBody>
      </p:sp>
    </p:spTree>
    <p:extLst>
      <p:ext uri="{BB962C8B-B14F-4D97-AF65-F5344CB8AC3E}">
        <p14:creationId xmlns:p14="http://schemas.microsoft.com/office/powerpoint/2010/main" val="370268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Minimale Argumentation: mindestens zwei </a:t>
            </a:r>
            <a:r>
              <a:rPr lang="de-DE" dirty="0"/>
              <a:t>Äußerungen auf der sprach­li­chen Oberfläche, zwischen denen eine Stützungsrelation </a:t>
            </a:r>
            <a:r>
              <a:rPr lang="de-DE" dirty="0" smtClean="0"/>
              <a:t>existiert (Argument </a:t>
            </a:r>
            <a:r>
              <a:rPr lang="de-DE" dirty="0" smtClean="0">
                <a:sym typeface="Wingdings" panose="05000000000000000000" pitchFamily="2" charset="2"/>
              </a:rPr>
              <a:t>=&gt;</a:t>
            </a:r>
            <a:r>
              <a:rPr lang="de-DE" dirty="0" smtClean="0"/>
              <a:t> Konklusion).</a:t>
            </a:r>
          </a:p>
          <a:p>
            <a:r>
              <a:rPr lang="de-DE" dirty="0" smtClean="0"/>
              <a:t>Komplexe Argumentationsstrukturen: koordinierte (A1 </a:t>
            </a:r>
            <a:r>
              <a:rPr lang="de-DE" dirty="0" smtClean="0">
                <a:sym typeface="Wingdings" panose="05000000000000000000" pitchFamily="2" charset="2"/>
              </a:rPr>
              <a:t>=&gt; K und A2 =&gt; K)</a:t>
            </a:r>
            <a:r>
              <a:rPr lang="de-DE" dirty="0" smtClean="0"/>
              <a:t>, subordinierte (A11 </a:t>
            </a:r>
            <a:r>
              <a:rPr lang="de-DE" dirty="0" smtClean="0">
                <a:sym typeface="Wingdings" panose="05000000000000000000" pitchFamily="2" charset="2"/>
              </a:rPr>
              <a:t>=&gt; A1 =&gt; K)</a:t>
            </a:r>
            <a:r>
              <a:rPr lang="de-DE" dirty="0" smtClean="0"/>
              <a:t>, gegenargumentative Strukturen (A </a:t>
            </a:r>
            <a:r>
              <a:rPr lang="de-DE" dirty="0" smtClean="0">
                <a:sym typeface="Wingdings" panose="05000000000000000000" pitchFamily="2" charset="2"/>
              </a:rPr>
              <a:t>=&gt; -K</a:t>
            </a:r>
            <a:r>
              <a:rPr lang="de-DE" dirty="0" smtClean="0"/>
              <a:t>) (darstellbar als Bäume, Graphen usw.)</a:t>
            </a:r>
          </a:p>
        </p:txBody>
      </p:sp>
    </p:spTree>
    <p:extLst>
      <p:ext uri="{BB962C8B-B14F-4D97-AF65-F5344CB8AC3E}">
        <p14:creationId xmlns:p14="http://schemas.microsoft.com/office/powerpoint/2010/main" val="3707890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argument management needed in MT: connectors are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‘</a:t>
            </a:r>
            <a:r>
              <a:rPr lang="en-US" dirty="0" err="1"/>
              <a:t>dagegen</a:t>
            </a:r>
            <a:r>
              <a:rPr lang="en-US" dirty="0"/>
              <a:t>’ </a:t>
            </a:r>
            <a:r>
              <a:rPr lang="en-US" dirty="0" smtClean="0"/>
              <a:t>not </a:t>
            </a:r>
            <a:r>
              <a:rPr lang="en-US" dirty="0"/>
              <a:t>always translated as a negation</a:t>
            </a:r>
          </a:p>
          <a:p>
            <a:pPr lvl="1"/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b="1" dirty="0" err="1"/>
              <a:t>dagegen</a:t>
            </a:r>
            <a:r>
              <a:rPr lang="en-US" dirty="0"/>
              <a:t> </a:t>
            </a:r>
            <a:r>
              <a:rPr lang="en-US" dirty="0" err="1" smtClean="0"/>
              <a:t>unternehmen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We need to do something </a:t>
            </a:r>
            <a:r>
              <a:rPr lang="en-US" b="1" dirty="0" smtClean="0"/>
              <a:t>about</a:t>
            </a:r>
            <a:r>
              <a:rPr lang="en-US" dirty="0" smtClean="0"/>
              <a:t> it.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Binnenmarkt</a:t>
            </a:r>
            <a:r>
              <a:rPr lang="en-US" dirty="0"/>
              <a:t> </a:t>
            </a:r>
            <a:r>
              <a:rPr lang="en-US" dirty="0" err="1"/>
              <a:t>schaffen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, der die </a:t>
            </a:r>
            <a:r>
              <a:rPr lang="en-US" dirty="0" err="1"/>
              <a:t>Wettbewerbsfähigkeit</a:t>
            </a:r>
            <a:r>
              <a:rPr lang="en-US" dirty="0"/>
              <a:t> der </a:t>
            </a:r>
            <a:r>
              <a:rPr lang="en-US" dirty="0" err="1"/>
              <a:t>europäischen</a:t>
            </a:r>
            <a:r>
              <a:rPr lang="en-US" dirty="0"/>
              <a:t> </a:t>
            </a:r>
            <a:r>
              <a:rPr lang="en-US" dirty="0" err="1"/>
              <a:t>Wirtschaft</a:t>
            </a:r>
            <a:r>
              <a:rPr lang="en-US" dirty="0"/>
              <a:t> </a:t>
            </a:r>
            <a:r>
              <a:rPr lang="en-US" dirty="0" err="1"/>
              <a:t>weltweit</a:t>
            </a:r>
            <a:r>
              <a:rPr lang="en-US" dirty="0"/>
              <a:t> </a:t>
            </a:r>
            <a:r>
              <a:rPr lang="en-US" dirty="0" err="1"/>
              <a:t>fördert</a:t>
            </a:r>
            <a:r>
              <a:rPr lang="en-US" dirty="0"/>
              <a:t> und </a:t>
            </a:r>
            <a:r>
              <a:rPr lang="en-US" dirty="0" err="1"/>
              <a:t>Wohlstand</a:t>
            </a:r>
            <a:r>
              <a:rPr lang="en-US" dirty="0"/>
              <a:t> und </a:t>
            </a:r>
            <a:r>
              <a:rPr lang="en-US" dirty="0" err="1"/>
              <a:t>Beschäftigung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Europäer</a:t>
            </a:r>
            <a:r>
              <a:rPr lang="en-US" dirty="0"/>
              <a:t> </a:t>
            </a:r>
            <a:r>
              <a:rPr lang="en-US" dirty="0" err="1"/>
              <a:t>schafft</a:t>
            </a:r>
            <a:r>
              <a:rPr lang="en-US" dirty="0"/>
              <a:t>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gleiche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schaffen</a:t>
            </a:r>
            <a:r>
              <a:rPr lang="en-US" dirty="0"/>
              <a:t>. </a:t>
            </a:r>
            <a:r>
              <a:rPr lang="en-US" dirty="0" err="1"/>
              <a:t>Illegale</a:t>
            </a:r>
            <a:r>
              <a:rPr lang="en-US" dirty="0"/>
              <a:t> </a:t>
            </a:r>
            <a:r>
              <a:rPr lang="en-US" dirty="0" err="1"/>
              <a:t>staatliche</a:t>
            </a:r>
            <a:r>
              <a:rPr lang="en-US" dirty="0"/>
              <a:t> </a:t>
            </a:r>
            <a:r>
              <a:rPr lang="en-US" dirty="0" err="1"/>
              <a:t>Beihilfen</a:t>
            </a:r>
            <a:r>
              <a:rPr lang="en-US" dirty="0"/>
              <a:t> </a:t>
            </a:r>
            <a:r>
              <a:rPr lang="en-US" b="1" dirty="0" err="1"/>
              <a:t>dagegen</a:t>
            </a:r>
            <a:r>
              <a:rPr lang="en-US" dirty="0"/>
              <a:t> </a:t>
            </a:r>
            <a:r>
              <a:rPr lang="en-US" dirty="0" err="1"/>
              <a:t>zerstören</a:t>
            </a:r>
            <a:r>
              <a:rPr lang="en-US" dirty="0"/>
              <a:t> </a:t>
            </a:r>
            <a:r>
              <a:rPr lang="en-US" dirty="0" err="1"/>
              <a:t>wettbewerbsfähige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und </a:t>
            </a:r>
            <a:r>
              <a:rPr lang="en-US" dirty="0" err="1"/>
              <a:t>schaffen</a:t>
            </a:r>
            <a:r>
              <a:rPr lang="en-US" dirty="0"/>
              <a:t> </a:t>
            </a:r>
            <a:r>
              <a:rPr lang="en-US" dirty="0" err="1"/>
              <a:t>Arbeitslosigkeit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we are to have an effective single market that makes European industry globally competitive and generates wealth and employment for all Europeans, then we must have a level playing field. Illegal state aid, </a:t>
            </a:r>
            <a:r>
              <a:rPr lang="en-US" b="1" dirty="0"/>
              <a:t>by contrast</a:t>
            </a:r>
            <a:r>
              <a:rPr lang="en-US" dirty="0"/>
              <a:t>, destroys competitive companies and creates unemployment</a:t>
            </a:r>
            <a:r>
              <a:rPr lang="en-US" dirty="0" smtClean="0"/>
              <a:t>.</a:t>
            </a:r>
          </a:p>
          <a:p>
            <a:pPr marL="400050" lvl="1" indent="0" algn="r">
              <a:buNone/>
            </a:pPr>
            <a:r>
              <a:rPr lang="en-US" dirty="0" err="1" smtClean="0"/>
              <a:t>Europarl</a:t>
            </a:r>
            <a:r>
              <a:rPr lang="en-US" dirty="0" smtClean="0"/>
              <a:t> parallel corpus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2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de-DE" sz="3600" dirty="0" smtClean="0"/>
              <a:t>2. Linguistisches Argumentationsmodell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Problemstellung: Wie lässt sich automatische Analyse der Argumentation insbesondere im Kontext der Übersetzung verbessern? </a:t>
            </a:r>
          </a:p>
          <a:p>
            <a:r>
              <a:rPr lang="de-DE" dirty="0" smtClean="0"/>
              <a:t>Bisherige Arbeiten unter der computerlinguistischen Perspektive, insgesamt unter Verwendung eher einfacher Argumentationsmodelle, Schwerpunkte auf </a:t>
            </a:r>
          </a:p>
          <a:p>
            <a:pPr lvl="1"/>
            <a:r>
              <a:rPr lang="de-DE" dirty="0" smtClean="0"/>
              <a:t>Bestimmung der Pro-/Contra-Argumente für bestimmte Thesen, Bildung von Argumentationsgraphen</a:t>
            </a:r>
          </a:p>
          <a:p>
            <a:pPr lvl="1"/>
            <a:r>
              <a:rPr lang="de-DE" dirty="0" smtClean="0"/>
              <a:t>Identifikation von Argumentationstypen (Walton),</a:t>
            </a:r>
          </a:p>
          <a:p>
            <a:pPr lvl="1"/>
            <a:r>
              <a:rPr lang="de-DE" dirty="0" smtClean="0"/>
              <a:t>Integration lexikalischer Ressourcen in die Argumentationsanalyse (insb. wertende bzw. Emotionslexik)</a:t>
            </a:r>
          </a:p>
          <a:p>
            <a:pPr lvl="1"/>
            <a:r>
              <a:rPr lang="de-DE" dirty="0" smtClean="0"/>
              <a:t>Bestimmung der „Stärke“/Überzeugungskraft der Argumente Argumentationsmodelle</a:t>
            </a:r>
          </a:p>
        </p:txBody>
      </p:sp>
    </p:spTree>
    <p:extLst>
      <p:ext uri="{BB962C8B-B14F-4D97-AF65-F5344CB8AC3E}">
        <p14:creationId xmlns:p14="http://schemas.microsoft.com/office/powerpoint/2010/main" val="406023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Versuch einer linguistischen Modellbildung: Ausgangspunkte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Argumentationen sind Verbindungen von mindestens zwei (Teil-)Äußerungen.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Argumentative Verbindungen basieren auf lexikalischem / enzyklopädischem Bedeutungspotential der Lexeme (Lexeme sind zueinander argumentativ orientiert).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Der Übergang von lexikalischer zur Äußerungsebene hängt von syntaktischen, semantischen und informations-strukturellen Merkmalen der Äußerung ab.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Sprachen verfügen über Mittel, um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diesen Übergang zu steuern und metaargumentative Vorstellungen zu kommunizieren (Operatoren, die das „Argumentationsmanagement“ gewährleisten)</a:t>
            </a:r>
            <a:r>
              <a:rPr lang="de-DE" dirty="0"/>
              <a:t> </a:t>
            </a:r>
            <a:r>
              <a:rPr lang="de-DE" dirty="0" smtClean="0"/>
              <a:t>sowie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argumentative Relationen zu markieren (argumentative/gegenargumentative Konnektoren – </a:t>
            </a:r>
            <a:r>
              <a:rPr lang="de-DE" b="1" dirty="0" smtClean="0"/>
              <a:t>also</a:t>
            </a:r>
            <a:r>
              <a:rPr lang="de-DE" dirty="0" smtClean="0"/>
              <a:t>, </a:t>
            </a:r>
            <a:r>
              <a:rPr lang="de-DE" b="1" dirty="0" smtClean="0"/>
              <a:t>da</a:t>
            </a:r>
            <a:r>
              <a:rPr lang="de-DE" dirty="0" smtClean="0"/>
              <a:t>, </a:t>
            </a:r>
            <a:r>
              <a:rPr lang="de-DE" b="1" dirty="0" smtClean="0"/>
              <a:t>aber, dennoch</a:t>
            </a:r>
            <a:r>
              <a:rPr lang="de-DE" dirty="0" smtClean="0"/>
              <a:t>…).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00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de-DE" sz="3600" dirty="0" smtClean="0"/>
              <a:t>Versuch einer linguistischen Modellbildung - relevante Konzepte 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Argumentative Orientierung (</a:t>
            </a:r>
            <a:r>
              <a:rPr lang="de-DE" dirty="0" err="1" smtClean="0"/>
              <a:t>Anscombre</a:t>
            </a:r>
            <a:r>
              <a:rPr lang="de-DE" dirty="0" smtClean="0"/>
              <a:t>/ </a:t>
            </a:r>
            <a:r>
              <a:rPr lang="de-DE" dirty="0" err="1" smtClean="0"/>
              <a:t>Ducrot</a:t>
            </a:r>
            <a:r>
              <a:rPr lang="de-DE" dirty="0" smtClean="0"/>
              <a:t>): Zwei Lexeme/Mehrworteinheiten  können in Bezug aufeinander 1. </a:t>
            </a:r>
            <a:r>
              <a:rPr lang="de-DE" dirty="0" err="1" smtClean="0"/>
              <a:t>koorientiert</a:t>
            </a:r>
            <a:r>
              <a:rPr lang="de-DE" dirty="0" smtClean="0"/>
              <a:t>, 2. antiorientiert oder 3. nicht orientiert sein: </a:t>
            </a:r>
          </a:p>
          <a:p>
            <a:pPr marL="457200" lvl="1" indent="0">
              <a:buNone/>
            </a:pPr>
            <a:r>
              <a:rPr lang="de-DE" dirty="0" smtClean="0"/>
              <a:t>1. Es ist </a:t>
            </a:r>
            <a:r>
              <a:rPr lang="de-DE" b="1" dirty="0" smtClean="0"/>
              <a:t>sonnig</a:t>
            </a:r>
            <a:r>
              <a:rPr lang="de-DE" dirty="0" smtClean="0"/>
              <a:t>, lass uns also </a:t>
            </a:r>
            <a:r>
              <a:rPr lang="de-DE" b="1" dirty="0" smtClean="0"/>
              <a:t>spazieren </a:t>
            </a:r>
            <a:r>
              <a:rPr lang="de-DE" dirty="0" smtClean="0"/>
              <a:t>gehen.</a:t>
            </a:r>
          </a:p>
          <a:p>
            <a:pPr marL="457200" lvl="1" indent="0">
              <a:buNone/>
            </a:pPr>
            <a:r>
              <a:rPr lang="de-DE" dirty="0" smtClean="0"/>
              <a:t>2. Es </a:t>
            </a:r>
            <a:r>
              <a:rPr lang="de-DE" b="1" dirty="0" smtClean="0"/>
              <a:t>regnet</a:t>
            </a:r>
            <a:r>
              <a:rPr lang="de-DE" dirty="0" smtClean="0"/>
              <a:t>, ich bleibe also lieber zu Hause.</a:t>
            </a:r>
          </a:p>
          <a:p>
            <a:pPr marL="457200" lvl="1" indent="0">
              <a:buNone/>
            </a:pPr>
            <a:r>
              <a:rPr lang="de-DE" dirty="0" smtClean="0"/>
              <a:t>3. *Es </a:t>
            </a:r>
            <a:r>
              <a:rPr lang="de-DE" b="1" dirty="0" smtClean="0"/>
              <a:t>regnet</a:t>
            </a:r>
            <a:r>
              <a:rPr lang="de-DE" dirty="0" smtClean="0"/>
              <a:t>, also ist Mozart ein </a:t>
            </a:r>
            <a:r>
              <a:rPr lang="de-DE" b="1" dirty="0" smtClean="0"/>
              <a:t>Genie</a:t>
            </a:r>
            <a:r>
              <a:rPr lang="de-DE" dirty="0" smtClean="0"/>
              <a:t>.</a:t>
            </a:r>
          </a:p>
          <a:p>
            <a:r>
              <a:rPr lang="de-DE" dirty="0" smtClean="0"/>
              <a:t>Äußerungskontexte können für die argumentative Orientierung der Lexeme transparent oder invertierend sein. </a:t>
            </a:r>
          </a:p>
          <a:p>
            <a:pPr lvl="1"/>
            <a:r>
              <a:rPr lang="de-DE" i="1" dirty="0" smtClean="0"/>
              <a:t>Es ist </a:t>
            </a:r>
            <a:r>
              <a:rPr lang="de-DE" b="1" dirty="0" smtClean="0"/>
              <a:t>sonnig</a:t>
            </a:r>
            <a:r>
              <a:rPr lang="de-DE" i="1" dirty="0" smtClean="0"/>
              <a:t> </a:t>
            </a:r>
            <a:r>
              <a:rPr lang="de-DE" dirty="0" smtClean="0"/>
              <a:t>ist so orientiert wie </a:t>
            </a:r>
            <a:r>
              <a:rPr lang="de-DE" b="1" dirty="0" smtClean="0"/>
              <a:t>sonnig</a:t>
            </a:r>
            <a:r>
              <a:rPr lang="de-DE" b="1" i="1" dirty="0" smtClean="0"/>
              <a:t> </a:t>
            </a:r>
            <a:r>
              <a:rPr lang="de-DE" dirty="0" smtClean="0"/>
              <a:t>(Transparenz)</a:t>
            </a:r>
            <a:endParaRPr lang="de-DE" b="1" dirty="0" smtClean="0"/>
          </a:p>
          <a:p>
            <a:pPr lvl="1"/>
            <a:r>
              <a:rPr lang="de-DE" i="1" dirty="0" smtClean="0"/>
              <a:t>Es </a:t>
            </a:r>
            <a:r>
              <a:rPr lang="de-DE" b="1" dirty="0" smtClean="0"/>
              <a:t>regnet</a:t>
            </a:r>
            <a:r>
              <a:rPr lang="de-DE" b="1" i="1" dirty="0" smtClean="0"/>
              <a:t> </a:t>
            </a:r>
            <a:r>
              <a:rPr lang="de-DE" i="1" dirty="0" smtClean="0"/>
              <a:t>kaum </a:t>
            </a:r>
            <a:r>
              <a:rPr lang="de-DE" dirty="0" smtClean="0"/>
              <a:t>ist zu </a:t>
            </a:r>
            <a:r>
              <a:rPr lang="de-DE" b="1" dirty="0" smtClean="0"/>
              <a:t>regnen</a:t>
            </a:r>
            <a:r>
              <a:rPr lang="de-DE" b="1" i="1" dirty="0" smtClean="0"/>
              <a:t> </a:t>
            </a:r>
            <a:r>
              <a:rPr lang="de-DE" dirty="0" smtClean="0"/>
              <a:t>gegenorientiert</a:t>
            </a:r>
            <a:r>
              <a:rPr lang="de-DE" i="1" dirty="0"/>
              <a:t> </a:t>
            </a:r>
            <a:r>
              <a:rPr lang="de-DE" dirty="0" smtClean="0"/>
              <a:t>(= Inversion)</a:t>
            </a:r>
            <a:endParaRPr lang="de-DE" b="1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90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Typen von Managementoperationen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Epistemische Steuerung des Grads der Sicherheit einer Konklusion </a:t>
            </a:r>
          </a:p>
          <a:p>
            <a:pPr lvl="1"/>
            <a:r>
              <a:rPr lang="de-DE" dirty="0" smtClean="0"/>
              <a:t>Es regnet, Peter bleibt also </a:t>
            </a:r>
            <a:r>
              <a:rPr lang="de-DE" b="1" dirty="0" smtClean="0"/>
              <a:t>wohl </a:t>
            </a:r>
            <a:r>
              <a:rPr lang="de-DE" dirty="0" smtClean="0"/>
              <a:t>zu Hause (</a:t>
            </a:r>
            <a:r>
              <a:rPr lang="de-DE" i="1" dirty="0" smtClean="0"/>
              <a:t>modal </a:t>
            </a:r>
            <a:r>
              <a:rPr lang="de-DE" i="1" dirty="0" err="1" smtClean="0"/>
              <a:t>qualifier</a:t>
            </a:r>
            <a:r>
              <a:rPr lang="de-DE" i="1" dirty="0" smtClean="0"/>
              <a:t> </a:t>
            </a:r>
            <a:r>
              <a:rPr lang="de-DE" dirty="0" smtClean="0"/>
              <a:t>bei </a:t>
            </a:r>
            <a:r>
              <a:rPr lang="de-DE" dirty="0" err="1" smtClean="0"/>
              <a:t>Toulmin</a:t>
            </a:r>
            <a:r>
              <a:rPr lang="de-DE" dirty="0" smtClean="0"/>
              <a:t>)</a:t>
            </a:r>
          </a:p>
          <a:p>
            <a:r>
              <a:rPr lang="de-DE" dirty="0" smtClean="0"/>
              <a:t>Steuerung des Argumentationstyps 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general practitioners offer such counselling and treatments in parallel anyway and </a:t>
            </a:r>
            <a:r>
              <a:rPr lang="en-US" b="1" dirty="0" smtClean="0"/>
              <a:t>who </a:t>
            </a:r>
            <a:r>
              <a:rPr lang="en-US" b="1" dirty="0"/>
              <a:t>would want to question their broad expertise</a:t>
            </a:r>
            <a:r>
              <a:rPr lang="en-US" dirty="0"/>
              <a:t>? </a:t>
            </a:r>
            <a:r>
              <a:rPr lang="en-US" dirty="0" smtClean="0"/>
              <a:t>Health </a:t>
            </a:r>
            <a:r>
              <a:rPr lang="en-US" dirty="0"/>
              <a:t>insurance companies should naturally cover alternative medical treatments. </a:t>
            </a:r>
            <a:r>
              <a:rPr lang="en-US" dirty="0" smtClean="0"/>
              <a:t>(</a:t>
            </a:r>
            <a:r>
              <a:rPr lang="en-US" dirty="0" err="1" smtClean="0"/>
              <a:t>Bsp</a:t>
            </a:r>
            <a:r>
              <a:rPr lang="en-US" dirty="0" smtClean="0"/>
              <a:t>. von Lenz </a:t>
            </a:r>
            <a:r>
              <a:rPr lang="en-US" dirty="0"/>
              <a:t>et al</a:t>
            </a:r>
            <a:r>
              <a:rPr lang="en-US" dirty="0" smtClean="0"/>
              <a:t>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26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Typen von Managementoperationen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Marker der (gegen)argumentativen Relation (Konnektoren)</a:t>
            </a:r>
          </a:p>
          <a:p>
            <a:r>
              <a:rPr lang="de-DE" dirty="0" err="1" smtClean="0"/>
              <a:t>Unstrittigkeitssuggestion</a:t>
            </a:r>
            <a:r>
              <a:rPr lang="de-DE" dirty="0" smtClean="0"/>
              <a:t> bei Argumenten:</a:t>
            </a:r>
          </a:p>
          <a:p>
            <a:pPr lvl="1"/>
            <a:r>
              <a:rPr lang="de-DE" dirty="0" smtClean="0"/>
              <a:t>Peter kommt nicht, er ist </a:t>
            </a:r>
            <a:r>
              <a:rPr lang="de-DE" b="1" dirty="0" smtClean="0"/>
              <a:t>doch </a:t>
            </a:r>
            <a:r>
              <a:rPr lang="de-DE" dirty="0" smtClean="0"/>
              <a:t>krank.</a:t>
            </a:r>
          </a:p>
          <a:p>
            <a:r>
              <a:rPr lang="de-DE" dirty="0" smtClean="0"/>
              <a:t>Argumentationsverstärkung (</a:t>
            </a:r>
            <a:r>
              <a:rPr lang="de-DE" i="1" dirty="0" err="1" smtClean="0"/>
              <a:t>modificateurs</a:t>
            </a:r>
            <a:r>
              <a:rPr lang="de-DE" i="1" dirty="0" smtClean="0"/>
              <a:t> </a:t>
            </a:r>
            <a:r>
              <a:rPr lang="de-DE" i="1" dirty="0" err="1" smtClean="0"/>
              <a:t>réalisant</a:t>
            </a:r>
            <a:r>
              <a:rPr lang="de-DE" dirty="0" smtClean="0"/>
              <a:t>, </a:t>
            </a:r>
            <a:r>
              <a:rPr lang="de-DE" dirty="0" err="1" smtClean="0"/>
              <a:t>Ducrot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Wir sollten die </a:t>
            </a:r>
            <a:r>
              <a:rPr lang="de-DE" dirty="0"/>
              <a:t>Stelle </a:t>
            </a:r>
            <a:r>
              <a:rPr lang="de-DE" dirty="0" smtClean="0"/>
              <a:t>Peter anbieten</a:t>
            </a:r>
            <a:r>
              <a:rPr lang="de-DE" dirty="0"/>
              <a:t>, er hat die Abschlussprüfung bestanden, </a:t>
            </a:r>
            <a:r>
              <a:rPr lang="de-DE" b="1" dirty="0"/>
              <a:t>und zwar</a:t>
            </a:r>
            <a:r>
              <a:rPr lang="de-DE" dirty="0"/>
              <a:t> </a:t>
            </a:r>
            <a:endParaRPr lang="de-DE" dirty="0" smtClean="0"/>
          </a:p>
          <a:p>
            <a:pPr lvl="2"/>
            <a:r>
              <a:rPr lang="de-DE" dirty="0" smtClean="0"/>
              <a:t>mit </a:t>
            </a:r>
            <a:r>
              <a:rPr lang="de-DE" dirty="0"/>
              <a:t>Auszeichnung/schon im 3. </a:t>
            </a:r>
            <a:r>
              <a:rPr lang="de-DE" dirty="0" smtClean="0"/>
              <a:t>Semester (skalar)</a:t>
            </a:r>
          </a:p>
          <a:p>
            <a:pPr lvl="2"/>
            <a:r>
              <a:rPr lang="de-DE" dirty="0" smtClean="0"/>
              <a:t>obwohl </a:t>
            </a:r>
            <a:r>
              <a:rPr lang="de-DE" dirty="0"/>
              <a:t>sie sehr schwer war/obwohl er an jenem Tag krank </a:t>
            </a:r>
            <a:r>
              <a:rPr lang="de-DE" dirty="0" smtClean="0"/>
              <a:t>war (kontraimplizierende Umstände)</a:t>
            </a:r>
          </a:p>
          <a:p>
            <a:pPr lvl="2"/>
            <a:r>
              <a:rPr lang="de-DE" dirty="0" smtClean="0"/>
              <a:t>als einziger/was </a:t>
            </a:r>
            <a:r>
              <a:rPr lang="de-DE" dirty="0"/>
              <a:t>sehr selten </a:t>
            </a:r>
            <a:r>
              <a:rPr lang="de-DE" dirty="0" smtClean="0"/>
              <a:t>passiert</a:t>
            </a:r>
            <a:r>
              <a:rPr lang="de-DE" dirty="0"/>
              <a:t> </a:t>
            </a:r>
            <a:r>
              <a:rPr lang="de-DE" dirty="0" smtClean="0"/>
              <a:t>(überraschender Charakter des Sachverhalts) </a:t>
            </a:r>
            <a:endParaRPr lang="de-DE" dirty="0"/>
          </a:p>
          <a:p>
            <a:pPr lvl="1"/>
            <a:r>
              <a:rPr lang="de-DE" dirty="0" smtClean="0"/>
              <a:t>Operatoren: </a:t>
            </a:r>
            <a:r>
              <a:rPr lang="de-DE" b="1" dirty="0" smtClean="0"/>
              <a:t>sehr, viel, stark, schnell, sofort, jetzt, überall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73561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3147</Words>
  <Application>Microsoft Macintosh PowerPoint</Application>
  <PresentationFormat>On-screen Show (4:3)</PresentationFormat>
  <Paragraphs>267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Larissa</vt:lpstr>
      <vt:lpstr>Argumentation management in multilingual context and machine translation</vt:lpstr>
      <vt:lpstr>Gliederung</vt:lpstr>
      <vt:lpstr>1. Argumentation: Definitionsoptionen</vt:lpstr>
      <vt:lpstr>Arbeitsdefinition</vt:lpstr>
      <vt:lpstr>2. Linguistisches Argumentationsmodell</vt:lpstr>
      <vt:lpstr>Versuch einer linguistischen Modellbildung: Ausgangspunkte</vt:lpstr>
      <vt:lpstr>Versuch einer linguistischen Modellbildung - relevante Konzepte </vt:lpstr>
      <vt:lpstr>Typen von Managementoperationen</vt:lpstr>
      <vt:lpstr>Typen von Managementoperationen</vt:lpstr>
      <vt:lpstr>Typen von Managementoperationen</vt:lpstr>
      <vt:lpstr>Einflussfaktoren Abschwächung vs. Inversion</vt:lpstr>
      <vt:lpstr>Übersetzungsprobleme (GoogleTranslate, DeepL)</vt:lpstr>
      <vt:lpstr>Übersetzungsprobleme: Interaktion mit Konnektoren (GoogleTranslate, DeepL)</vt:lpstr>
      <vt:lpstr>Argumentationsverstärkung</vt:lpstr>
      <vt:lpstr>Argumentationsverstärkung (Europarl: Human + GoogleTranslate)</vt:lpstr>
      <vt:lpstr>Argumentationsverstärkung</vt:lpstr>
      <vt:lpstr>Project tasks</vt:lpstr>
      <vt:lpstr>Methodology</vt:lpstr>
      <vt:lpstr>Methodology: stages</vt:lpstr>
      <vt:lpstr>Stage 1: Argumentatively linked lexicon &amp; MWEs</vt:lpstr>
      <vt:lpstr>Stage 1: Argumentatively linked lexicon &amp; MWEs</vt:lpstr>
      <vt:lpstr>Stage 1: Argumentatively linked lexicon &amp; MWEs</vt:lpstr>
      <vt:lpstr>Representations (1)</vt:lpstr>
      <vt:lpstr>Representations (2)</vt:lpstr>
      <vt:lpstr>Stage 1: Argumentatively linked lexicon &amp; MWEs</vt:lpstr>
      <vt:lpstr>Stage 2: Learn Argument Management Operations</vt:lpstr>
      <vt:lpstr>Representations (3)</vt:lpstr>
      <vt:lpstr>Representations (4)</vt:lpstr>
      <vt:lpstr>Stage 3: Effects of argumentation management connectors</vt:lpstr>
      <vt:lpstr>Putting it all together (1)</vt:lpstr>
      <vt:lpstr>Putting it all together (2)</vt:lpstr>
      <vt:lpstr>Shared tasks</vt:lpstr>
      <vt:lpstr>Shared task 1: finding errors</vt:lpstr>
      <vt:lpstr>Shared task 1: finding errors</vt:lpstr>
      <vt:lpstr>Shared task 2: rewriting MT</vt:lpstr>
      <vt:lpstr>PowerPoint Presentation</vt:lpstr>
      <vt:lpstr>Stage 3: Effects of argumentation management connectors</vt:lpstr>
      <vt:lpstr>Where it matters: Contrary-to-the fact MT</vt:lpstr>
      <vt:lpstr>Where it matters: Contrary-to-the fact MT</vt:lpstr>
      <vt:lpstr>Why argument management needed in MT: connectors are not enough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Argumentation management in multilingual context and machine translation</dc:title>
  <dc:creator>Atayan</dc:creator>
  <cp:lastModifiedBy>Bogdan Babych</cp:lastModifiedBy>
  <cp:revision>121</cp:revision>
  <dcterms:created xsi:type="dcterms:W3CDTF">2020-06-19T20:53:54Z</dcterms:created>
  <dcterms:modified xsi:type="dcterms:W3CDTF">2020-06-25T08:08:05Z</dcterms:modified>
</cp:coreProperties>
</file>