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2" r:id="rId2"/>
    <p:sldId id="290" r:id="rId3"/>
    <p:sldId id="291" r:id="rId4"/>
    <p:sldId id="292" r:id="rId5"/>
    <p:sldId id="293" r:id="rId6"/>
    <p:sldId id="294" r:id="rId7"/>
    <p:sldId id="301" r:id="rId8"/>
    <p:sldId id="297" r:id="rId9"/>
    <p:sldId id="295" r:id="rId10"/>
    <p:sldId id="298" r:id="rId11"/>
    <p:sldId id="299" r:id="rId12"/>
    <p:sldId id="296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19" autoAdjust="0"/>
    <p:restoredTop sz="94343"/>
  </p:normalViewPr>
  <p:slideViewPr>
    <p:cSldViewPr snapToGrid="0" snapToObjects="1">
      <p:cViewPr varScale="1">
        <p:scale>
          <a:sx n="133" d="100"/>
          <a:sy n="133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 hasCustomPrompt="1"/>
          </p:nvPr>
        </p:nvSpPr>
        <p:spPr>
          <a:xfrm>
            <a:off x="339725" y="2441575"/>
            <a:ext cx="7526338" cy="400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Your Title Here</a:t>
            </a:r>
          </a:p>
          <a:p>
            <a:endParaRPr lang="en-GB" sz="3600" b="1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Your title should be in Arial Bold at size 36 and in Grey</a:t>
            </a:r>
          </a:p>
          <a:p>
            <a:endParaRPr lang="en-GB" sz="3600" b="1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Please do not change the size of this text box </a:t>
            </a:r>
          </a:p>
          <a:p>
            <a:endParaRPr lang="en-GB" sz="3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5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26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19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7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93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07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87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9725" y="1762125"/>
            <a:ext cx="7559675" cy="4683125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/>
            </a:lvl1pPr>
            <a:lvl2pPr marL="0" indent="0">
              <a:buNone/>
              <a:defRPr sz="1800" baseline="0"/>
            </a:lvl2pPr>
          </a:lstStyle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1"/>
            <a:r>
              <a:rPr lang="en-GB" altLang="en-US" dirty="0" smtClean="0"/>
              <a:t>For maximum impact, avoid overcrowding slides - limit your points to a maximum of 6 per page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503238"/>
            <a:ext cx="5819775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</p:spTree>
    <p:extLst>
      <p:ext uri="{BB962C8B-B14F-4D97-AF65-F5344CB8AC3E}">
        <p14:creationId xmlns:p14="http://schemas.microsoft.com/office/powerpoint/2010/main" val="2248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1762125"/>
            <a:ext cx="3971925" cy="4683125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2800"/>
            </a:lvl1pPr>
          </a:lstStyle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00575" y="1762125"/>
            <a:ext cx="4132263" cy="4702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3225" y="503238"/>
            <a:ext cx="5819775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00575" y="1762125"/>
            <a:ext cx="4132263" cy="22653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600575" y="4214813"/>
            <a:ext cx="4132263" cy="2266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9725" y="1762125"/>
            <a:ext cx="3971925" cy="4683125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2800"/>
            </a:lvl1pPr>
          </a:lstStyle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3225" y="503238"/>
            <a:ext cx="5819775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</p:spTree>
    <p:extLst>
      <p:ext uri="{BB962C8B-B14F-4D97-AF65-F5344CB8AC3E}">
        <p14:creationId xmlns:p14="http://schemas.microsoft.com/office/powerpoint/2010/main" val="69820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3225" y="1762125"/>
            <a:ext cx="8329613" cy="4702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503238"/>
            <a:ext cx="5819775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</p:spTree>
    <p:extLst>
      <p:ext uri="{BB962C8B-B14F-4D97-AF65-F5344CB8AC3E}">
        <p14:creationId xmlns:p14="http://schemas.microsoft.com/office/powerpoint/2010/main" val="91235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/>
          <p:cNvSpPr>
            <a:spLocks/>
          </p:cNvSpPr>
          <p:nvPr userDrawn="1"/>
        </p:nvSpPr>
        <p:spPr bwMode="auto">
          <a:xfrm>
            <a:off x="4583584" y="1750873"/>
            <a:ext cx="1907689" cy="1907689"/>
          </a:xfrm>
          <a:custGeom>
            <a:avLst/>
            <a:gdLst>
              <a:gd name="T0" fmla="*/ 1428677 w 19679"/>
              <a:gd name="T1" fmla="*/ 1568220 h 19679"/>
              <a:gd name="T2" fmla="*/ 1428677 w 19679"/>
              <a:gd name="T3" fmla="*/ 1568220 h 19679"/>
              <a:gd name="T4" fmla="*/ 1428677 w 19679"/>
              <a:gd name="T5" fmla="*/ 1568220 h 19679"/>
              <a:gd name="T6" fmla="*/ 1428677 w 19679"/>
              <a:gd name="T7" fmla="*/ 1568220 h 19679"/>
              <a:gd name="T8" fmla="*/ 0 60000 65536"/>
              <a:gd name="T9" fmla="*/ 0 60000 65536"/>
              <a:gd name="T10" fmla="*/ 0 60000 65536"/>
              <a:gd name="T11" fmla="*/ 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1000"/>
            </a:schemeClr>
          </a:solidFill>
          <a:ln>
            <a:noFill/>
          </a:ln>
          <a:extLst/>
        </p:spPr>
        <p:txBody>
          <a:bodyPr lIns="0" tIns="0" rIns="0" bIns="0" anchor="ctr"/>
          <a:lstStyle>
            <a:lvl1pPr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1pPr>
            <a:lvl2pPr marL="742950" indent="-28575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2pPr>
            <a:lvl3pPr marL="11430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3pPr>
            <a:lvl4pPr marL="16002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4pPr>
            <a:lvl5pPr marL="20574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9pPr>
          </a:lstStyle>
          <a:p>
            <a:pPr eaLnBrk="1">
              <a:lnSpc>
                <a:spcPct val="120000"/>
              </a:lnSpc>
            </a:pPr>
            <a:endParaRPr lang="en-US" altLang="tr-TR" sz="2400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FontAwesome" pitchFamily="50" charset="0"/>
            </a:endParaRPr>
          </a:p>
        </p:txBody>
      </p:sp>
      <p:sp>
        <p:nvSpPr>
          <p:cNvPr id="3" name="AutoShape 9"/>
          <p:cNvSpPr>
            <a:spLocks/>
          </p:cNvSpPr>
          <p:nvPr userDrawn="1"/>
        </p:nvSpPr>
        <p:spPr bwMode="auto">
          <a:xfrm>
            <a:off x="5704828" y="3165373"/>
            <a:ext cx="1906629" cy="1907689"/>
          </a:xfrm>
          <a:custGeom>
            <a:avLst/>
            <a:gdLst>
              <a:gd name="T0" fmla="*/ 1427884 w 19679"/>
              <a:gd name="T1" fmla="*/ 1568220 h 19679"/>
              <a:gd name="T2" fmla="*/ 1427884 w 19679"/>
              <a:gd name="T3" fmla="*/ 1568220 h 19679"/>
              <a:gd name="T4" fmla="*/ 1427884 w 19679"/>
              <a:gd name="T5" fmla="*/ 1568220 h 19679"/>
              <a:gd name="T6" fmla="*/ 1427884 w 19679"/>
              <a:gd name="T7" fmla="*/ 1568220 h 19679"/>
              <a:gd name="T8" fmla="*/ 0 60000 65536"/>
              <a:gd name="T9" fmla="*/ 0 60000 65536"/>
              <a:gd name="T10" fmla="*/ 0 60000 65536"/>
              <a:gd name="T11" fmla="*/ 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noFill/>
          </a:ln>
          <a:extLst/>
        </p:spPr>
        <p:txBody>
          <a:bodyPr lIns="50800" tIns="50800" rIns="50800" bIns="50800" anchor="ctr"/>
          <a:lstStyle>
            <a:lvl1pPr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1pPr>
            <a:lvl2pPr marL="742950" indent="-28575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2pPr>
            <a:lvl3pPr marL="11430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3pPr>
            <a:lvl4pPr marL="16002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4pPr>
            <a:lvl5pPr marL="20574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9pPr>
          </a:lstStyle>
          <a:p>
            <a:pPr eaLnBrk="1">
              <a:lnSpc>
                <a:spcPct val="120000"/>
              </a:lnSpc>
            </a:pPr>
            <a:endParaRPr lang="en-US" altLang="tr-TR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AutoShape 10"/>
          <p:cNvSpPr>
            <a:spLocks/>
          </p:cNvSpPr>
          <p:nvPr userDrawn="1"/>
        </p:nvSpPr>
        <p:spPr bwMode="auto">
          <a:xfrm>
            <a:off x="6825787" y="4597082"/>
            <a:ext cx="1907689" cy="1906629"/>
          </a:xfrm>
          <a:custGeom>
            <a:avLst/>
            <a:gdLst>
              <a:gd name="T0" fmla="*/ 1428677 w 19679"/>
              <a:gd name="T1" fmla="*/ 1567349 h 19679"/>
              <a:gd name="T2" fmla="*/ 1428677 w 19679"/>
              <a:gd name="T3" fmla="*/ 1567349 h 19679"/>
              <a:gd name="T4" fmla="*/ 1428677 w 19679"/>
              <a:gd name="T5" fmla="*/ 1567349 h 19679"/>
              <a:gd name="T6" fmla="*/ 1428677 w 19679"/>
              <a:gd name="T7" fmla="*/ 1567349 h 19679"/>
              <a:gd name="T8" fmla="*/ 0 60000 65536"/>
              <a:gd name="T9" fmla="*/ 0 60000 65536"/>
              <a:gd name="T10" fmla="*/ 0 60000 65536"/>
              <a:gd name="T11" fmla="*/ 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2">
              <a:lumMod val="90000"/>
              <a:alpha val="81000"/>
            </a:schemeClr>
          </a:solidFill>
          <a:ln>
            <a:noFill/>
          </a:ln>
          <a:extLst/>
        </p:spPr>
        <p:txBody>
          <a:bodyPr lIns="0" tIns="0" rIns="0" bIns="0" anchor="ctr"/>
          <a:lstStyle>
            <a:lvl1pPr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1pPr>
            <a:lvl2pPr marL="742950" indent="-28575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2pPr>
            <a:lvl3pPr marL="11430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3pPr>
            <a:lvl4pPr marL="16002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4pPr>
            <a:lvl5pPr marL="20574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9pPr>
          </a:lstStyle>
          <a:p>
            <a:pPr eaLnBrk="1">
              <a:lnSpc>
                <a:spcPct val="120000"/>
              </a:lnSpc>
            </a:pPr>
            <a:endParaRPr lang="en-US" altLang="tr-TR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9725" y="1762125"/>
            <a:ext cx="3971925" cy="4683125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2800"/>
            </a:lvl1pPr>
          </a:lstStyle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Bullet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503238"/>
            <a:ext cx="5819775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6725" y="2394488"/>
            <a:ext cx="1496125" cy="55794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Point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10079" y="3840247"/>
            <a:ext cx="1496125" cy="55794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Point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031568" y="5301000"/>
            <a:ext cx="1496125" cy="55794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Point 3</a:t>
            </a:r>
          </a:p>
        </p:txBody>
      </p:sp>
    </p:spTree>
    <p:extLst>
      <p:ext uri="{BB962C8B-B14F-4D97-AF65-F5344CB8AC3E}">
        <p14:creationId xmlns:p14="http://schemas.microsoft.com/office/powerpoint/2010/main" val="8123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69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03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8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2" r:id="rId3"/>
    <p:sldLayoutId id="2147483661" r:id="rId4"/>
    <p:sldLayoutId id="2147483662" r:id="rId5"/>
    <p:sldLayoutId id="2147483673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.babych@leeds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Medical </a:t>
            </a:r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Information and Comprehension Support system in Multilingual </a:t>
            </a:r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GB" sz="36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GB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Research proposal</a:t>
            </a:r>
          </a:p>
          <a:p>
            <a:endParaRPr lang="en-GB" sz="2400" b="1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Bogdan Babych</a:t>
            </a:r>
          </a:p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b.babych@leeds.ac.uk</a:t>
            </a:r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Unclear </a:t>
            </a:r>
            <a:r>
              <a:rPr lang="en-US" dirty="0" smtClean="0"/>
              <a:t>terms</a:t>
            </a:r>
          </a:p>
          <a:p>
            <a:pPr marL="1428750" lvl="2" indent="-285750">
              <a:buFont typeface="Arial"/>
              <a:buChar char="•"/>
            </a:pPr>
            <a:r>
              <a:rPr lang="en-US" dirty="0" smtClean="0"/>
              <a:t>Google </a:t>
            </a:r>
            <a:r>
              <a:rPr lang="en-US" dirty="0"/>
              <a:t>Translate De&gt;En </a:t>
            </a:r>
            <a:endParaRPr lang="en-US" dirty="0" smtClean="0"/>
          </a:p>
          <a:p>
            <a:pPr marL="1428750" lvl="2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Der </a:t>
            </a:r>
            <a:r>
              <a:rPr lang="en-US" dirty="0" err="1"/>
              <a:t>Pathomechanismus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weitgehend</a:t>
            </a:r>
            <a:r>
              <a:rPr lang="en-US" dirty="0"/>
              <a:t> </a:t>
            </a:r>
            <a:r>
              <a:rPr lang="en-US" dirty="0" err="1"/>
              <a:t>unbekannt</a:t>
            </a:r>
            <a:r>
              <a:rPr lang="en-US" dirty="0"/>
              <a:t>.” &gt; </a:t>
            </a:r>
            <a:endParaRPr lang="en-US" dirty="0" smtClean="0"/>
          </a:p>
          <a:p>
            <a:pPr marL="1885950" lvl="3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The </a:t>
            </a:r>
            <a:r>
              <a:rPr lang="en-US" dirty="0" err="1"/>
              <a:t>pathomechanism</a:t>
            </a:r>
            <a:r>
              <a:rPr lang="en-US" dirty="0"/>
              <a:t> is largely unknown.” (An explanation is needed for the target user group that pathogenic mechanism is a mechanism causing disease). </a:t>
            </a:r>
            <a:endParaRPr lang="en-US" dirty="0" smtClean="0"/>
          </a:p>
          <a:p>
            <a:pPr marL="1885950" lvl="3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err="1"/>
              <a:t>Ein</a:t>
            </a:r>
            <a:r>
              <a:rPr lang="en-US" dirty="0"/>
              <a:t> Trauma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Nachweis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umschriebenen</a:t>
            </a:r>
            <a:r>
              <a:rPr lang="en-US" dirty="0"/>
              <a:t> </a:t>
            </a:r>
            <a:r>
              <a:rPr lang="en-US" dirty="0" err="1"/>
              <a:t>Verletzung</a:t>
            </a:r>
            <a:r>
              <a:rPr lang="en-US" dirty="0"/>
              <a:t>” &gt; </a:t>
            </a:r>
            <a:endParaRPr lang="en-US" dirty="0" smtClean="0"/>
          </a:p>
          <a:p>
            <a:pPr marL="2343150" lvl="4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a trauma without proof of a circumscribed injury” (‘… evidence of localized injury…’ will be clearer for the target audience)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Problems – Examples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6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Ambiguous structure with incoherent meaning: </a:t>
            </a:r>
            <a:endParaRPr lang="en-US" dirty="0" smtClean="0"/>
          </a:p>
          <a:p>
            <a:pPr marL="1428750" lvl="2" indent="-285750">
              <a:buFont typeface="Arial"/>
              <a:buChar char="•"/>
            </a:pPr>
            <a:r>
              <a:rPr lang="en-US" dirty="0" smtClean="0"/>
              <a:t>Google </a:t>
            </a:r>
            <a:r>
              <a:rPr lang="en-US" dirty="0"/>
              <a:t>Translate De&gt;En: </a:t>
            </a:r>
            <a:endParaRPr lang="en-US" dirty="0" smtClean="0"/>
          </a:p>
          <a:p>
            <a:pPr marL="1428750" lvl="2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err="1"/>
              <a:t>Langfristig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Dystrophie</a:t>
            </a:r>
            <a:r>
              <a:rPr lang="en-US" dirty="0"/>
              <a:t> und </a:t>
            </a:r>
            <a:r>
              <a:rPr lang="en-US" dirty="0" err="1"/>
              <a:t>Atrophie</a:t>
            </a:r>
            <a:r>
              <a:rPr lang="en-US" dirty="0"/>
              <a:t> von </a:t>
            </a:r>
            <a:r>
              <a:rPr lang="en-US" dirty="0" err="1"/>
              <a:t>Gliedmaßen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” &gt; </a:t>
            </a:r>
            <a:endParaRPr lang="en-US" dirty="0" smtClean="0"/>
          </a:p>
          <a:p>
            <a:pPr marL="1885950" lvl="3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Long-term dystrophy and atrophy of the limbs may occur” </a:t>
            </a:r>
            <a:endParaRPr lang="en-US" dirty="0" smtClean="0"/>
          </a:p>
          <a:p>
            <a:pPr marL="1885950" lvl="3" indent="-285750"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/>
              <a:t>instead of “In the long term, dystrophy and atrophy of the limbs may occur”) </a:t>
            </a:r>
            <a:endParaRPr lang="en-US" dirty="0" smtClean="0"/>
          </a:p>
          <a:p>
            <a:pPr marL="1885950" lvl="3" indent="-285750">
              <a:buFont typeface="Arial"/>
              <a:buChar char="•"/>
            </a:pPr>
            <a:r>
              <a:rPr lang="en-US" dirty="0" smtClean="0"/>
              <a:t>system </a:t>
            </a:r>
            <a:r>
              <a:rPr lang="en-US" dirty="0"/>
              <a:t>will highlight mismatches in syntactic analysis of both sentences, clarify the structure to users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Problems – Examples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8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GB" dirty="0" smtClean="0"/>
              <a:t>Identifying </a:t>
            </a:r>
            <a:r>
              <a:rPr lang="en-GB" dirty="0"/>
              <a:t>and </a:t>
            </a:r>
            <a:r>
              <a:rPr lang="en-GB" dirty="0" smtClean="0"/>
              <a:t>suggesting </a:t>
            </a:r>
            <a:r>
              <a:rPr lang="en-GB" dirty="0"/>
              <a:t>corrections for </a:t>
            </a:r>
            <a:r>
              <a:rPr lang="en-GB" dirty="0" smtClean="0"/>
              <a:t>these terminological </a:t>
            </a:r>
            <a:r>
              <a:rPr lang="en-GB" dirty="0"/>
              <a:t>and structural errors </a:t>
            </a:r>
            <a:endParaRPr lang="en-GB" dirty="0" smtClean="0"/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presenting </a:t>
            </a:r>
            <a:r>
              <a:rPr lang="en-GB" dirty="0"/>
              <a:t>alternative term translation from the terminological network </a:t>
            </a:r>
            <a:endParaRPr lang="en-GB" dirty="0" smtClean="0"/>
          </a:p>
          <a:p>
            <a:pPr marL="1600200" lvl="2" indent="-457200">
              <a:buFont typeface="Arial"/>
              <a:buChar char="•"/>
            </a:pPr>
            <a:r>
              <a:rPr lang="en-GB" dirty="0"/>
              <a:t>built from specialised medical corpora, </a:t>
            </a:r>
            <a:r>
              <a:rPr lang="en-GB" dirty="0" smtClean="0"/>
              <a:t>displaying term </a:t>
            </a:r>
            <a:r>
              <a:rPr lang="en-GB" dirty="0"/>
              <a:t>definitions or explanations when needed </a:t>
            </a:r>
            <a:endParaRPr lang="en-GB" dirty="0" smtClean="0"/>
          </a:p>
          <a:p>
            <a:pPr marL="1600200" lvl="2" indent="-457200">
              <a:buFont typeface="Arial"/>
              <a:buChar char="•"/>
            </a:pPr>
            <a:r>
              <a:rPr lang="en-GB" dirty="0"/>
              <a:t>the user interface will highlight them in MT output and present on request alternative </a:t>
            </a:r>
            <a:r>
              <a:rPr lang="en-GB" dirty="0" smtClean="0"/>
              <a:t>suggestions</a:t>
            </a:r>
            <a:endParaRPr lang="en-GB" dirty="0" smtClean="0"/>
          </a:p>
          <a:p>
            <a:pPr marL="2057400" lvl="3" indent="-457200">
              <a:buFont typeface="Arial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4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GB" dirty="0" smtClean="0"/>
              <a:t>Proposed innovation</a:t>
            </a:r>
            <a:r>
              <a:rPr lang="en-GB" dirty="0"/>
              <a:t>: </a:t>
            </a:r>
            <a:endParaRPr lang="en-GB" dirty="0" smtClean="0"/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automated </a:t>
            </a:r>
            <a:r>
              <a:rPr lang="en-GB" dirty="0"/>
              <a:t>identification of linguistic expressions that potentially cause difficulties or lead to wrong understanding of the medical texts </a:t>
            </a:r>
          </a:p>
          <a:p>
            <a:pPr marL="2057400" lvl="3" indent="-457200">
              <a:buFont typeface="Arial"/>
              <a:buChar char="•"/>
            </a:pPr>
            <a:r>
              <a:rPr lang="en-GB" dirty="0"/>
              <a:t>via excessively technical language, or problems with MT</a:t>
            </a:r>
          </a:p>
          <a:p>
            <a:pPr marL="2057400" lvl="3" indent="-457200">
              <a:buFont typeface="Arial"/>
              <a:buChar char="•"/>
            </a:pPr>
            <a:r>
              <a:rPr lang="en-GB" dirty="0"/>
              <a:t>displaying linguistic resources to the user that are needed to recover from inconsistencies and facilitate understanding. 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Output: </a:t>
            </a:r>
            <a:r>
              <a:rPr lang="en-GB" dirty="0"/>
              <a:t>resources and on-line services for medical </a:t>
            </a:r>
            <a:r>
              <a:rPr lang="en-GB" dirty="0" smtClean="0"/>
              <a:t>texts</a:t>
            </a:r>
            <a:endParaRPr lang="en-GB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Solutions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Jointly with </a:t>
            </a:r>
            <a:r>
              <a:rPr lang="en-US" dirty="0" err="1" smtClean="0"/>
              <a:t>Lingenio</a:t>
            </a:r>
            <a:r>
              <a:rPr lang="en-US" dirty="0" smtClean="0"/>
              <a:t> GmbH, Heidelberg, Germany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Multilingual </a:t>
            </a:r>
            <a:r>
              <a:rPr lang="en-GB" dirty="0"/>
              <a:t>medical information and comprehension support </a:t>
            </a:r>
            <a:r>
              <a:rPr lang="en-GB" dirty="0" smtClean="0"/>
              <a:t>system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/>
              <a:t>Prototype </a:t>
            </a:r>
            <a:r>
              <a:rPr lang="en-US" dirty="0" smtClean="0"/>
              <a:t>development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Needs of patients for accessing information in multilingual environment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Seeking </a:t>
            </a:r>
            <a:r>
              <a:rPr lang="en-US" dirty="0"/>
              <a:t>advice about medical treatments in another European </a:t>
            </a:r>
            <a:r>
              <a:rPr lang="en-US" dirty="0" smtClean="0"/>
              <a:t>country</a:t>
            </a:r>
          </a:p>
          <a:p>
            <a:pPr marL="1600200" lvl="2" indent="-457200">
              <a:buFont typeface="Arial"/>
              <a:buChar char="•"/>
            </a:pPr>
            <a:r>
              <a:rPr lang="en-GB" dirty="0"/>
              <a:t>R</a:t>
            </a:r>
            <a:r>
              <a:rPr lang="en-GB" dirty="0" smtClean="0"/>
              <a:t>isks </a:t>
            </a:r>
            <a:r>
              <a:rPr lang="en-GB" dirty="0"/>
              <a:t>and side effects of medications, procedures, </a:t>
            </a:r>
            <a:r>
              <a:rPr lang="en-GB" dirty="0" smtClean="0"/>
              <a:t>vaccinations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H2020 SME Instrument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6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Medical documents </a:t>
            </a:r>
            <a:r>
              <a:rPr lang="en-US" dirty="0" smtClean="0"/>
              <a:t>in a foreign language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Texts are </a:t>
            </a:r>
            <a:r>
              <a:rPr lang="en-US" dirty="0" smtClean="0"/>
              <a:t>too technical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Unknown terms which are key to understanding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Require additional background information </a:t>
            </a:r>
          </a:p>
          <a:p>
            <a:pPr marL="2057400" lvl="3" indent="-457200">
              <a:buFont typeface="Arial"/>
              <a:buChar char="•"/>
            </a:pPr>
            <a:r>
              <a:rPr lang="en-US" dirty="0" smtClean="0"/>
              <a:t>(even if written in a native language)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Current solutions</a:t>
            </a:r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Users rely </a:t>
            </a:r>
            <a:r>
              <a:rPr lang="en-GB" dirty="0"/>
              <a:t>on Machine Translation (MT) services, such as Google Translate </a:t>
            </a:r>
            <a:endParaRPr lang="en-GB" dirty="0" smtClean="0"/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Users </a:t>
            </a:r>
            <a:r>
              <a:rPr lang="en-GB" dirty="0" smtClean="0"/>
              <a:t>look </a:t>
            </a:r>
            <a:r>
              <a:rPr lang="en-GB" dirty="0" smtClean="0"/>
              <a:t>up definitions </a:t>
            </a:r>
            <a:r>
              <a:rPr lang="en-GB" dirty="0"/>
              <a:t>or additional explanations of the technical jargon </a:t>
            </a:r>
            <a:endParaRPr lang="en-GB" dirty="0" smtClean="0"/>
          </a:p>
          <a:p>
            <a:pPr marL="1600200" lvl="2" indent="-457200">
              <a:buFont typeface="Arial"/>
              <a:buChar char="•"/>
            </a:pPr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dedicated support for finding clear explanations in the medical </a:t>
            </a:r>
            <a:r>
              <a:rPr lang="en-GB" dirty="0" smtClean="0"/>
              <a:t>domain</a:t>
            </a:r>
            <a:endParaRPr lang="en-GB" dirty="0" smtClean="0"/>
          </a:p>
          <a:p>
            <a:pPr marL="2057400" lvl="3" indent="-457200">
              <a:buFont typeface="Arial"/>
              <a:buChar char="•"/>
            </a:pPr>
            <a:r>
              <a:rPr lang="en-GB" dirty="0"/>
              <a:t>returned </a:t>
            </a:r>
            <a:r>
              <a:rPr lang="en-GB" dirty="0" smtClean="0"/>
              <a:t>texts </a:t>
            </a:r>
            <a:r>
              <a:rPr lang="en-GB" dirty="0"/>
              <a:t>may </a:t>
            </a:r>
            <a:r>
              <a:rPr lang="en-GB" dirty="0" smtClean="0"/>
              <a:t>be similarly difficult</a:t>
            </a:r>
            <a:endParaRPr lang="en-US" dirty="0" smtClean="0"/>
          </a:p>
          <a:p>
            <a:pPr marL="4572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Potential problems addressed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8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Developments in </a:t>
            </a:r>
            <a:r>
              <a:rPr lang="en-US" dirty="0" smtClean="0"/>
              <a:t>MT technology (Neural MT, etc.</a:t>
            </a:r>
            <a:r>
              <a:rPr lang="en-US" dirty="0" smtClean="0"/>
              <a:t>)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More useful output suitable for comprehension tasks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Remaining gaps and limitations</a:t>
            </a:r>
          </a:p>
          <a:p>
            <a:pPr marL="457200" lvl="1" indent="-457200">
              <a:buFont typeface="Arial"/>
              <a:buChar char="•"/>
            </a:pPr>
            <a:r>
              <a:rPr lang="en-GB" dirty="0"/>
              <a:t>potentially lead users to wrong medical decisions and unjustified risks or expectations </a:t>
            </a:r>
            <a:endParaRPr lang="en-US" dirty="0" smtClean="0"/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Critical errors in MT distort understanding</a:t>
            </a:r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Wrong </a:t>
            </a:r>
            <a:r>
              <a:rPr lang="en-GB" dirty="0"/>
              <a:t>medical </a:t>
            </a:r>
            <a:r>
              <a:rPr lang="en-GB" dirty="0" smtClean="0"/>
              <a:t>terms</a:t>
            </a:r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Translating transparent terms into a technical jargon</a:t>
            </a:r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Problems in identifying multiword expressions</a:t>
            </a:r>
          </a:p>
          <a:p>
            <a:pPr marL="2057400" lvl="3" indent="-457200">
              <a:buFont typeface="Arial"/>
              <a:buChar char="•"/>
            </a:pPr>
            <a:r>
              <a:rPr lang="en-GB" dirty="0" smtClean="0"/>
              <a:t>Incorrect splitting / phrase boundaries, no ‘unit’ for MT</a:t>
            </a:r>
          </a:p>
          <a:p>
            <a:pPr marL="2057400" lvl="3" indent="-457200">
              <a:buFont typeface="Arial"/>
              <a:buChar char="•"/>
            </a:pPr>
            <a:r>
              <a:rPr lang="en-GB" dirty="0" smtClean="0"/>
              <a:t>Wrong </a:t>
            </a:r>
            <a:r>
              <a:rPr lang="en-GB" dirty="0" smtClean="0"/>
              <a:t>NIs</a:t>
            </a:r>
            <a:r>
              <a:rPr lang="en-GB" dirty="0" smtClean="0"/>
              <a:t>: Names of treatment, facilities, companies, pharmaceuticals, active substances / variants</a:t>
            </a:r>
          </a:p>
          <a:p>
            <a:pPr marL="1600200" lvl="2" indent="-457200">
              <a:buFont typeface="Arial"/>
              <a:buChar char="•"/>
            </a:pPr>
            <a:r>
              <a:rPr lang="en-GB" dirty="0"/>
              <a:t>Google </a:t>
            </a:r>
            <a:r>
              <a:rPr lang="en-GB" dirty="0" smtClean="0"/>
              <a:t>MT: De </a:t>
            </a:r>
            <a:r>
              <a:rPr lang="en-GB" dirty="0"/>
              <a:t>‘</a:t>
            </a:r>
            <a:r>
              <a:rPr lang="en-GB" dirty="0" err="1"/>
              <a:t>Herzrasen</a:t>
            </a:r>
            <a:r>
              <a:rPr lang="en-GB" dirty="0"/>
              <a:t>’, (i.e., ‘rapid heartbeat’, lit.: ‘heart racing’)</a:t>
            </a:r>
            <a:r>
              <a:rPr lang="en-GB" dirty="0" smtClean="0"/>
              <a:t>,</a:t>
            </a:r>
          </a:p>
          <a:p>
            <a:pPr marL="2057400" lvl="3" indent="-457200">
              <a:buFont typeface="Arial"/>
              <a:buChar char="•"/>
            </a:pPr>
            <a:r>
              <a:rPr lang="en-GB" dirty="0" smtClean="0"/>
              <a:t>transparent </a:t>
            </a:r>
            <a:r>
              <a:rPr lang="en-GB" dirty="0"/>
              <a:t>and clear </a:t>
            </a:r>
            <a:r>
              <a:rPr lang="en-GB" dirty="0" smtClean="0"/>
              <a:t>meaning </a:t>
            </a: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MT </a:t>
            </a:r>
            <a:r>
              <a:rPr lang="en-GB" dirty="0" smtClean="0"/>
              <a:t>into two obscure </a:t>
            </a:r>
            <a:r>
              <a:rPr lang="en-GB" dirty="0"/>
              <a:t>and specialised English medical terms, </a:t>
            </a:r>
            <a:r>
              <a:rPr lang="en-GB" dirty="0" smtClean="0"/>
              <a:t>‘</a:t>
            </a:r>
            <a:r>
              <a:rPr lang="en-GB" dirty="0"/>
              <a:t>palpitations’ (i.e., normal heart racing, e.g., due to anxiety) or ‘tachycardia’ (a medical condition). </a:t>
            </a:r>
            <a:endParaRPr lang="en-US" dirty="0" smtClean="0"/>
          </a:p>
          <a:p>
            <a:pPr marL="1600200" lvl="2" indent="-457200">
              <a:buFont typeface="Arial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MT and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‘Systems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On</a:t>
            </a:r>
            <a:r>
              <a:rPr lang="en-GB" dirty="0"/>
              <a:t>-line </a:t>
            </a:r>
            <a:r>
              <a:rPr lang="en-GB" dirty="0" smtClean="0"/>
              <a:t>service / mobile </a:t>
            </a:r>
            <a:r>
              <a:rPr lang="en-GB" dirty="0"/>
              <a:t>application </a:t>
            </a:r>
            <a:r>
              <a:rPr lang="en-GB" dirty="0" smtClean="0"/>
              <a:t>/ API </a:t>
            </a:r>
          </a:p>
          <a:p>
            <a:pPr marL="457200" indent="-457200">
              <a:buFont typeface="Arial"/>
              <a:buChar char="•"/>
            </a:pPr>
            <a:r>
              <a:rPr lang="en-GB" dirty="0"/>
              <a:t>S</a:t>
            </a:r>
            <a:r>
              <a:rPr lang="en-GB" dirty="0" smtClean="0"/>
              <a:t>upporting </a:t>
            </a:r>
            <a:r>
              <a:rPr lang="en-GB" dirty="0"/>
              <a:t>text comprehension in the medical </a:t>
            </a:r>
            <a:r>
              <a:rPr lang="en-GB" dirty="0" smtClean="0"/>
              <a:t>domain: </a:t>
            </a:r>
            <a:r>
              <a:rPr lang="en-GB" dirty="0"/>
              <a:t>identify potential errors in MT output </a:t>
            </a:r>
            <a:endParaRPr lang="en-GB" dirty="0" smtClean="0"/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comparing </a:t>
            </a:r>
            <a:r>
              <a:rPr lang="en-GB" dirty="0"/>
              <a:t>linguistic analyses and terminological consistency in aligned source and target)</a:t>
            </a:r>
            <a:r>
              <a:rPr lang="en-GB" dirty="0" smtClean="0"/>
              <a:t>,</a:t>
            </a:r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look </a:t>
            </a:r>
            <a:r>
              <a:rPr lang="en-GB" dirty="0"/>
              <a:t>up necessary explanations of medical terminology, related terms, background documents (using multilingual terminological databases, text mining and readability evaluation)</a:t>
            </a:r>
            <a:r>
              <a:rPr lang="en-GB" dirty="0" smtClean="0"/>
              <a:t>.</a:t>
            </a:r>
          </a:p>
          <a:p>
            <a:pPr marL="1600200" lvl="2" indent="-457200">
              <a:buFont typeface="Arial"/>
              <a:buChar char="•"/>
            </a:pPr>
            <a:r>
              <a:rPr lang="en-GB" dirty="0"/>
              <a:t>dedicated technological </a:t>
            </a:r>
            <a:r>
              <a:rPr lang="en-GB" dirty="0" smtClean="0"/>
              <a:t> solutions for </a:t>
            </a:r>
            <a:r>
              <a:rPr lang="en-GB" dirty="0"/>
              <a:t>people searching for medical information about treatments, medication, side effects and risks, either in their first language, or across languages.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6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lvl="1" indent="-285750">
              <a:buFont typeface="Arial"/>
              <a:buChar char="•"/>
            </a:pPr>
            <a:r>
              <a:rPr lang="de-DE" i="1" dirty="0" smtClean="0"/>
              <a:t>Die </a:t>
            </a:r>
            <a:r>
              <a:rPr lang="de-DE" i="1" dirty="0"/>
              <a:t>Studienergebnisse sprechen </a:t>
            </a:r>
            <a:r>
              <a:rPr lang="de-DE" i="1" u="sng" dirty="0"/>
              <a:t>dagegen</a:t>
            </a:r>
            <a:r>
              <a:rPr lang="de-DE" i="1" dirty="0"/>
              <a:t>, dass die HPV-Impfung mit Kinderrheuma (juveniler rheumatoider Arthritis), Zuckerkrankheit vom Typ I, Blinddarmentzündung, </a:t>
            </a:r>
            <a:r>
              <a:rPr lang="de-DE" i="1" dirty="0" err="1"/>
              <a:t>Guillain</a:t>
            </a:r>
            <a:r>
              <a:rPr lang="de-DE" i="1" dirty="0"/>
              <a:t> </a:t>
            </a:r>
            <a:r>
              <a:rPr lang="de-DE" i="1" dirty="0" err="1"/>
              <a:t>Barré</a:t>
            </a:r>
            <a:r>
              <a:rPr lang="de-DE" i="1" dirty="0"/>
              <a:t> Syndrom, Krampfanfällen, Schlaganfällen oder Gefäßverschluss (Thrombus) in Zusammenhang steht</a:t>
            </a:r>
            <a:r>
              <a:rPr lang="de-DE" dirty="0"/>
              <a:t>.</a:t>
            </a:r>
            <a:endParaRPr lang="en-GB" dirty="0"/>
          </a:p>
          <a:p>
            <a:pPr lvl="1"/>
            <a:r>
              <a:rPr lang="en-GB" dirty="0" smtClean="0"/>
              <a:t>En </a:t>
            </a:r>
            <a:r>
              <a:rPr lang="en-GB" dirty="0"/>
              <a:t>(lit.): </a:t>
            </a:r>
            <a:r>
              <a:rPr lang="en-GB" i="1" dirty="0"/>
              <a:t>The study results speak </a:t>
            </a:r>
            <a:r>
              <a:rPr lang="en-GB" i="1" u="sng" dirty="0"/>
              <a:t>against</a:t>
            </a:r>
            <a:r>
              <a:rPr lang="en-GB" i="1" dirty="0"/>
              <a:t> that HPV vaccination could be connected with juvenile rheumatoid arthritis, type I diabetes, appendicitis, </a:t>
            </a:r>
            <a:r>
              <a:rPr lang="en-GB" i="1" dirty="0" err="1"/>
              <a:t>Guillain</a:t>
            </a:r>
            <a:r>
              <a:rPr lang="en-GB" i="1" dirty="0"/>
              <a:t> </a:t>
            </a:r>
            <a:r>
              <a:rPr lang="en-GB" i="1" dirty="0" err="1"/>
              <a:t>Barré</a:t>
            </a:r>
            <a:r>
              <a:rPr lang="en-GB" i="1" dirty="0"/>
              <a:t> syndrome, seizures, strokes, or vascular occlusion (thrombus)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Google’s and Microsoft’s online </a:t>
            </a:r>
            <a:r>
              <a:rPr lang="en-GB" dirty="0" smtClean="0"/>
              <a:t>MT </a:t>
            </a:r>
            <a:r>
              <a:rPr lang="en-GB" dirty="0"/>
              <a:t>miss the sentential negation </a:t>
            </a:r>
            <a:r>
              <a:rPr lang="en-GB" dirty="0" smtClean="0"/>
              <a:t>‘</a:t>
            </a:r>
            <a:r>
              <a:rPr lang="en-GB" dirty="0" err="1" smtClean="0"/>
              <a:t>dagegen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	(</a:t>
            </a:r>
            <a:r>
              <a:rPr lang="en-GB" dirty="0" err="1" smtClean="0"/>
              <a:t>google</a:t>
            </a:r>
            <a:r>
              <a:rPr lang="en-GB" dirty="0" smtClean="0"/>
              <a:t>) </a:t>
            </a:r>
            <a:r>
              <a:rPr lang="en-GB" dirty="0"/>
              <a:t>The study data suggest that HPV vaccine</a:t>
            </a:r>
            <a:r>
              <a:rPr lang="en-GB" b="1" i="1" dirty="0"/>
              <a:t> is associated </a:t>
            </a:r>
            <a:r>
              <a:rPr lang="en-GB" dirty="0"/>
              <a:t>with childhood rheumatoid arthritis (juvenile rheumatoid arthritis), type I diabetes, appendicitis, </a:t>
            </a:r>
            <a:r>
              <a:rPr lang="en-GB" dirty="0" err="1"/>
              <a:t>Guillain</a:t>
            </a:r>
            <a:r>
              <a:rPr lang="en-GB" dirty="0"/>
              <a:t> </a:t>
            </a:r>
            <a:r>
              <a:rPr lang="en-GB" dirty="0" err="1"/>
              <a:t>Barré</a:t>
            </a:r>
            <a:r>
              <a:rPr lang="en-GB" dirty="0"/>
              <a:t> syndrome, seizures, strokes, or thrombus. (Google Translate, checked February 2018)</a:t>
            </a:r>
          </a:p>
          <a:p>
            <a:pPr lvl="1"/>
            <a:r>
              <a:rPr lang="en-GB" dirty="0" smtClean="0"/>
              <a:t>	(</a:t>
            </a:r>
            <a:r>
              <a:rPr lang="en-GB" dirty="0" err="1" smtClean="0"/>
              <a:t>ms</a:t>
            </a:r>
            <a:r>
              <a:rPr lang="en-GB" dirty="0" smtClean="0"/>
              <a:t> bing) </a:t>
            </a:r>
            <a:r>
              <a:rPr lang="en-GB" dirty="0"/>
              <a:t>The results of the study suggest that HPV vaccination</a:t>
            </a:r>
            <a:r>
              <a:rPr lang="en-GB" b="1" i="1" dirty="0"/>
              <a:t> is related</a:t>
            </a:r>
            <a:r>
              <a:rPr lang="en-GB" dirty="0"/>
              <a:t> to children's rheumatism (juvenile rheumatoid arthritis), diabetes of type I, appendicitis, </a:t>
            </a:r>
            <a:r>
              <a:rPr lang="en-GB" dirty="0" err="1"/>
              <a:t>Guillain</a:t>
            </a:r>
            <a:r>
              <a:rPr lang="en-GB" dirty="0"/>
              <a:t> </a:t>
            </a:r>
            <a:r>
              <a:rPr lang="en-GB" dirty="0" err="1"/>
              <a:t>Barré</a:t>
            </a:r>
            <a:r>
              <a:rPr lang="en-GB" dirty="0"/>
              <a:t> syndrome, seizures, strokes or vascular occlusion (Thrombus) Is. (Microsoft Bing, checked February 2018</a:t>
            </a:r>
            <a:r>
              <a:rPr lang="en-GB" dirty="0" smtClean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Problems -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6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GB" dirty="0"/>
              <a:t>structured terminological annotation, </a:t>
            </a:r>
            <a:endParaRPr lang="en-GB" dirty="0" smtClean="0"/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on</a:t>
            </a:r>
            <a:r>
              <a:rPr lang="en-GB" dirty="0"/>
              <a:t>-demands </a:t>
            </a:r>
            <a:r>
              <a:rPr lang="en-GB" dirty="0" smtClean="0"/>
              <a:t>highlight </a:t>
            </a:r>
            <a:r>
              <a:rPr lang="en-GB" dirty="0"/>
              <a:t>and clarify medical terms, </a:t>
            </a:r>
            <a:endParaRPr lang="en-GB" dirty="0" smtClean="0"/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link </a:t>
            </a:r>
            <a:r>
              <a:rPr lang="en-GB" dirty="0"/>
              <a:t>them to other related terms within terminological networks and hierarchies, </a:t>
            </a:r>
            <a:endParaRPr lang="en-GB" dirty="0" smtClean="0"/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provide </a:t>
            </a:r>
            <a:r>
              <a:rPr lang="en-GB" dirty="0"/>
              <a:t>definitions, explanations and verified translations of the medical terminology. </a:t>
            </a:r>
            <a:endParaRPr lang="en-GB" dirty="0" smtClean="0"/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 </a:t>
            </a:r>
            <a:r>
              <a:rPr lang="en-GB" dirty="0"/>
              <a:t>annotate other types of medical entities </a:t>
            </a:r>
            <a:endParaRPr lang="en-GB" dirty="0" smtClean="0"/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names </a:t>
            </a:r>
            <a:r>
              <a:rPr lang="en-GB" dirty="0"/>
              <a:t>of medicines, trademarks, pharmaceutical companies and clinics, </a:t>
            </a:r>
            <a:endParaRPr lang="en-GB" dirty="0" smtClean="0"/>
          </a:p>
          <a:p>
            <a:pPr marL="1600200" lvl="2" indent="-457200">
              <a:buFont typeface="Arial"/>
              <a:buChar char="•"/>
            </a:pPr>
            <a:r>
              <a:rPr lang="en-GB" dirty="0" smtClean="0"/>
              <a:t>Provide standardised </a:t>
            </a:r>
            <a:r>
              <a:rPr lang="en-GB" dirty="0"/>
              <a:t>translations </a:t>
            </a:r>
            <a:endParaRPr lang="en-GB" dirty="0" smtClean="0"/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Help to </a:t>
            </a:r>
            <a:r>
              <a:rPr lang="en-GB" dirty="0"/>
              <a:t>more easily understand information from different medical texts that have been written in varied style or user-friendliness, using only general background knowledge on the </a:t>
            </a:r>
            <a:r>
              <a:rPr lang="en-GB" dirty="0" smtClean="0"/>
              <a:t>subject 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in </a:t>
            </a:r>
            <a:r>
              <a:rPr lang="en-GB" dirty="0"/>
              <a:t>case of relying on Machine Translation services – to </a:t>
            </a:r>
            <a:r>
              <a:rPr lang="en-GB" dirty="0" smtClean="0"/>
              <a:t>clarify </a:t>
            </a:r>
            <a:r>
              <a:rPr lang="en-GB" dirty="0"/>
              <a:t>inconsistencies and get warnings about potential contrary-to-the-fact translation, however fluent or comprehensible they might be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System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6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725" y="1762125"/>
            <a:ext cx="8254036" cy="4683125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Arial"/>
              <a:buChar char="•"/>
            </a:pPr>
            <a:r>
              <a:rPr lang="en-US" dirty="0" smtClean="0"/>
              <a:t>Comparing </a:t>
            </a:r>
            <a:r>
              <a:rPr lang="en-US" dirty="0"/>
              <a:t>full syntactic analyses of the word-aligned sentences from the source and MT </a:t>
            </a:r>
            <a:r>
              <a:rPr lang="en-US" dirty="0" smtClean="0"/>
              <a:t>output (http://</a:t>
            </a:r>
            <a:r>
              <a:rPr lang="en-US" dirty="0" err="1" smtClean="0"/>
              <a:t>wwwtranslate.eu</a:t>
            </a:r>
            <a:r>
              <a:rPr lang="en-US" dirty="0" smtClean="0"/>
              <a:t>/ &gt; “Analysis”)</a:t>
            </a:r>
          </a:p>
          <a:p>
            <a:pPr marL="457200" lvl="1" indent="-457200">
              <a:buFont typeface="Arial"/>
              <a:buChar char="•"/>
            </a:pPr>
            <a:r>
              <a:rPr lang="en-GB" dirty="0"/>
              <a:t>I</a:t>
            </a:r>
            <a:r>
              <a:rPr lang="en-GB" dirty="0" smtClean="0"/>
              <a:t>dentify </a:t>
            </a:r>
            <a:r>
              <a:rPr lang="en-GB" dirty="0"/>
              <a:t>changes in sentence polarity (negative or positive statements), missing facts or and semantic inconsistencies. </a:t>
            </a:r>
            <a:endParaRPr lang="en-GB" dirty="0" smtClean="0"/>
          </a:p>
          <a:p>
            <a:pPr marL="2057400" lvl="3" indent="-457200">
              <a:buFont typeface="Arial"/>
              <a:buChar char="•"/>
            </a:pPr>
            <a:r>
              <a:rPr lang="en-GB" dirty="0" smtClean="0"/>
              <a:t>Modern Neural &amp; Statistical MT </a:t>
            </a:r>
            <a:r>
              <a:rPr lang="en-GB" dirty="0" err="1" smtClean="0"/>
              <a:t>vs</a:t>
            </a:r>
            <a:r>
              <a:rPr lang="en-GB" dirty="0" smtClean="0"/>
              <a:t> RBMT: </a:t>
            </a:r>
            <a:endParaRPr lang="en-GB" dirty="0" smtClean="0"/>
          </a:p>
          <a:p>
            <a:pPr marL="2514600" lvl="4" indent="-457200">
              <a:buFont typeface="Arial"/>
              <a:buChar char="•"/>
            </a:pPr>
            <a:r>
              <a:rPr lang="en-GB" dirty="0" smtClean="0"/>
              <a:t>rule</a:t>
            </a:r>
            <a:r>
              <a:rPr lang="en-GB" dirty="0" smtClean="0"/>
              <a:t>-based approach </a:t>
            </a:r>
            <a:r>
              <a:rPr lang="en-GB" dirty="0" smtClean="0"/>
              <a:t>suited </a:t>
            </a:r>
            <a:r>
              <a:rPr lang="en-GB" dirty="0" smtClean="0"/>
              <a:t>for identifying </a:t>
            </a:r>
            <a:r>
              <a:rPr lang="en-GB" dirty="0" smtClean="0"/>
              <a:t>errors</a:t>
            </a:r>
            <a:endParaRPr lang="en-GB" dirty="0" smtClean="0"/>
          </a:p>
          <a:p>
            <a:pPr marL="2057400" lvl="3" indent="-457200">
              <a:buFont typeface="Arial"/>
              <a:buChar char="•"/>
            </a:pPr>
            <a:r>
              <a:rPr lang="en-GB" dirty="0" smtClean="0"/>
              <a:t>RBMT </a:t>
            </a:r>
            <a:r>
              <a:rPr lang="en-GB" dirty="0"/>
              <a:t>built with different but complementary underlying principles </a:t>
            </a:r>
            <a:endParaRPr lang="en-GB" dirty="0" smtClean="0"/>
          </a:p>
          <a:p>
            <a:pPr marL="2057400" lvl="3" indent="-457200">
              <a:buFont typeface="Arial"/>
              <a:buChar char="•"/>
            </a:pPr>
            <a:r>
              <a:rPr lang="en-GB" dirty="0" smtClean="0"/>
              <a:t>RBMT rarely </a:t>
            </a:r>
            <a:r>
              <a:rPr lang="en-GB" dirty="0"/>
              <a:t>makes errors or the same type (c.f., a multi-engine Chimera MT, where statistical, neural and rule-based MT outputs are cancelling each other’s errors: Boyar et al., 2013). </a:t>
            </a:r>
            <a:endParaRPr lang="en-GB" dirty="0" smtClean="0"/>
          </a:p>
          <a:p>
            <a:pPr marL="457200" lvl="1" indent="-457200">
              <a:buFont typeface="Arial"/>
              <a:buChar char="•"/>
            </a:pPr>
            <a:r>
              <a:rPr lang="en-GB" dirty="0" smtClean="0"/>
              <a:t>Highlighting </a:t>
            </a:r>
            <a:r>
              <a:rPr lang="en-GB" dirty="0"/>
              <a:t>identified inconsistencies </a:t>
            </a:r>
            <a:r>
              <a:rPr lang="en-GB" dirty="0" smtClean="0"/>
              <a:t>&amp; </a:t>
            </a:r>
            <a:r>
              <a:rPr lang="en-GB" dirty="0" smtClean="0"/>
              <a:t>mismatches</a:t>
            </a:r>
          </a:p>
          <a:p>
            <a:pPr marL="2057400" lvl="3" indent="-457200">
              <a:buFont typeface="Arial"/>
              <a:buChar char="•"/>
            </a:pPr>
            <a:r>
              <a:rPr lang="en-GB" dirty="0" smtClean="0"/>
              <a:t>Terminology verification with reliable rule-based dictionaries</a:t>
            </a:r>
            <a:endParaRPr lang="en-GB" dirty="0" smtClean="0"/>
          </a:p>
          <a:p>
            <a:pPr marL="457200" lvl="1" indent="-457200">
              <a:buFont typeface="Arial"/>
              <a:buChar char="•"/>
            </a:pPr>
            <a:r>
              <a:rPr lang="en-GB" dirty="0" smtClean="0"/>
              <a:t>Alerting </a:t>
            </a:r>
            <a:r>
              <a:rPr lang="en-GB" dirty="0"/>
              <a:t>them that the translation can be contrary-to-the-fact, deviated from the meaning of the original or structured </a:t>
            </a:r>
            <a:r>
              <a:rPr lang="en-GB" dirty="0" smtClean="0"/>
              <a:t>differently </a:t>
            </a:r>
            <a:endParaRPr lang="en-GB" dirty="0" smtClean="0"/>
          </a:p>
          <a:p>
            <a:pPr marL="2057400" lvl="3" indent="-457200">
              <a:buFont typeface="Arial"/>
              <a:buChar char="•"/>
            </a:pPr>
            <a:r>
              <a:rPr lang="en-GB" dirty="0" smtClean="0"/>
              <a:t>Users switch </a:t>
            </a:r>
            <a:r>
              <a:rPr lang="en-GB" dirty="0"/>
              <a:t>to verified terminological translations or translate </a:t>
            </a:r>
            <a:r>
              <a:rPr lang="en-GB" dirty="0" smtClean="0"/>
              <a:t>problematic </a:t>
            </a:r>
            <a:r>
              <a:rPr lang="en-GB" dirty="0"/>
              <a:t>sentences segment by </a:t>
            </a:r>
            <a:r>
              <a:rPr lang="en-GB" dirty="0" smtClean="0"/>
              <a:t>segment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Solutions to address MT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9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725" y="1762125"/>
            <a:ext cx="8530946" cy="4683125"/>
          </a:xfrm>
        </p:spPr>
        <p:txBody>
          <a:bodyPr>
            <a:norm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dirty="0" smtClean="0"/>
              <a:t>Incorrect </a:t>
            </a:r>
            <a:r>
              <a:rPr lang="en-US" dirty="0"/>
              <a:t>translation of terms: Google Translate </a:t>
            </a:r>
            <a:r>
              <a:rPr lang="en-US" dirty="0" smtClean="0"/>
              <a:t>(</a:t>
            </a:r>
            <a:r>
              <a:rPr lang="en-US" dirty="0"/>
              <a:t>as of February 2018): </a:t>
            </a:r>
            <a:endParaRPr lang="en-US" dirty="0" smtClean="0"/>
          </a:p>
          <a:p>
            <a:pPr marL="1428750" lvl="2" indent="-285750">
              <a:buFont typeface="Arial"/>
              <a:buChar char="•"/>
            </a:pPr>
            <a:r>
              <a:rPr lang="en-US" dirty="0"/>
              <a:t>De&gt;En “</a:t>
            </a:r>
            <a:r>
              <a:rPr lang="en-US" dirty="0" err="1"/>
              <a:t>Störungen</a:t>
            </a:r>
            <a:r>
              <a:rPr lang="en-US" dirty="0"/>
              <a:t> der </a:t>
            </a:r>
            <a:r>
              <a:rPr lang="en-US" dirty="0" err="1"/>
              <a:t>Hautdurchblutung</a:t>
            </a:r>
            <a:r>
              <a:rPr lang="en-US" dirty="0"/>
              <a:t>” &gt; </a:t>
            </a:r>
            <a:endParaRPr lang="en-US" dirty="0" smtClean="0"/>
          </a:p>
          <a:p>
            <a:pPr marL="1885950" lvl="3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Disorders of the skin circulation” (i.e., blood circulation in the skin).; </a:t>
            </a:r>
            <a:endParaRPr lang="en-US" dirty="0" smtClean="0"/>
          </a:p>
          <a:p>
            <a:pPr marL="1428750" lvl="2" indent="-285750">
              <a:buFont typeface="Arial"/>
              <a:buChar char="•"/>
            </a:pPr>
            <a:r>
              <a:rPr lang="en-US" dirty="0" smtClean="0"/>
              <a:t>En</a:t>
            </a:r>
            <a:r>
              <a:rPr lang="en-US" dirty="0"/>
              <a:t>&gt;De “non-invasive imaging” &gt; </a:t>
            </a:r>
            <a:endParaRPr lang="en-US" dirty="0" smtClean="0"/>
          </a:p>
          <a:p>
            <a:pPr marL="1885950" lvl="3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err="1"/>
              <a:t>nicht</a:t>
            </a:r>
            <a:r>
              <a:rPr lang="en-US" dirty="0"/>
              <a:t>-invasive </a:t>
            </a:r>
            <a:r>
              <a:rPr lang="en-US" dirty="0" err="1"/>
              <a:t>Bildgebung</a:t>
            </a:r>
            <a:r>
              <a:rPr lang="en-US" dirty="0"/>
              <a:t>” (instead of “</a:t>
            </a:r>
            <a:r>
              <a:rPr lang="en-US" dirty="0" err="1"/>
              <a:t>nicht</a:t>
            </a:r>
            <a:r>
              <a:rPr lang="en-US" dirty="0"/>
              <a:t>-invasive </a:t>
            </a:r>
            <a:r>
              <a:rPr lang="en-US" dirty="0" err="1"/>
              <a:t>Bilderfassung</a:t>
            </a:r>
            <a:r>
              <a:rPr lang="en-US" dirty="0"/>
              <a:t>”); </a:t>
            </a:r>
            <a:endParaRPr lang="en-US" dirty="0" smtClean="0"/>
          </a:p>
          <a:p>
            <a:pPr marL="1428750" lvl="2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in patient management” &gt; </a:t>
            </a:r>
            <a:endParaRPr lang="en-US" dirty="0" smtClean="0"/>
          </a:p>
          <a:p>
            <a:pPr marL="1885950" lvl="3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in der </a:t>
            </a:r>
            <a:r>
              <a:rPr lang="en-US" dirty="0" err="1"/>
              <a:t>Patientenverwaltung</a:t>
            </a:r>
            <a:r>
              <a:rPr lang="en-US" dirty="0"/>
              <a:t>” (instead of “in der </a:t>
            </a:r>
            <a:r>
              <a:rPr lang="en-US" dirty="0" err="1"/>
              <a:t>Patientenbetreuung</a:t>
            </a:r>
            <a:r>
              <a:rPr lang="en-US" dirty="0"/>
              <a:t>”); </a:t>
            </a:r>
            <a:endParaRPr lang="en-US" dirty="0" smtClean="0"/>
          </a:p>
          <a:p>
            <a:pPr marL="1428750" lvl="2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intervention beyond the culprit lesion &gt; </a:t>
            </a:r>
            <a:endParaRPr lang="en-US" dirty="0" smtClean="0"/>
          </a:p>
          <a:p>
            <a:pPr marL="1885950" lvl="3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err="1"/>
              <a:t>Interventionen</a:t>
            </a:r>
            <a:r>
              <a:rPr lang="en-US" dirty="0"/>
              <a:t> </a:t>
            </a:r>
            <a:r>
              <a:rPr lang="en-US" dirty="0" err="1"/>
              <a:t>außerhalb</a:t>
            </a:r>
            <a:r>
              <a:rPr lang="en-US" dirty="0"/>
              <a:t> der </a:t>
            </a:r>
            <a:r>
              <a:rPr lang="en-US" dirty="0" err="1"/>
              <a:t>Täter</a:t>
            </a:r>
            <a:r>
              <a:rPr lang="en-US" dirty="0"/>
              <a:t> </a:t>
            </a:r>
            <a:r>
              <a:rPr lang="en-US" dirty="0" err="1"/>
              <a:t>Läsion</a:t>
            </a:r>
            <a:r>
              <a:rPr lang="en-US" dirty="0"/>
              <a:t>” (instead of “Intervention </a:t>
            </a:r>
            <a:r>
              <a:rPr lang="en-US" dirty="0" err="1"/>
              <a:t>außerhalb</a:t>
            </a:r>
            <a:r>
              <a:rPr lang="en-US" dirty="0"/>
              <a:t> der </a:t>
            </a:r>
            <a:r>
              <a:rPr lang="en-US" dirty="0" err="1"/>
              <a:t>Koronarläsion</a:t>
            </a:r>
            <a:r>
              <a:rPr lang="en-US" dirty="0"/>
              <a:t>”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Problems – Examples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1181</Words>
  <Application>Microsoft Macintosh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Smith</dc:creator>
  <cp:lastModifiedBy>Bogdan Babych</cp:lastModifiedBy>
  <cp:revision>82</cp:revision>
  <dcterms:created xsi:type="dcterms:W3CDTF">2016-04-21T11:06:06Z</dcterms:created>
  <dcterms:modified xsi:type="dcterms:W3CDTF">2018-04-20T08:32:35Z</dcterms:modified>
</cp:coreProperties>
</file>