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9"/>
  </p:notesMasterIdLst>
  <p:handoutMasterIdLst>
    <p:handoutMasterId r:id="rId10"/>
  </p:handoutMasterIdLst>
  <p:sldIdLst>
    <p:sldId id="256" r:id="rId2"/>
    <p:sldId id="511" r:id="rId3"/>
    <p:sldId id="512" r:id="rId4"/>
    <p:sldId id="513" r:id="rId5"/>
    <p:sldId id="514" r:id="rId6"/>
    <p:sldId id="515" r:id="rId7"/>
    <p:sldId id="499" r:id="rId8"/>
  </p:sldIdLst>
  <p:sldSz cx="9144000" cy="6858000" type="screen4x3"/>
  <p:notesSz cx="7099300" cy="10234613"/>
  <p:defaultTextStyle>
    <a:defPPr>
      <a:defRPr lang="sr-Cyrl-C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6322" autoAdjust="0"/>
  </p:normalViewPr>
  <p:slideViewPr>
    <p:cSldViewPr>
      <p:cViewPr varScale="1">
        <p:scale>
          <a:sx n="76" d="100"/>
          <a:sy n="76" d="100"/>
        </p:scale>
        <p:origin x="-14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604CCC3C-8E19-4B29-955A-C1638D2BDD70}" type="datetimeFigureOut">
              <a:rPr lang="en-US"/>
              <a:pPr>
                <a:defRPr/>
              </a:pPr>
              <a:t>31-Aug-22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B255BBB-62BE-44DB-9AD6-86DEA20C6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noProof="0"/>
              <a:t>Click to edit Master text styles</a:t>
            </a:r>
          </a:p>
          <a:p>
            <a:pPr lvl="1"/>
            <a:r>
              <a:rPr lang="sr-Cyrl-CS" noProof="0"/>
              <a:t>Second level</a:t>
            </a:r>
          </a:p>
          <a:p>
            <a:pPr lvl="2"/>
            <a:r>
              <a:rPr lang="sr-Cyrl-CS" noProof="0"/>
              <a:t>Third level</a:t>
            </a:r>
          </a:p>
          <a:p>
            <a:pPr lvl="3"/>
            <a:r>
              <a:rPr lang="sr-Cyrl-CS" noProof="0"/>
              <a:t>Fourth level</a:t>
            </a:r>
          </a:p>
          <a:p>
            <a:pPr lvl="4"/>
            <a:r>
              <a:rPr lang="sr-Cyrl-C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4862C52-BC29-4297-A54A-E8D152F72135}" type="slidenum">
              <a:rPr lang="sr-Cyrl-CS" altLang="en-US"/>
              <a:pPr>
                <a:defRPr/>
              </a:pPr>
              <a:t>‹#›</a:t>
            </a:fld>
            <a:endParaRPr lang="sr-Cyrl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615B8-802C-448D-BBB5-1441390B11A4}" type="slidenum">
              <a:rPr lang="sr-Cyrl-CS" altLang="en-US" smtClean="0"/>
              <a:pPr/>
              <a:t>1</a:t>
            </a:fld>
            <a:endParaRPr lang="sr-Cyrl-C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rot="16200000">
            <a:off x="-1728787" y="4184650"/>
            <a:ext cx="44640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16200000">
            <a:off x="6514307" y="2563019"/>
            <a:ext cx="43957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2531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52531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ADE19B4-EBD5-428B-BBBF-E6F0CC7B4C57}" type="datetime1">
              <a:rPr lang="sr-Latn-CS"/>
              <a:pPr>
                <a:defRPr/>
              </a:pPr>
              <a:t>31.8.2022.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2309A-7B2D-43FB-9288-26480BA3FEEB}" type="slidenum">
              <a:rPr lang="sr-Cyrl-CS" altLang="en-US"/>
              <a:pPr>
                <a:defRPr/>
              </a:pPr>
              <a:t>‹#›</a:t>
            </a:fld>
            <a:endParaRPr lang="sr-Cyrl-C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250825" y="1517650"/>
            <a:ext cx="86423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01650" y="1336675"/>
            <a:ext cx="7239000" cy="14446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sr-Cyrl-CS"/>
              <a:t>Click to edit Master title style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052888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sr-Cyrl-C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75618-0A6D-42E2-A03D-5CE6D3DE726E}" type="datetime1">
              <a:rPr lang="sr-Latn-CS"/>
              <a:pPr>
                <a:defRPr/>
              </a:pPr>
              <a:t>31.8.2022.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8D8F2-4B72-4007-A4C8-7DB7FAEDE723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/137</a:t>
            </a:r>
            <a:endParaRPr lang="sr-Cyrl-C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250825" y="1517650"/>
            <a:ext cx="8642350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50825" y="1700212"/>
            <a:ext cx="8642350" cy="46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22DD-188A-4BA9-9179-FA57D72E991D}" type="datetime1">
              <a:rPr lang="sr-Latn-CS"/>
              <a:pPr>
                <a:defRPr/>
              </a:pPr>
              <a:t>31.8.2022.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6D97-7B53-46D8-BEE8-E33C102F0DB4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/12</a:t>
            </a:r>
            <a:endParaRPr lang="sr-Cyrl-C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0213"/>
            <a:ext cx="86487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altLang="en-US" smtClean="0"/>
              <a:t>Click to edit Master text styles</a:t>
            </a:r>
          </a:p>
          <a:p>
            <a:pPr lvl="1"/>
            <a:r>
              <a:rPr lang="sr-Cyrl-CS" altLang="en-US" smtClean="0"/>
              <a:t>Second level</a:t>
            </a:r>
          </a:p>
          <a:p>
            <a:pPr lvl="2"/>
            <a:r>
              <a:rPr lang="sr-Cyrl-CS" altLang="en-US" smtClean="0"/>
              <a:t>Third level</a:t>
            </a:r>
          </a:p>
          <a:p>
            <a:pPr lvl="3"/>
            <a:r>
              <a:rPr lang="sr-Cyrl-CS" altLang="en-US" smtClean="0"/>
              <a:t>Fourth level</a:t>
            </a:r>
          </a:p>
          <a:p>
            <a:pPr lvl="4"/>
            <a:r>
              <a:rPr lang="sr-Cyrl-CS" altLang="en-US" smtClean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87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r-Cyrl-CS" altLang="en-US" smtClean="0"/>
              <a:t>Click to edit Master title style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67400" y="6400800"/>
            <a:ext cx="194468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A2F2B098-BC07-4A23-8C1D-6D3AEC81D8E7}" type="datetime1">
              <a:rPr lang="sr-Latn-CS"/>
              <a:pPr>
                <a:defRPr/>
              </a:pPr>
              <a:t>31.8.2022.</a:t>
            </a:fld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14826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ETF Beograd::Analiza socijalnih mreža</a:t>
            </a:r>
            <a:endParaRPr lang="sr-Cyrl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400800"/>
            <a:ext cx="9715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2BA181-B114-41BD-96D8-BF05858A3EF6}" type="slidenum">
              <a:rPr lang="sr-Cyrl-CS" altLang="en-US"/>
              <a:pPr>
                <a:defRPr/>
              </a:pPr>
              <a:t>‹#›</a:t>
            </a:fld>
            <a:r>
              <a:rPr lang="en-US" altLang="en-US"/>
              <a:t>/12</a:t>
            </a:r>
            <a:endParaRPr lang="sr-Cyrl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25538"/>
            <a:ext cx="8207375" cy="2474912"/>
          </a:xfrm>
        </p:spPr>
        <p:txBody>
          <a:bodyPr/>
          <a:lstStyle/>
          <a:p>
            <a:pPr algn="r" eaLnBrk="1" hangingPunct="1"/>
            <a:r>
              <a:rPr lang="en-US" altLang="en-US" sz="3200" dirty="0" err="1"/>
              <a:t>Analiza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socijalnih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mreža</a:t>
            </a:r>
            <a:r>
              <a:rPr lang="sr-Latn-CS" altLang="en-US" sz="3200" dirty="0"/>
              <a:t/>
            </a:r>
            <a:br>
              <a:rPr lang="sr-Latn-CS" altLang="en-US" sz="3200" dirty="0"/>
            </a:br>
            <a:r>
              <a:rPr lang="sr-Latn-CS" altLang="en-US" sz="3200" dirty="0"/>
              <a:t/>
            </a:r>
            <a:br>
              <a:rPr lang="sr-Latn-CS" altLang="en-US" sz="3200" dirty="0"/>
            </a:br>
            <a:r>
              <a:rPr lang="en-US" sz="3200" dirty="0"/>
              <a:t> The open source software development phenomenon: An analysis based on social network theory</a:t>
            </a:r>
            <a:endParaRPr lang="sr-Latn-CS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Bogdan</a:t>
            </a:r>
            <a:r>
              <a:rPr lang="en-US" altLang="en-US" dirty="0"/>
              <a:t> </a:t>
            </a:r>
            <a:r>
              <a:rPr lang="en-US" altLang="en-US" dirty="0" err="1" smtClean="0"/>
              <a:t>Bebi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 2021/3051</a:t>
            </a:r>
            <a:endParaRPr lang="en-US" altLang="en-US" dirty="0"/>
          </a:p>
          <a:p>
            <a:pPr algn="l" eaLnBrk="1" hangingPunct="1"/>
            <a:r>
              <a:rPr lang="en-US" altLang="en-US" dirty="0"/>
              <a:t>13M111ASM</a:t>
            </a:r>
          </a:p>
          <a:p>
            <a:pPr algn="l" eaLnBrk="1" hangingPunct="1"/>
            <a:r>
              <a:rPr lang="en-US" altLang="en-US" dirty="0"/>
              <a:t>202</a:t>
            </a:r>
            <a:r>
              <a:rPr lang="en-GB" altLang="en-US" dirty="0"/>
              <a:t>1</a:t>
            </a:r>
            <a:r>
              <a:rPr lang="en-US" altLang="en-US" dirty="0"/>
              <a:t>/2022.</a:t>
            </a:r>
            <a:endParaRPr lang="sr-Cyrl-C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Uvod</a:t>
            </a:r>
          </a:p>
        </p:txBody>
      </p:sp>
      <p:sp>
        <p:nvSpPr>
          <p:cNvPr id="6147" name="Text Placeholder 2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520" y="1700213"/>
            <a:ext cx="8642350" cy="4681537"/>
          </a:xfrm>
        </p:spPr>
        <p:txBody>
          <a:bodyPr/>
          <a:lstStyle/>
          <a:p>
            <a:r>
              <a:rPr lang="sr-Latn-RS" dirty="0" smtClean="0"/>
              <a:t>Veliki broj komercijalnih softverskih projekata se oslanja na Open Source Software (OSS, softver otvorenog koda)</a:t>
            </a:r>
          </a:p>
          <a:p>
            <a:r>
              <a:rPr lang="sr-Latn-RS" dirty="0" smtClean="0"/>
              <a:t>OSS developeri nemaju standardan sistem nagrade (platu), rade volonterski</a:t>
            </a:r>
          </a:p>
          <a:p>
            <a:r>
              <a:rPr lang="sr-Latn-RS" dirty="0" smtClean="0"/>
              <a:t>Saradnja i odnosi među ljudima koji održavaju OSS postaju bitniji</a:t>
            </a:r>
          </a:p>
          <a:p>
            <a:r>
              <a:rPr lang="sr-Latn-RS" dirty="0" smtClean="0"/>
              <a:t>OSS - primer decentralizovanog samoorganizujućeg procesa</a:t>
            </a:r>
          </a:p>
          <a:p>
            <a:endParaRPr lang="sr-Latn-RS" dirty="0" smtClean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ETF Beograd::Analiza socijalnih mreža</a:t>
            </a:r>
            <a:endParaRPr lang="sr-Cyrl-CS" altLang="en-US" smtClean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EC9CC2C-B841-412C-86D5-77F0B977B98A}" type="slidenum">
              <a:rPr lang="sr-Cyrl-CS" altLang="en-US" smtClean="0"/>
              <a:pPr/>
              <a:t>2</a:t>
            </a:fld>
            <a:r>
              <a:rPr lang="en-US" altLang="en-US" smtClean="0"/>
              <a:t>/12</a:t>
            </a:r>
            <a:endParaRPr lang="sr-Cyrl-C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Predstavljena</a:t>
            </a:r>
            <a:r>
              <a:rPr lang="en-US" dirty="0" smtClean="0"/>
              <a:t> </a:t>
            </a:r>
            <a:r>
              <a:rPr lang="en-US" dirty="0" err="1" smtClean="0"/>
              <a:t>modelovana</a:t>
            </a:r>
            <a:r>
              <a:rPr lang="en-US" dirty="0" smtClean="0"/>
              <a:t> </a:t>
            </a:r>
            <a:r>
              <a:rPr lang="en-US" altLang="en-US" dirty="0" err="1" smtClean="0"/>
              <a:t>mreža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BB6D97-7B53-46D8-BEE8-E33C102F0DB4}" type="slidenum">
              <a:rPr lang="sr-Cyrl-CS" altLang="en-US" smtClean="0"/>
              <a:pPr>
                <a:defRPr/>
              </a:pPr>
              <a:t>3</a:t>
            </a:fld>
            <a:r>
              <a:rPr lang="en-US" altLang="en-US" smtClean="0"/>
              <a:t>/12</a:t>
            </a:r>
            <a:endParaRPr lang="sr-Cyrl-C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ETF Beograd::Analiza socijalnih mreža</a:t>
            </a:r>
            <a:endParaRPr lang="sr-Cyrl-C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70898" cy="492232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SourceForge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Pripadanje projektu nije perzistentna operacija</a:t>
            </a:r>
          </a:p>
          <a:p>
            <a:r>
              <a:rPr lang="sr-Latn-RS" dirty="0" smtClean="0"/>
              <a:t>SourceForge je dosta mlad u trenutku prikupljanja podataka</a:t>
            </a:r>
          </a:p>
          <a:p>
            <a:r>
              <a:rPr lang="sr-Latn-RS" dirty="0" smtClean="0"/>
              <a:t>OSS developeri sa razlicitim interesima imaju manju verovatno</a:t>
            </a:r>
            <a:r>
              <a:rPr lang="sr-Latn-R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ć</a:t>
            </a:r>
            <a:r>
              <a:rPr lang="sr-Latn-RS" dirty="0" smtClean="0"/>
              <a:t>u stvaranja veza</a:t>
            </a:r>
          </a:p>
          <a:p>
            <a:r>
              <a:rPr lang="sr-Latn-RS" dirty="0" smtClean="0"/>
              <a:t>Prisustvo </a:t>
            </a:r>
            <a:r>
              <a:rPr lang="sr-Latn-RS" i="1" dirty="0" smtClean="0"/>
              <a:t>rich-get-richer/band-wagon</a:t>
            </a:r>
            <a:r>
              <a:rPr lang="sr-Latn-RS" dirty="0" smtClean="0"/>
              <a:t> efekta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BB6D97-7B53-46D8-BEE8-E33C102F0DB4}" type="slidenum">
              <a:rPr lang="sr-Latn-RS" altLang="en-US" smtClean="0"/>
              <a:pPr>
                <a:defRPr/>
              </a:pPr>
              <a:t>4</a:t>
            </a:fld>
            <a:r>
              <a:rPr lang="sr-Latn-RS" altLang="en-US" smtClean="0"/>
              <a:t>/12</a:t>
            </a:r>
            <a:endParaRPr lang="sr-Latn-R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sr-Latn-RS" smtClean="0"/>
              <a:t>ETF Beograd::Analiza </a:t>
            </a:r>
            <a:r>
              <a:rPr lang="sr-Latn-RS" smtClean="0"/>
              <a:t>socijalnih </a:t>
            </a:r>
            <a:r>
              <a:rPr lang="sr-Latn-RS" smtClean="0"/>
              <a:t>mreža</a:t>
            </a:r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SourceForge</a:t>
            </a:r>
            <a:r>
              <a:rPr lang="en-US" dirty="0" smtClean="0"/>
              <a:t> –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nasumičnosti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BB6D97-7B53-46D8-BEE8-E33C102F0DB4}" type="slidenum">
              <a:rPr lang="sr-Cyrl-CS" altLang="en-US" smtClean="0"/>
              <a:pPr>
                <a:defRPr/>
              </a:pPr>
              <a:t>5</a:t>
            </a:fld>
            <a:r>
              <a:rPr lang="en-US" altLang="en-US" smtClean="0"/>
              <a:t>/12</a:t>
            </a:r>
            <a:endParaRPr lang="sr-Cyrl-C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ETF Beograd::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socijalnih</a:t>
            </a:r>
            <a:r>
              <a:rPr lang="en-US" dirty="0" smtClean="0"/>
              <a:t> </a:t>
            </a:r>
            <a:r>
              <a:rPr lang="en-US" dirty="0" err="1" smtClean="0"/>
              <a:t>mreža</a:t>
            </a:r>
            <a:endParaRPr lang="sr-Cyrl-C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732688" cy="33964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Dalji rad i </a:t>
            </a:r>
            <a:r>
              <a:rPr lang="sr-Latn-RS" smtClean="0"/>
              <a:t>otvorena </a:t>
            </a:r>
            <a:r>
              <a:rPr lang="sr-Latn-RS" smtClean="0"/>
              <a:t>pitanja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Pretpostavka reprezentativnosti</a:t>
            </a:r>
          </a:p>
          <a:p>
            <a:r>
              <a:rPr lang="sr-Latn-RS" dirty="0" smtClean="0"/>
              <a:t>Kratkotrajno istra</a:t>
            </a:r>
            <a:r>
              <a:rPr lang="en-US" altLang="en-US" sz="2800" dirty="0" smtClean="0"/>
              <a:t>ž</a:t>
            </a:r>
            <a:r>
              <a:rPr lang="sr-Latn-RS" dirty="0" smtClean="0"/>
              <a:t>ivanje i nedovoljno podataka</a:t>
            </a:r>
          </a:p>
          <a:p>
            <a:r>
              <a:rPr lang="sr-Latn-RS" dirty="0" smtClean="0"/>
              <a:t>Istra</a:t>
            </a:r>
            <a:r>
              <a:rPr lang="en-US" altLang="en-US" sz="2800" dirty="0" smtClean="0"/>
              <a:t>ž</a:t>
            </a:r>
            <a:r>
              <a:rPr lang="sr-Latn-RS" dirty="0" smtClean="0"/>
              <a:t>ivanje tranzijentnih veza</a:t>
            </a:r>
          </a:p>
          <a:p>
            <a:r>
              <a:rPr lang="sr-Latn-RS" dirty="0" smtClean="0"/>
              <a:t>Istra</a:t>
            </a:r>
            <a:r>
              <a:rPr lang="en-US" altLang="en-US" sz="2800" dirty="0" smtClean="0"/>
              <a:t>ž</a:t>
            </a:r>
            <a:r>
              <a:rPr lang="sr-Latn-RS" dirty="0" smtClean="0"/>
              <a:t>ivanje drugih tipova veza izme</a:t>
            </a:r>
            <a:r>
              <a:rPr lang="sr-Latn-R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</a:t>
            </a:r>
            <a:r>
              <a:rPr lang="sr-Latn-RS" dirty="0" smtClean="0"/>
              <a:t>u developera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BB6D97-7B53-46D8-BEE8-E33C102F0DB4}" type="slidenum">
              <a:rPr lang="sr-Latn-RS" altLang="en-US" smtClean="0"/>
              <a:pPr>
                <a:defRPr/>
              </a:pPr>
              <a:t>6</a:t>
            </a:fld>
            <a:r>
              <a:rPr lang="sr-Latn-RS" altLang="en-US" smtClean="0"/>
              <a:t>/12</a:t>
            </a:r>
            <a:endParaRPr lang="sr-Latn-R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sr-Latn-RS" smtClean="0"/>
              <a:t>ETF Beograd::</a:t>
            </a:r>
            <a:r>
              <a:rPr lang="sr-Latn-RS" smtClean="0"/>
              <a:t>Analiza socijalnih </a:t>
            </a:r>
            <a:r>
              <a:rPr lang="sr-Latn-RS" smtClean="0"/>
              <a:t>mreža</a:t>
            </a:r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Literatura</a:t>
            </a:r>
          </a:p>
        </p:txBody>
      </p:sp>
      <p:sp>
        <p:nvSpPr>
          <p:cNvPr id="7171" name="Text Placeholder 6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0825" y="1700213"/>
            <a:ext cx="8642350" cy="4681537"/>
          </a:xfrm>
        </p:spPr>
        <p:txBody>
          <a:bodyPr/>
          <a:lstStyle/>
          <a:p>
            <a:pPr marL="514350" indent="-514350"/>
            <a:r>
              <a:rPr lang="en-US" sz="3200" i="1" smtClean="0"/>
              <a:t>Madey, Gregory R., Vincent W. Freeh and Renee Tynan. “THE OPEN SOURCE SOFTWARE DEVELOPMENT PHENOMENON: AN ANALYSIS BASED ON SOCIAL NETWORK THEORY.” (2002).</a:t>
            </a:r>
            <a:endParaRPr lang="en-US" sz="3200" smtClean="0"/>
          </a:p>
        </p:txBody>
      </p:sp>
      <p:sp>
        <p:nvSpPr>
          <p:cNvPr id="7172" name="Footer Placeholder 8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ETF Beograd::Analiza socijalnih mreža</a:t>
            </a:r>
            <a:endParaRPr lang="sr-Cyrl-CS" altLang="en-US" smtClean="0"/>
          </a:p>
        </p:txBody>
      </p:sp>
      <p:sp>
        <p:nvSpPr>
          <p:cNvPr id="7173" name="Slide Number Placeholder 9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83DB3CF-5360-442E-9868-A7A134769783}" type="slidenum">
              <a:rPr lang="sr-Cyrl-CS" altLang="en-US" smtClean="0"/>
              <a:pPr/>
              <a:t>7</a:t>
            </a:fld>
            <a:r>
              <a:rPr lang="en-US" altLang="en-US" smtClean="0"/>
              <a:t>/12</a:t>
            </a:r>
            <a:endParaRPr lang="sr-Cyrl-C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_title_slide">
  <a:themeElements>
    <a:clrScheme name="Eclipse 14">
      <a:dk1>
        <a:srgbClr val="000000"/>
      </a:dk1>
      <a:lt1>
        <a:srgbClr val="FFFFFF"/>
      </a:lt1>
      <a:dk2>
        <a:srgbClr val="000080"/>
      </a:dk2>
      <a:lt2>
        <a:srgbClr val="5F5F5F"/>
      </a:lt2>
      <a:accent1>
        <a:srgbClr val="0066FF"/>
      </a:accent1>
      <a:accent2>
        <a:srgbClr val="99CC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B9E7"/>
      </a:accent6>
      <a:hlink>
        <a:srgbClr val="0000FF"/>
      </a:hlink>
      <a:folHlink>
        <a:srgbClr val="B2B2B2"/>
      </a:folHlink>
    </a:clrScheme>
    <a:fontScheme name="1_Eclipse_title_slid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1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2">
        <a:dk1>
          <a:srgbClr val="000000"/>
        </a:dk1>
        <a:lt1>
          <a:srgbClr val="FFFFFF"/>
        </a:lt1>
        <a:dk2>
          <a:srgbClr val="000099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3">
        <a:dk1>
          <a:srgbClr val="000000"/>
        </a:dk1>
        <a:lt1>
          <a:srgbClr val="FFFFFF"/>
        </a:lt1>
        <a:dk2>
          <a:srgbClr val="000066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14">
        <a:dk1>
          <a:srgbClr val="000000"/>
        </a:dk1>
        <a:lt1>
          <a:srgbClr val="FFFFFF"/>
        </a:lt1>
        <a:dk2>
          <a:srgbClr val="000080"/>
        </a:dk2>
        <a:lt2>
          <a:srgbClr val="5F5F5F"/>
        </a:lt2>
        <a:accent1>
          <a:srgbClr val="0066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B9E7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5579</TotalTime>
  <Words>199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Tahoma</vt:lpstr>
      <vt:lpstr>Arial</vt:lpstr>
      <vt:lpstr>Wingdings</vt:lpstr>
      <vt:lpstr>1_Eclipse_title_slide</vt:lpstr>
      <vt:lpstr>Analiza socijalnih mreža   The open source software development phenomenon: An analysis based on social network theory</vt:lpstr>
      <vt:lpstr>Uvod</vt:lpstr>
      <vt:lpstr>Predstavljena modelovana mreža</vt:lpstr>
      <vt:lpstr>SourceForge</vt:lpstr>
      <vt:lpstr>SourceForge – analiza nasumičnosti</vt:lpstr>
      <vt:lpstr>Dalji rad i otvorena pitanja</vt:lpstr>
      <vt:lpstr>Literatura</vt:lpstr>
    </vt:vector>
  </TitlesOfParts>
  <Company>ETF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- Uvod</dc:title>
  <dc:subject>Uvod u paralelno računarstvo</dc:subject>
  <dc:creator>Blaise Barney, Marko Mišić, Andrija Bošnjaković</dc:creator>
  <cp:lastModifiedBy>Windows User</cp:lastModifiedBy>
  <cp:revision>320</cp:revision>
  <dcterms:created xsi:type="dcterms:W3CDTF">2007-03-01T21:17:50Z</dcterms:created>
  <dcterms:modified xsi:type="dcterms:W3CDTF">2022-08-31T10:44:29Z</dcterms:modified>
</cp:coreProperties>
</file>