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5" r:id="rId6"/>
    <p:sldId id="310" r:id="rId7"/>
    <p:sldId id="312" r:id="rId8"/>
    <p:sldId id="316" r:id="rId9"/>
    <p:sldId id="317" r:id="rId10"/>
    <p:sldId id="311" r:id="rId11"/>
    <p:sldId id="313" r:id="rId12"/>
    <p:sldId id="31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 mediu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Stil mediu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Stil lumino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 luminos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il luminos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29" autoAdjust="0"/>
  </p:normalViewPr>
  <p:slideViewPr>
    <p:cSldViewPr showGuides="1">
      <p:cViewPr varScale="1">
        <p:scale>
          <a:sx n="159" d="100"/>
          <a:sy n="159" d="100"/>
        </p:scale>
        <p:origin x="156" y="2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2C70AF4-702F-4EB2-B3A9-E3B614C3C104}" type="datetime1">
              <a:rPr lang="ro-RO" smtClean="0"/>
              <a:pPr algn="r" rtl="0"/>
              <a:t>20.05.2020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o-RO" smtClean="0"/>
              <a:pPr algn="r"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73B6566-F6E7-4241-A127-0CBBFDB1791D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F00514-BD6D-49D0-B1FB-3DBC7DAA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438B3A4-CA67-4C10-B4CD-62760DAEB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977D542-4ABF-454F-A011-7ACD1637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56F8-8B57-4129-8D2C-B1CCFD3883A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837CDCA-06AF-4B72-8BD1-C0A25742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35CC0-475E-4C5A-A2A5-835BD4B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C351-55ED-44B4-AC3E-620948B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99BD30-A4E4-4268-A55C-4F31CE59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7FBD9E4-4C74-439D-B43A-F35A7F47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81A5333-5C1E-48EF-A04C-C13926B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9BA-79CD-4DB2-B682-56D129EEBFCF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84E27F9-7159-4DA3-AE67-BF8BC7CA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DC18C97-9CFB-4EF0-9503-5D2D111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19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F5D15E0-8E86-417D-8A58-0A2DE6E6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189BA14-6DD2-4481-AC0A-33CDEC9A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5C9E550-3D51-4CDA-8276-594A97D4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C8EF-93B4-4FD7-A0DF-14FC7DFA32A0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6BFA7E-8E27-437C-A205-06592A9E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4169312-AB28-4788-BFED-D6E8F59A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54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3E5366-EA78-4A7C-B3D1-61563813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5A577E-090B-41D8-B81A-04D84E49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3AFB7A8-7681-4015-ADA7-8A5D1F56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0385-3B4B-4781-B6EC-910F470AD70B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CC92492-7740-44C9-AE67-05815FB2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E5F9AF-89DE-42C8-8606-4903FC6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69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5E6CC9-13BE-4912-BCE5-87A5C6C6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C5D14F-F6F8-4194-B80A-FA5979A2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F2A816C-E3C9-48CE-9562-264151E4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ECB3-3501-4DE9-9582-98FCC52621BD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0B21536-28D4-4DBB-8E8C-A3A831B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BA71C7-E210-42DD-A04D-2E71930D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72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C06AF0-F767-4367-8158-9325260C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E2472C-8FEF-42A7-9F9E-7FCA758A3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9081657-6599-4D82-B1F6-E8D9B598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A3D4C10-6D22-4DF1-BA0A-01E6F7F5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8753-3140-4D2F-9E5D-E88BB2504A4D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3D6365B-DBCC-47DB-A421-6B00E73E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C1EAAD1-5A20-469E-A3B2-72630519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5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2A074A7-F75E-4D8F-BFDC-775956F1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558FE0E-C89E-45F9-B953-93ABA914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577BE56-CF34-4EAD-B550-FB42EFF3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09C7AC3-0CD6-4E37-851B-374F570F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88B7A91-FD0C-4383-97EC-FDDC128D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4F92703-B4FA-44E8-AEB0-E3562C51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0252-F082-49F3-942E-8C2E16D3DD5D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59A6164A-C9D4-44D0-9A0B-735BB095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2B4CBF6-A9A0-425E-9AF2-69A6CC34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415C65-4C4D-416D-B53B-8CC55D07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7DDCE05-0EC4-4CA0-AC7F-B845E90E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994D-C49F-4289-B3FD-276242FE46FF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1287F9E-AE2F-4560-901B-283A279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3FB6C1D-435A-4CF4-A19D-EC3AEB93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95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CB98ECA6-21A6-4448-A8E5-FB8C4E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8358-33D2-41A1-8613-277A180A43AE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FA46736D-E806-490E-ACEE-DB46FC44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8EDD69C-D8AB-4543-AB68-2C83A8B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39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9EBE49-F6E1-48C8-BDA1-F972AAE8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1E04BA7-7BD0-4873-8B94-D4756F30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824DFCF-73D2-4043-B736-651357CB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40CACDC-BA0F-457C-B8F0-39B3C76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B0FF-1095-473B-BB0A-00FA569A52FD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0416891-2082-4D6B-883B-BBEA640F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D7D2C1F-7B83-4397-9E45-64ED5508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00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288675-4D1B-4682-BB42-EE8CCA93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2584C0DB-16B8-4117-8BA9-ED911FFDC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3EABBC6-7DEC-4433-9154-08995E23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72BE216-C939-4BCB-BB1E-EDADBC85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B092-021B-425A-947D-B42EE7692204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10F2FC-D09E-4B1C-97C8-DC55309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D7AC0CB-A35C-4FFF-82D6-48985B5D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1804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0956155F-4F2F-45EA-80DA-2577F950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EAE0855-4FE3-4236-BCAA-2CEE9813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F6DAC38-FBB0-4AA5-9624-B95C4BEED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8D0F-0A2A-4226-AC11-83C5DCF9D952}" type="datetime1">
              <a:rPr lang="ro-RO" smtClean="0"/>
              <a:pPr/>
              <a:t>20.05.2020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323793-40E0-48A6-8349-8E8E9910B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65C05F-C2AB-4D16-98B0-9A6D28517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01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roof_of_Work_solution_verification.svg" TargetMode="External"/><Relationship Id="rId2" Type="http://schemas.openxmlformats.org/officeDocument/2006/relationships/hyperlink" Target="https://en.wikipedia.org/wiki/File:Proof_of_Work_challenge_response.sv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searchgate.net/figure/Mined-blocks-in-a-blockchain-Hash-in-each-block-now-starts-with-five-zeros_fig2_33213985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825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308" y="551962"/>
            <a:ext cx="10996208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u 2"/>
          <p:cNvSpPr>
            <a:spLocks noGrp="1"/>
          </p:cNvSpPr>
          <p:nvPr>
            <p:ph type="ctrTitle"/>
          </p:nvPr>
        </p:nvSpPr>
        <p:spPr>
          <a:xfrm>
            <a:off x="1523603" y="1293338"/>
            <a:ext cx="9141618" cy="3274592"/>
          </a:xfrm>
        </p:spPr>
        <p:txBody>
          <a:bodyPr rtlCol="0" anchor="ctr">
            <a:normAutofit/>
          </a:bodyPr>
          <a:lstStyle/>
          <a:p>
            <a:r>
              <a:rPr lang="en-US" sz="7100" dirty="0"/>
              <a:t>“Proof of </a:t>
            </a:r>
            <a:r>
              <a:rPr lang="en-US" sz="7100" dirty="0" err="1"/>
              <a:t>Wor</a:t>
            </a:r>
            <a:r>
              <a:rPr lang="ro-RO" sz="7100" dirty="0"/>
              <a:t>k</a:t>
            </a:r>
            <a:r>
              <a:rPr lang="en-US" sz="7100"/>
              <a:t>” </a:t>
            </a:r>
            <a:r>
              <a:rPr lang="en-US" sz="7100" dirty="0" err="1"/>
              <a:t>în</a:t>
            </a:r>
            <a:r>
              <a:rPr lang="en-US" sz="7100" dirty="0"/>
              <a:t> </a:t>
            </a:r>
            <a:r>
              <a:rPr lang="en-US" sz="7100" dirty="0" err="1"/>
              <a:t>prevenirea</a:t>
            </a:r>
            <a:r>
              <a:rPr lang="en-US" sz="7100" dirty="0"/>
              <a:t> </a:t>
            </a:r>
            <a:r>
              <a:rPr lang="en-US" sz="7100" dirty="0" err="1"/>
              <a:t>atacurilor</a:t>
            </a:r>
            <a:r>
              <a:rPr lang="en-US" sz="7100" dirty="0"/>
              <a:t> DoS la </a:t>
            </a:r>
            <a:r>
              <a:rPr lang="en-US" sz="7100" dirty="0" err="1"/>
              <a:t>nivel</a:t>
            </a:r>
            <a:r>
              <a:rPr lang="en-US" sz="7100" dirty="0"/>
              <a:t> de </a:t>
            </a:r>
            <a:r>
              <a:rPr lang="en-US" sz="7100" dirty="0" err="1"/>
              <a:t>aplicație</a:t>
            </a:r>
            <a:endParaRPr lang="ro-RO" sz="7100" dirty="0"/>
          </a:p>
        </p:txBody>
      </p:sp>
      <p:sp>
        <p:nvSpPr>
          <p:cNvPr id="4" name="Subtitlu 3"/>
          <p:cNvSpPr>
            <a:spLocks noGrp="1"/>
          </p:cNvSpPr>
          <p:nvPr>
            <p:ph type="subTitle" idx="1"/>
          </p:nvPr>
        </p:nvSpPr>
        <p:spPr>
          <a:xfrm>
            <a:off x="1523603" y="5514052"/>
            <a:ext cx="9141618" cy="651910"/>
          </a:xfrm>
        </p:spPr>
        <p:txBody>
          <a:bodyPr rtlCol="0" anchor="ctr">
            <a:normAutofit/>
          </a:bodyPr>
          <a:lstStyle/>
          <a:p>
            <a:pPr rtl="0"/>
            <a:r>
              <a:rPr lang="ro-RO" sz="1500" err="1"/>
              <a:t>Ma</a:t>
            </a:r>
            <a:r>
              <a:rPr lang="en-US" sz="1500"/>
              <a:t>s</a:t>
            </a:r>
            <a:r>
              <a:rPr lang="ro-RO" sz="1500" err="1"/>
              <a:t>terand</a:t>
            </a:r>
            <a:r>
              <a:rPr lang="ro-RO" sz="1500"/>
              <a:t>: Budescu Bogdan-Ionuț</a:t>
            </a:r>
          </a:p>
          <a:p>
            <a:pPr rtl="0"/>
            <a:r>
              <a:rPr lang="ro-RO" sz="1500"/>
              <a:t>Coordonator: Prof. dr. ing. Groza Bogdan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308" y="6354708"/>
            <a:ext cx="1099736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62605" y="326155"/>
            <a:ext cx="4416552" cy="533400"/>
          </a:xfrm>
        </p:spPr>
        <p:txBody>
          <a:bodyPr rtlCol="0"/>
          <a:lstStyle/>
          <a:p>
            <a:pPr rtl="0"/>
            <a:r>
              <a:rPr lang="ro-RO" dirty="0"/>
              <a:t>Ce este </a:t>
            </a:r>
            <a:r>
              <a:rPr lang="ro-RO" dirty="0" err="1"/>
              <a:t>Proof</a:t>
            </a:r>
            <a:r>
              <a:rPr lang="ro-RO" dirty="0"/>
              <a:t> of </a:t>
            </a:r>
            <a:r>
              <a:rPr lang="ro-RO" dirty="0" err="1"/>
              <a:t>Work</a:t>
            </a:r>
            <a:r>
              <a:rPr lang="ro-RO" dirty="0"/>
              <a:t>?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68261" y="949494"/>
            <a:ext cx="4800602" cy="2468478"/>
          </a:xfrm>
        </p:spPr>
        <p:txBody>
          <a:bodyPr rtlCol="0"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ro-RO" sz="2000" dirty="0"/>
              <a:t>care utilizează </a:t>
            </a:r>
            <a:r>
              <a:rPr lang="ro-RO" sz="2000" dirty="0" err="1"/>
              <a:t>proof</a:t>
            </a:r>
            <a:r>
              <a:rPr lang="ro-RO" sz="2000" dirty="0"/>
              <a:t>-of-</a:t>
            </a:r>
            <a:r>
              <a:rPr lang="ro-RO" sz="2000" dirty="0" err="1"/>
              <a:t>work</a:t>
            </a:r>
            <a:r>
              <a:rPr lang="en-US" sz="2000" dirty="0"/>
              <a:t> </a:t>
            </a:r>
            <a:r>
              <a:rPr lang="en-US" sz="2000" dirty="0" err="1"/>
              <a:t>solicită</a:t>
            </a:r>
            <a:r>
              <a:rPr lang="en-US" sz="2000" dirty="0"/>
              <a:t>, </a:t>
            </a:r>
            <a:r>
              <a:rPr lang="en-US" sz="2000" dirty="0" err="1"/>
              <a:t>înainte</a:t>
            </a:r>
            <a:r>
              <a:rPr lang="en-US" sz="2000" dirty="0"/>
              <a:t> de 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ro-RO" sz="2000" dirty="0"/>
              <a:t>unor date</a:t>
            </a:r>
            <a:r>
              <a:rPr lang="en-US" sz="2000" dirty="0"/>
              <a:t>, </a:t>
            </a:r>
            <a:r>
              <a:rPr lang="en-US" sz="2000" dirty="0" err="1"/>
              <a:t>rezolvarea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probleme</a:t>
            </a:r>
            <a:r>
              <a:rPr lang="en-US" sz="2000" dirty="0"/>
              <a:t> </a:t>
            </a:r>
            <a:r>
              <a:rPr lang="en-US" sz="2000" dirty="0" err="1"/>
              <a:t>matematice</a:t>
            </a:r>
            <a:r>
              <a:rPr lang="en-US" sz="2000" dirty="0"/>
              <a:t> care cere </a:t>
            </a:r>
            <a:r>
              <a:rPr lang="en-US" sz="2000" dirty="0" err="1"/>
              <a:t>putere</a:t>
            </a:r>
            <a:r>
              <a:rPr lang="en-US" sz="2000" dirty="0"/>
              <a:t> </a:t>
            </a:r>
            <a:r>
              <a:rPr lang="en-US" sz="2000" dirty="0" err="1"/>
              <a:t>computațională</a:t>
            </a:r>
            <a:r>
              <a:rPr lang="ro-RO" sz="2000" dirty="0"/>
              <a:t> cu o dificultate setată de către server.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609669" y="349392"/>
            <a:ext cx="4416552" cy="533400"/>
          </a:xfrm>
        </p:spPr>
        <p:txBody>
          <a:bodyPr rtlCol="0"/>
          <a:lstStyle/>
          <a:p>
            <a:pPr rtl="0"/>
            <a:r>
              <a:rPr lang="ro-RO" dirty="0"/>
              <a:t>Ce este </a:t>
            </a:r>
            <a:r>
              <a:rPr lang="ro-RO" dirty="0" err="1"/>
              <a:t>DoS</a:t>
            </a:r>
            <a:r>
              <a:rPr lang="ro-RO" dirty="0"/>
              <a:t>?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359015" y="916459"/>
            <a:ext cx="4416552" cy="2343908"/>
          </a:xfrm>
        </p:spPr>
        <p:txBody>
          <a:bodyPr rtlCol="0">
            <a:normAutofit/>
          </a:bodyPr>
          <a:lstStyle/>
          <a:p>
            <a:pPr rtl="0"/>
            <a:r>
              <a:rPr lang="ro-RO" sz="2000" dirty="0" err="1"/>
              <a:t>DoS</a:t>
            </a:r>
            <a:r>
              <a:rPr lang="ro-RO" sz="2000" dirty="0"/>
              <a:t> sau </a:t>
            </a:r>
            <a:r>
              <a:rPr lang="ro-RO" sz="2000" dirty="0" err="1"/>
              <a:t>Denial</a:t>
            </a:r>
            <a:r>
              <a:rPr lang="ro-RO" sz="2000" dirty="0"/>
              <a:t> of Service este un atac cibernetic care are ca si scop principal de a supraîncărca sau bloca resursele unui anumit calculator.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DD91F22F-84CD-40F0-880B-F02B9A607D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60" y="3647267"/>
            <a:ext cx="4267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0C5931DF-5CC9-4D19-A787-7E385AAA19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560734"/>
            <a:ext cx="4267200" cy="146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reptunghi 10">
            <a:extLst>
              <a:ext uri="{FF2B5EF4-FFF2-40B4-BE49-F238E27FC236}">
                <a16:creationId xmlns:a16="http://schemas.microsoft.com/office/drawing/2014/main" id="{709AA054-D532-48AB-BD79-D3020338C070}"/>
              </a:ext>
            </a:extLst>
          </p:cNvPr>
          <p:cNvSpPr/>
          <p:nvPr/>
        </p:nvSpPr>
        <p:spPr>
          <a:xfrm>
            <a:off x="1751012" y="533891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/>
              <a:t>Challenge-response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en-US" dirty="0"/>
              <a:t>[1]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2AE707B1-20FB-42A3-94C7-8EDCDDA9AA3A}"/>
              </a:ext>
            </a:extLst>
          </p:cNvPr>
          <p:cNvSpPr/>
          <p:nvPr/>
        </p:nvSpPr>
        <p:spPr>
          <a:xfrm>
            <a:off x="7268356" y="5410200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S</a:t>
            </a:r>
            <a:r>
              <a:rPr lang="en-US" dirty="0" err="1"/>
              <a:t>olution</a:t>
            </a:r>
            <a:r>
              <a:rPr lang="en-US" dirty="0"/>
              <a:t>-verification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en-US" dirty="0"/>
              <a:t>[2]</a:t>
            </a:r>
          </a:p>
        </p:txBody>
      </p: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3E3B56BE-599E-46F4-B613-700D3B936FF7}"/>
              </a:ext>
            </a:extLst>
          </p:cNvPr>
          <p:cNvSpPr txBox="1">
            <a:spLocks/>
          </p:cNvSpPr>
          <p:nvPr/>
        </p:nvSpPr>
        <p:spPr>
          <a:xfrm>
            <a:off x="1068261" y="2815996"/>
            <a:ext cx="6184393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Moduri de implementare </a:t>
            </a:r>
            <a:r>
              <a:rPr lang="ro-RO" dirty="0" err="1"/>
              <a:t>Proof</a:t>
            </a:r>
            <a:r>
              <a:rPr lang="ro-RO" dirty="0"/>
              <a:t> of </a:t>
            </a:r>
            <a:r>
              <a:rPr lang="ro-RO" dirty="0" err="1"/>
              <a:t>Work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483924" y="228600"/>
            <a:ext cx="10016104" cy="609599"/>
          </a:xfrm>
        </p:spPr>
        <p:txBody>
          <a:bodyPr rtlCol="0">
            <a:normAutofit fontScale="90000"/>
          </a:bodyPr>
          <a:lstStyle/>
          <a:p>
            <a:pPr rtl="0"/>
            <a:r>
              <a:rPr lang="ro-RO" dirty="0"/>
              <a:t>Arhitectura aplicației </a:t>
            </a:r>
          </a:p>
        </p:txBody>
      </p:sp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5BF1C11C-5FEE-47EC-B3D5-B83AB339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878545"/>
            <a:ext cx="8801488" cy="5750855"/>
          </a:xfrm>
          <a:prstGeom prst="rect">
            <a:avLst/>
          </a:prstGeom>
        </p:spPr>
      </p:pic>
      <p:sp>
        <p:nvSpPr>
          <p:cNvPr id="7" name="Dreptunghi 6">
            <a:extLst>
              <a:ext uri="{FF2B5EF4-FFF2-40B4-BE49-F238E27FC236}">
                <a16:creationId xmlns:a16="http://schemas.microsoft.com/office/drawing/2014/main" id="{C17AE6A9-4559-41DB-B679-86FA03640BEE}"/>
              </a:ext>
            </a:extLst>
          </p:cNvPr>
          <p:cNvSpPr/>
          <p:nvPr/>
        </p:nvSpPr>
        <p:spPr>
          <a:xfrm>
            <a:off x="3198812" y="1524000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SSL </a:t>
            </a:r>
            <a:r>
              <a:rPr lang="ro-RO" dirty="0" err="1"/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836612" y="152400"/>
            <a:ext cx="10016104" cy="685800"/>
          </a:xfrm>
        </p:spPr>
        <p:txBody>
          <a:bodyPr rtlCol="0">
            <a:normAutofit fontScale="90000"/>
          </a:bodyPr>
          <a:lstStyle/>
          <a:p>
            <a:pPr rtl="0"/>
            <a:r>
              <a:rPr lang="ro-RO" dirty="0" err="1"/>
              <a:t>Verficare</a:t>
            </a:r>
            <a:r>
              <a:rPr lang="en-US" dirty="0"/>
              <a:t>a</a:t>
            </a:r>
            <a:r>
              <a:rPr lang="ro-RO" dirty="0"/>
              <a:t> soluției trimise</a:t>
            </a:r>
          </a:p>
        </p:txBody>
      </p:sp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76E17584-24E5-43D8-8100-213EE085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412" y="3203507"/>
            <a:ext cx="6943725" cy="3009900"/>
          </a:xfrm>
          <a:prstGeom prst="rect">
            <a:avLst/>
          </a:prstGeom>
        </p:spPr>
      </p:pic>
      <p:pic>
        <p:nvPicPr>
          <p:cNvPr id="4" name="Imagine 3" descr="O imagine care conține pasăre&#10;&#10;Descriere generată automat">
            <a:extLst>
              <a:ext uri="{FF2B5EF4-FFF2-40B4-BE49-F238E27FC236}">
                <a16:creationId xmlns:a16="http://schemas.microsoft.com/office/drawing/2014/main" id="{460FA5BD-FCC7-4028-BAC1-6A37F0F800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1" y="1684130"/>
            <a:ext cx="2971800" cy="1282939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72C8E46C-53E2-4BE7-887D-A962043C5435}"/>
              </a:ext>
            </a:extLst>
          </p:cNvPr>
          <p:cNvSpPr txBox="1"/>
          <p:nvPr/>
        </p:nvSpPr>
        <p:spPr>
          <a:xfrm>
            <a:off x="531812" y="957234"/>
            <a:ext cx="299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Structura mesajelor transmise</a:t>
            </a:r>
            <a:endParaRPr lang="en-US" dirty="0"/>
          </a:p>
          <a:p>
            <a:r>
              <a:rPr lang="ro-RO" dirty="0"/>
              <a:t>către server</a:t>
            </a:r>
            <a:endParaRPr lang="en-US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C49854A3-1934-4D77-8E86-4C1A3DDAA320}"/>
              </a:ext>
            </a:extLst>
          </p:cNvPr>
          <p:cNvSpPr/>
          <p:nvPr/>
        </p:nvSpPr>
        <p:spPr>
          <a:xfrm>
            <a:off x="4211920" y="1749734"/>
            <a:ext cx="2438400" cy="115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previousHash</a:t>
            </a:r>
            <a:r>
              <a:rPr lang="ro-RO" dirty="0"/>
              <a:t> + </a:t>
            </a:r>
            <a:r>
              <a:rPr lang="ro-RO" dirty="0" err="1"/>
              <a:t>message</a:t>
            </a:r>
            <a:r>
              <a:rPr lang="ro-RO" dirty="0"/>
              <a:t> + </a:t>
            </a:r>
            <a:r>
              <a:rPr lang="ro-RO" dirty="0" err="1"/>
              <a:t>timeStamp</a:t>
            </a:r>
            <a:r>
              <a:rPr lang="ro-RO" dirty="0"/>
              <a:t> + </a:t>
            </a:r>
            <a:r>
              <a:rPr lang="ro-RO" dirty="0" err="1"/>
              <a:t>nonce</a:t>
            </a:r>
            <a:r>
              <a:rPr lang="ro-RO" dirty="0"/>
              <a:t> + </a:t>
            </a:r>
            <a:r>
              <a:rPr lang="ro-RO" dirty="0" err="1"/>
              <a:t>difficulty</a:t>
            </a:r>
            <a:endParaRPr lang="en-US" dirty="0"/>
          </a:p>
        </p:txBody>
      </p:sp>
      <p:sp>
        <p:nvSpPr>
          <p:cNvPr id="7" name="Săgeată: dreapta 6">
            <a:extLst>
              <a:ext uri="{FF2B5EF4-FFF2-40B4-BE49-F238E27FC236}">
                <a16:creationId xmlns:a16="http://schemas.microsoft.com/office/drawing/2014/main" id="{18AEF355-5CF1-4200-8637-46348F0F15C1}"/>
              </a:ext>
            </a:extLst>
          </p:cNvPr>
          <p:cNvSpPr/>
          <p:nvPr/>
        </p:nvSpPr>
        <p:spPr>
          <a:xfrm>
            <a:off x="6864084" y="1951047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SHA-256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DB21B9D-46DB-4D45-9060-5587155A3F62}"/>
              </a:ext>
            </a:extLst>
          </p:cNvPr>
          <p:cNvSpPr/>
          <p:nvPr/>
        </p:nvSpPr>
        <p:spPr>
          <a:xfrm>
            <a:off x="8906649" y="1718081"/>
            <a:ext cx="2593520" cy="115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Hash</a:t>
            </a:r>
            <a:r>
              <a:rPr lang="ro-RO" dirty="0"/>
              <a:t> = „</a:t>
            </a:r>
            <a:r>
              <a:rPr lang="en-US" dirty="0"/>
              <a:t>000092bbba3e47314517adc69ae0ce29a156f8195f497d</a:t>
            </a:r>
            <a:r>
              <a:rPr lang="ro-RO" dirty="0"/>
              <a:t>...„</a:t>
            </a:r>
            <a:endParaRPr lang="en-US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08C2F05-12EC-41E2-BAF9-D99DE4C43B18}"/>
              </a:ext>
            </a:extLst>
          </p:cNvPr>
          <p:cNvSpPr/>
          <p:nvPr/>
        </p:nvSpPr>
        <p:spPr>
          <a:xfrm>
            <a:off x="4397773" y="6324600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Exemplificare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EF78B-DC45-4DB1-B4E8-5B94B002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189061"/>
            <a:ext cx="10016104" cy="546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teste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D1A33EE7-294E-4579-93C7-7F8AD33AD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88264"/>
              </p:ext>
            </p:extLst>
          </p:nvPr>
        </p:nvGraphicFramePr>
        <p:xfrm>
          <a:off x="188913" y="990600"/>
          <a:ext cx="11925299" cy="37015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62099">
                  <a:extLst>
                    <a:ext uri="{9D8B030D-6E8A-4147-A177-3AD203B41FA5}">
                      <a16:colId xmlns:a16="http://schemas.microsoft.com/office/drawing/2014/main" val="258134601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1784927887"/>
                    </a:ext>
                  </a:extLst>
                </a:gridCol>
                <a:gridCol w="2505873">
                  <a:extLst>
                    <a:ext uri="{9D8B030D-6E8A-4147-A177-3AD203B41FA5}">
                      <a16:colId xmlns:a16="http://schemas.microsoft.com/office/drawing/2014/main" val="902819858"/>
                    </a:ext>
                  </a:extLst>
                </a:gridCol>
                <a:gridCol w="2500466">
                  <a:extLst>
                    <a:ext uri="{9D8B030D-6E8A-4147-A177-3AD203B41FA5}">
                      <a16:colId xmlns:a16="http://schemas.microsoft.com/office/drawing/2014/main" val="3970806859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3700972621"/>
                    </a:ext>
                  </a:extLst>
                </a:gridCol>
              </a:tblGrid>
              <a:tr h="647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Dificultate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Dificultate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Dificultate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Dificultate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96710"/>
                  </a:ext>
                </a:extLst>
              </a:tr>
              <a:tr h="1334077">
                <a:tc>
                  <a:txBody>
                    <a:bodyPr/>
                    <a:lstStyle/>
                    <a:p>
                      <a:r>
                        <a:rPr lang="en-US" dirty="0"/>
                        <a:t>Client 1</a:t>
                      </a:r>
                    </a:p>
                    <a:p>
                      <a:r>
                        <a:rPr lang="ro-RO" sz="1200" kern="1200" dirty="0">
                          <a:solidFill>
                            <a:schemeClr val="dk1"/>
                          </a:solidFill>
                          <a:effectLst/>
                        </a:rPr>
                        <a:t>laptop i7-8750u 2.5 </a:t>
                      </a:r>
                      <a:r>
                        <a:rPr lang="ro-RO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19532"/>
                  </a:ext>
                </a:extLst>
              </a:tr>
              <a:tr h="1720315">
                <a:tc>
                  <a:txBody>
                    <a:bodyPr/>
                    <a:lstStyle/>
                    <a:p>
                      <a:r>
                        <a:rPr lang="en-US" dirty="0"/>
                        <a:t>Client 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W</a:t>
                      </a:r>
                      <a:r>
                        <a:rPr lang="ro-RO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orkstation</a:t>
                      </a:r>
                      <a:r>
                        <a:rPr lang="ro-RO" sz="1200" kern="1200" dirty="0">
                          <a:solidFill>
                            <a:schemeClr val="dk1"/>
                          </a:solidFill>
                          <a:effectLst/>
                        </a:rPr>
                        <a:t> Intel </a:t>
                      </a:r>
                      <a:r>
                        <a:rPr lang="ro-RO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Xeon</a:t>
                      </a:r>
                      <a:r>
                        <a:rPr lang="ro-RO" sz="1200" kern="1200" dirty="0">
                          <a:solidFill>
                            <a:schemeClr val="dk1"/>
                          </a:solidFill>
                          <a:effectLst/>
                        </a:rPr>
                        <a:t> E5-1630 v4 3.7 </a:t>
                      </a:r>
                      <a:r>
                        <a:rPr lang="ro-RO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13590"/>
                  </a:ext>
                </a:extLst>
              </a:tr>
            </a:tbl>
          </a:graphicData>
        </a:graphic>
      </p:graphicFrame>
      <p:pic>
        <p:nvPicPr>
          <p:cNvPr id="11" name="Imagine 10" descr="O imagine care conține text, hartă, apă, masă&#10;&#10;Descriere generată automat">
            <a:extLst>
              <a:ext uri="{FF2B5EF4-FFF2-40B4-BE49-F238E27FC236}">
                <a16:creationId xmlns:a16="http://schemas.microsoft.com/office/drawing/2014/main" id="{50733A95-6EA6-4D3B-9F0D-FD22F19D7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3124200"/>
            <a:ext cx="2789738" cy="1396287"/>
          </a:xfrm>
          <a:prstGeom prst="rect">
            <a:avLst/>
          </a:prstGeom>
        </p:spPr>
      </p:pic>
      <p:pic>
        <p:nvPicPr>
          <p:cNvPr id="13" name="Imagine 12" descr="O imagine care conține masă, alb, mare&#10;&#10;Descriere generată automat">
            <a:extLst>
              <a:ext uri="{FF2B5EF4-FFF2-40B4-BE49-F238E27FC236}">
                <a16:creationId xmlns:a16="http://schemas.microsoft.com/office/drawing/2014/main" id="{8EE56338-6ABC-48F9-AFDA-6161316F4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40" y="3124200"/>
            <a:ext cx="2384908" cy="1396286"/>
          </a:xfrm>
          <a:prstGeom prst="rect">
            <a:avLst/>
          </a:prstGeom>
        </p:spPr>
      </p:pic>
      <p:pic>
        <p:nvPicPr>
          <p:cNvPr id="15" name="Imagine 14" descr="O imagine care conține alb&#10;&#10;Descriere generată automat">
            <a:extLst>
              <a:ext uri="{FF2B5EF4-FFF2-40B4-BE49-F238E27FC236}">
                <a16:creationId xmlns:a16="http://schemas.microsoft.com/office/drawing/2014/main" id="{2566BF40-15E0-4BA4-9E1F-BB57AF819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38" y="3124200"/>
            <a:ext cx="2281926" cy="1396286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8BC2151C-DB8C-455C-BE19-221EAD463B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28" y="3124200"/>
            <a:ext cx="2228979" cy="1375975"/>
          </a:xfrm>
          <a:prstGeom prst="rect">
            <a:avLst/>
          </a:prstGeom>
        </p:spPr>
      </p:pic>
      <p:pic>
        <p:nvPicPr>
          <p:cNvPr id="19" name="Imagine 18" descr="O imagine care conține text, hartă&#10;&#10;Descriere generată automat">
            <a:extLst>
              <a:ext uri="{FF2B5EF4-FFF2-40B4-BE49-F238E27FC236}">
                <a16:creationId xmlns:a16="http://schemas.microsoft.com/office/drawing/2014/main" id="{208EF70A-8588-4FE7-A1F4-69F6F4D445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50" y="1679786"/>
            <a:ext cx="2819400" cy="1185862"/>
          </a:xfrm>
          <a:prstGeom prst="rect">
            <a:avLst/>
          </a:prstGeom>
        </p:spPr>
      </p:pic>
      <p:pic>
        <p:nvPicPr>
          <p:cNvPr id="21" name="Imagine 20" descr="O imagine care conține alb&#10;&#10;Descriere generată automat">
            <a:extLst>
              <a:ext uri="{FF2B5EF4-FFF2-40B4-BE49-F238E27FC236}">
                <a16:creationId xmlns:a16="http://schemas.microsoft.com/office/drawing/2014/main" id="{368FD012-7F73-4CF9-8389-49D5491875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46" y="1679786"/>
            <a:ext cx="2416374" cy="1185862"/>
          </a:xfrm>
          <a:prstGeom prst="rect">
            <a:avLst/>
          </a:prstGeom>
        </p:spPr>
      </p:pic>
      <p:pic>
        <p:nvPicPr>
          <p:cNvPr id="23" name="Imagine 22" descr="O imagine care conține alb, așezat, apă, cameră&#10;&#10;Descriere generată automat">
            <a:extLst>
              <a:ext uri="{FF2B5EF4-FFF2-40B4-BE49-F238E27FC236}">
                <a16:creationId xmlns:a16="http://schemas.microsoft.com/office/drawing/2014/main" id="{2A0D66E8-B3A5-4148-B836-80A49758C7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37" y="1673770"/>
            <a:ext cx="2314671" cy="1185862"/>
          </a:xfrm>
          <a:prstGeom prst="rect">
            <a:avLst/>
          </a:prstGeom>
        </p:spPr>
      </p:pic>
      <p:pic>
        <p:nvPicPr>
          <p:cNvPr id="25" name="Imagine 24" descr="O imagine care conține alb&#10;&#10;Descriere generată automat">
            <a:extLst>
              <a:ext uri="{FF2B5EF4-FFF2-40B4-BE49-F238E27FC236}">
                <a16:creationId xmlns:a16="http://schemas.microsoft.com/office/drawing/2014/main" id="{EB87E018-05C8-4523-8CC3-78606EBBDD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28" y="1683796"/>
            <a:ext cx="2255984" cy="1185862"/>
          </a:xfrm>
          <a:prstGeom prst="rect">
            <a:avLst/>
          </a:prstGeom>
        </p:spPr>
      </p:pic>
      <p:graphicFrame>
        <p:nvGraphicFramePr>
          <p:cNvPr id="26" name="Tabel 26">
            <a:extLst>
              <a:ext uri="{FF2B5EF4-FFF2-40B4-BE49-F238E27FC236}">
                <a16:creationId xmlns:a16="http://schemas.microsoft.com/office/drawing/2014/main" id="{5AD57EE9-C08B-442E-B5ED-DBE9F763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25483"/>
              </p:ext>
            </p:extLst>
          </p:nvPr>
        </p:nvGraphicFramePr>
        <p:xfrm>
          <a:off x="188912" y="4724400"/>
          <a:ext cx="1190708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3329">
                  <a:extLst>
                    <a:ext uri="{9D8B030D-6E8A-4147-A177-3AD203B41FA5}">
                      <a16:colId xmlns:a16="http://schemas.microsoft.com/office/drawing/2014/main" val="1524932478"/>
                    </a:ext>
                  </a:extLst>
                </a:gridCol>
                <a:gridCol w="2993165">
                  <a:extLst>
                    <a:ext uri="{9D8B030D-6E8A-4147-A177-3AD203B41FA5}">
                      <a16:colId xmlns:a16="http://schemas.microsoft.com/office/drawing/2014/main" val="3516367379"/>
                    </a:ext>
                  </a:extLst>
                </a:gridCol>
                <a:gridCol w="2577758">
                  <a:extLst>
                    <a:ext uri="{9D8B030D-6E8A-4147-A177-3AD203B41FA5}">
                      <a16:colId xmlns:a16="http://schemas.microsoft.com/office/drawing/2014/main" val="2859140903"/>
                    </a:ext>
                  </a:extLst>
                </a:gridCol>
                <a:gridCol w="2381417">
                  <a:extLst>
                    <a:ext uri="{9D8B030D-6E8A-4147-A177-3AD203B41FA5}">
                      <a16:colId xmlns:a16="http://schemas.microsoft.com/office/drawing/2014/main" val="2979847665"/>
                    </a:ext>
                  </a:extLst>
                </a:gridCol>
                <a:gridCol w="2381417">
                  <a:extLst>
                    <a:ext uri="{9D8B030D-6E8A-4147-A177-3AD203B41FA5}">
                      <a16:colId xmlns:a16="http://schemas.microsoft.com/office/drawing/2014/main" val="375867626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799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</a:p>
                    <a:p>
                      <a:pPr marL="0" algn="l" defTabSz="914126" rtl="0" eaLnBrk="1" latinLnBrk="0" hangingPunct="1"/>
                      <a:r>
                        <a:rPr lang="ro-RO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laptop i7-6500u 2.6 </a:t>
                      </a:r>
                      <a:r>
                        <a:rPr lang="ro-RO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756"/>
                  </a:ext>
                </a:extLst>
              </a:tr>
            </a:tbl>
          </a:graphicData>
        </a:graphic>
      </p:graphicFrame>
      <p:pic>
        <p:nvPicPr>
          <p:cNvPr id="29" name="Imagine 28" descr="O imagine care conține text, hartă, alb, masă&#10;&#10;Descriere generată automat">
            <a:extLst>
              <a:ext uri="{FF2B5EF4-FFF2-40B4-BE49-F238E27FC236}">
                <a16:creationId xmlns:a16="http://schemas.microsoft.com/office/drawing/2014/main" id="{92ED3467-737C-4CFD-ACBC-247310B93E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4768317"/>
            <a:ext cx="2786158" cy="1657256"/>
          </a:xfrm>
          <a:prstGeom prst="rect">
            <a:avLst/>
          </a:prstGeom>
        </p:spPr>
      </p:pic>
      <p:pic>
        <p:nvPicPr>
          <p:cNvPr id="31" name="Imagine 30" descr="O imagine care conține text, hartă, apă, grup&#10;&#10;Descriere generată automat">
            <a:extLst>
              <a:ext uri="{FF2B5EF4-FFF2-40B4-BE49-F238E27FC236}">
                <a16:creationId xmlns:a16="http://schemas.microsoft.com/office/drawing/2014/main" id="{C395471B-8780-47D5-B2ED-E1243994AEE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47" y="4796878"/>
            <a:ext cx="2411163" cy="1628695"/>
          </a:xfrm>
          <a:prstGeom prst="rect">
            <a:avLst/>
          </a:prstGeom>
        </p:spPr>
      </p:pic>
      <p:pic>
        <p:nvPicPr>
          <p:cNvPr id="33" name="Imagine 32" descr="O imagine care conține text, hartă, grup, apă&#10;&#10;Descriere generată automat">
            <a:extLst>
              <a:ext uri="{FF2B5EF4-FFF2-40B4-BE49-F238E27FC236}">
                <a16:creationId xmlns:a16="http://schemas.microsoft.com/office/drawing/2014/main" id="{1DDA1015-562E-4D92-A1CA-3AB4889DC0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87" y="4800600"/>
            <a:ext cx="2292092" cy="1657256"/>
          </a:xfrm>
          <a:prstGeom prst="rect">
            <a:avLst/>
          </a:prstGeom>
        </p:spPr>
      </p:pic>
      <p:pic>
        <p:nvPicPr>
          <p:cNvPr id="35" name="Imagine 34" descr="O imagine care conține text, hartă&#10;&#10;Descriere generată automat">
            <a:extLst>
              <a:ext uri="{FF2B5EF4-FFF2-40B4-BE49-F238E27FC236}">
                <a16:creationId xmlns:a16="http://schemas.microsoft.com/office/drawing/2014/main" id="{525DDA3B-F360-43F1-BC7E-226E105525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32" y="4796878"/>
            <a:ext cx="2297587" cy="16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E97BD94F-E24E-4862-8A25-363FA2F9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00" y="3962400"/>
            <a:ext cx="2998128" cy="2039841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EC06270-7837-4D9B-BB76-551B702F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4" y="3910552"/>
            <a:ext cx="2998129" cy="2076450"/>
          </a:xfrm>
          <a:prstGeom prst="rect">
            <a:avLst/>
          </a:prstGeom>
        </p:spPr>
      </p:pic>
      <p:sp>
        <p:nvSpPr>
          <p:cNvPr id="9" name="Dreptunghi 8">
            <a:extLst>
              <a:ext uri="{FF2B5EF4-FFF2-40B4-BE49-F238E27FC236}">
                <a16:creationId xmlns:a16="http://schemas.microsoft.com/office/drawing/2014/main" id="{F9A45904-CF69-48A7-8495-D89B4121866E}"/>
              </a:ext>
            </a:extLst>
          </p:cNvPr>
          <p:cNvSpPr/>
          <p:nvPr/>
        </p:nvSpPr>
        <p:spPr>
          <a:xfrm>
            <a:off x="777562" y="6165801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4ms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B7B20FC5-B57D-4899-BD09-D6FDC346D47D}"/>
              </a:ext>
            </a:extLst>
          </p:cNvPr>
          <p:cNvSpPr/>
          <p:nvPr/>
        </p:nvSpPr>
        <p:spPr>
          <a:xfrm>
            <a:off x="3975550" y="6165801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45ms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6EE10329-0F06-4EEB-A76D-5DC7D527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897" y="3962400"/>
            <a:ext cx="2998128" cy="2039842"/>
          </a:xfrm>
          <a:prstGeom prst="rect">
            <a:avLst/>
          </a:prstGeom>
        </p:spPr>
      </p:pic>
      <p:sp>
        <p:nvSpPr>
          <p:cNvPr id="12" name="Dreptunghi 11">
            <a:extLst>
              <a:ext uri="{FF2B5EF4-FFF2-40B4-BE49-F238E27FC236}">
                <a16:creationId xmlns:a16="http://schemas.microsoft.com/office/drawing/2014/main" id="{9CE2FBF9-C86A-4AC0-AB42-2FDA597E5395}"/>
              </a:ext>
            </a:extLst>
          </p:cNvPr>
          <p:cNvSpPr/>
          <p:nvPr/>
        </p:nvSpPr>
        <p:spPr>
          <a:xfrm>
            <a:off x="6969962" y="6165801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620ms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1969777F-25D8-436B-A0C4-5CA0A9682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370" y="4022471"/>
            <a:ext cx="3058925" cy="1964531"/>
          </a:xfrm>
          <a:prstGeom prst="rect">
            <a:avLst/>
          </a:prstGeom>
        </p:spPr>
      </p:pic>
      <p:sp>
        <p:nvSpPr>
          <p:cNvPr id="14" name="Dreptunghi 13">
            <a:extLst>
              <a:ext uri="{FF2B5EF4-FFF2-40B4-BE49-F238E27FC236}">
                <a16:creationId xmlns:a16="http://schemas.microsoft.com/office/drawing/2014/main" id="{A44D71D9-6F85-4B04-9398-3669345D7014}"/>
              </a:ext>
            </a:extLst>
          </p:cNvPr>
          <p:cNvSpPr/>
          <p:nvPr/>
        </p:nvSpPr>
        <p:spPr>
          <a:xfrm>
            <a:off x="9597131" y="6165801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10012ms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0D945120-2AFD-42BE-A467-4825471753C6}"/>
              </a:ext>
            </a:extLst>
          </p:cNvPr>
          <p:cNvSpPr/>
          <p:nvPr/>
        </p:nvSpPr>
        <p:spPr>
          <a:xfrm>
            <a:off x="870896" y="3161374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8ms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FA4E0350-484E-406E-BFF4-FDE459F81186}"/>
              </a:ext>
            </a:extLst>
          </p:cNvPr>
          <p:cNvSpPr/>
          <p:nvPr/>
        </p:nvSpPr>
        <p:spPr>
          <a:xfrm>
            <a:off x="4068884" y="3161374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107ms</a:t>
            </a: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8F25C054-C2DB-4136-8B54-A0F2830B5470}"/>
              </a:ext>
            </a:extLst>
          </p:cNvPr>
          <p:cNvSpPr/>
          <p:nvPr/>
        </p:nvSpPr>
        <p:spPr>
          <a:xfrm>
            <a:off x="7063296" y="3161374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870ms</a:t>
            </a:r>
          </a:p>
        </p:txBody>
      </p:sp>
      <p:sp>
        <p:nvSpPr>
          <p:cNvPr id="22" name="Dreptunghi 21">
            <a:extLst>
              <a:ext uri="{FF2B5EF4-FFF2-40B4-BE49-F238E27FC236}">
                <a16:creationId xmlns:a16="http://schemas.microsoft.com/office/drawing/2014/main" id="{8A5C243C-A606-4343-86E3-5620CAC5FD22}"/>
              </a:ext>
            </a:extLst>
          </p:cNvPr>
          <p:cNvSpPr/>
          <p:nvPr/>
        </p:nvSpPr>
        <p:spPr>
          <a:xfrm>
            <a:off x="9690465" y="3161374"/>
            <a:ext cx="19175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Timp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~ 11012ms</a:t>
            </a:r>
          </a:p>
        </p:txBody>
      </p:sp>
      <p:pic>
        <p:nvPicPr>
          <p:cNvPr id="23" name="Imagine 22">
            <a:extLst>
              <a:ext uri="{FF2B5EF4-FFF2-40B4-BE49-F238E27FC236}">
                <a16:creationId xmlns:a16="http://schemas.microsoft.com/office/drawing/2014/main" id="{2EA62317-274F-434C-B100-0F5316B7D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" y="900722"/>
            <a:ext cx="3023634" cy="2076450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097B8503-9F8D-4010-A6CC-6D1D62451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502" y="942276"/>
            <a:ext cx="2988949" cy="2024602"/>
          </a:xfrm>
          <a:prstGeom prst="rect">
            <a:avLst/>
          </a:prstGeom>
        </p:spPr>
      </p:pic>
      <p:pic>
        <p:nvPicPr>
          <p:cNvPr id="25" name="Imagine 24">
            <a:extLst>
              <a:ext uri="{FF2B5EF4-FFF2-40B4-BE49-F238E27FC236}">
                <a16:creationId xmlns:a16="http://schemas.microsoft.com/office/drawing/2014/main" id="{5883047F-49C7-4CB7-9D2A-BFF59D948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452" y="900663"/>
            <a:ext cx="3121918" cy="2066215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079301BE-EBC8-42BC-BBD8-0B06D4F43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1901" y="942275"/>
            <a:ext cx="3008328" cy="20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837981" y="8467"/>
            <a:ext cx="10512862" cy="1158874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3200" dirty="0" err="1"/>
              <a:t>Durata</a:t>
            </a:r>
            <a:r>
              <a:rPr lang="en-US" sz="3200" dirty="0"/>
              <a:t> </a:t>
            </a:r>
            <a:r>
              <a:rPr lang="en-US" sz="3200" dirty="0" err="1"/>
              <a:t>medie</a:t>
            </a:r>
            <a:r>
              <a:rPr lang="en-US" sz="3200" dirty="0"/>
              <a:t> a </a:t>
            </a:r>
            <a:r>
              <a:rPr lang="en-US" sz="3200" dirty="0" err="1"/>
              <a:t>transmiterii</a:t>
            </a:r>
            <a:r>
              <a:rPr lang="en-US" sz="3200" dirty="0"/>
              <a:t> </a:t>
            </a:r>
            <a:r>
              <a:rPr lang="en-US" sz="3200" dirty="0" err="1"/>
              <a:t>mesajelor</a:t>
            </a:r>
            <a:r>
              <a:rPr lang="en-US" sz="3200" dirty="0"/>
              <a:t> in </a:t>
            </a:r>
            <a:r>
              <a:rPr lang="en-US" sz="3200" dirty="0" err="1"/>
              <a:t>func</a:t>
            </a:r>
            <a:r>
              <a:rPr lang="ro-RO" sz="3200" dirty="0"/>
              <a:t>ț</a:t>
            </a:r>
            <a:r>
              <a:rPr lang="en-US" sz="3200" dirty="0" err="1"/>
              <a:t>ie</a:t>
            </a:r>
            <a:r>
              <a:rPr lang="en-US" sz="3200" dirty="0"/>
              <a:t> de </a:t>
            </a:r>
            <a:r>
              <a:rPr lang="en-US" sz="3200" dirty="0" err="1"/>
              <a:t>dificultate</a:t>
            </a:r>
            <a:endParaRPr lang="ro-RO" sz="32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503A5716-B2B7-4945-9B98-1EC38B8F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990600"/>
            <a:ext cx="92392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838199"/>
          </a:xfrm>
        </p:spPr>
        <p:txBody>
          <a:bodyPr rtlCol="0"/>
          <a:lstStyle/>
          <a:p>
            <a:pPr rtl="0"/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BD6F181-8702-4FF0-B295-172B5FD8ABF2}"/>
              </a:ext>
            </a:extLst>
          </p:cNvPr>
          <p:cNvSpPr txBox="1"/>
          <p:nvPr/>
        </p:nvSpPr>
        <p:spPr>
          <a:xfrm>
            <a:off x="1065212" y="1905000"/>
            <a:ext cx="13813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https://en.wikipedia.org/wiki/File:Proof_of_Work_challenge_response.svg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https://en.wikipedia.org/wiki/File:Proof_of_Work_solution_verification.svg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https://www.researchgate.net/figure/Mined-blocks-in-a-blockchain-Hash-in-each-block-now-starts-with-five-zeros_fig2_332139853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29A7509-9B22-4621-AE79-FEEC5951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2286000"/>
            <a:ext cx="8075832" cy="1325563"/>
          </a:xfrm>
        </p:spPr>
        <p:txBody>
          <a:bodyPr/>
          <a:lstStyle/>
          <a:p>
            <a:r>
              <a:rPr lang="en-US" dirty="0" err="1"/>
              <a:t>Mul</a:t>
            </a:r>
            <a:r>
              <a:rPr lang="ro-RO" dirty="0" err="1"/>
              <a:t>țumesc</a:t>
            </a:r>
            <a:r>
              <a:rPr lang="ro-RO" dirty="0"/>
              <a:t> pentru atenție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Particularizare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Temă Office</vt:lpstr>
      <vt:lpstr>“Proof of Work” în prevenirea atacurilor DoS la nivel de aplicație</vt:lpstr>
      <vt:lpstr>Prezentare PowerPoint</vt:lpstr>
      <vt:lpstr>Arhitectura aplicației </vt:lpstr>
      <vt:lpstr>Verficarea soluției trimise</vt:lpstr>
      <vt:lpstr>Rezultate teste</vt:lpstr>
      <vt:lpstr>Prezentare PowerPoint</vt:lpstr>
      <vt:lpstr>Durata medie a transmiterii mesajelor in funcție de dificultate</vt:lpstr>
      <vt:lpstr>Bibliografie</vt:lpstr>
      <vt:lpstr>Mulțumesc pentru atenție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2020-05-20T05:28:45Z</dcterms:created>
  <dcterms:modified xsi:type="dcterms:W3CDTF">2020-05-20T11:53:28Z</dcterms:modified>
</cp:coreProperties>
</file>