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31"/>
  </p:notesMasterIdLst>
  <p:sldIdLst>
    <p:sldId id="256" r:id="rId2"/>
    <p:sldId id="257" r:id="rId3"/>
    <p:sldId id="258" r:id="rId4"/>
    <p:sldId id="268" r:id="rId5"/>
    <p:sldId id="269" r:id="rId6"/>
    <p:sldId id="290" r:id="rId7"/>
    <p:sldId id="267" r:id="rId8"/>
    <p:sldId id="270" r:id="rId9"/>
    <p:sldId id="271" r:id="rId10"/>
    <p:sldId id="272" r:id="rId11"/>
    <p:sldId id="259" r:id="rId12"/>
    <p:sldId id="275" r:id="rId13"/>
    <p:sldId id="274" r:id="rId14"/>
    <p:sldId id="260" r:id="rId15"/>
    <p:sldId id="262" r:id="rId16"/>
    <p:sldId id="285" r:id="rId17"/>
    <p:sldId id="278" r:id="rId18"/>
    <p:sldId id="279" r:id="rId19"/>
    <p:sldId id="291" r:id="rId20"/>
    <p:sldId id="261" r:id="rId21"/>
    <p:sldId id="263" r:id="rId22"/>
    <p:sldId id="276" r:id="rId23"/>
    <p:sldId id="264" r:id="rId24"/>
    <p:sldId id="282" r:id="rId25"/>
    <p:sldId id="265" r:id="rId26"/>
    <p:sldId id="266" r:id="rId27"/>
    <p:sldId id="289" r:id="rId28"/>
    <p:sldId id="287"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034"/>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81933" autoAdjust="0"/>
  </p:normalViewPr>
  <p:slideViewPr>
    <p:cSldViewPr snapToGrid="0">
      <p:cViewPr varScale="1">
        <p:scale>
          <a:sx n="95" d="100"/>
          <a:sy n="95" d="100"/>
        </p:scale>
        <p:origin x="10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entury Gothic" panose="020B0502020202020204" pitchFamily="34" charset="0"/>
              </a:defRPr>
            </a:lvl1pPr>
          </a:lstStyle>
          <a:p>
            <a:fld id="{CFC4894B-788D-4FC6-BE67-98174E613C54}" type="datetimeFigureOut">
              <a:rPr lang="en-US" smtClean="0"/>
              <a:pPr/>
              <a:t>1/16/2015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377DD0F0-666F-466B-B16F-52B53CCC9AC6}" type="slidenum">
              <a:rPr lang="en-US" smtClean="0"/>
              <a:pPr/>
              <a:t>‹#›</a:t>
            </a:fld>
            <a:endParaRPr lang="en-US" dirty="0"/>
          </a:p>
        </p:txBody>
      </p:sp>
    </p:spTree>
    <p:extLst>
      <p:ext uri="{BB962C8B-B14F-4D97-AF65-F5344CB8AC3E}">
        <p14:creationId xmlns:p14="http://schemas.microsoft.com/office/powerpoint/2010/main" val="146749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ailto:user@server:/path.gi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ro.wikipedia.org/wiki/Softwar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ro.wikipedia.org/wiki/Fi%C8%99ie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1</a:t>
            </a:fld>
            <a:endParaRPr lang="en-US"/>
          </a:p>
        </p:txBody>
      </p:sp>
    </p:spTree>
    <p:extLst>
      <p:ext uri="{BB962C8B-B14F-4D97-AF65-F5344CB8AC3E}">
        <p14:creationId xmlns:p14="http://schemas.microsoft.com/office/powerpoint/2010/main" val="3834624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ea typeface="+mn-ea"/>
                <a:cs typeface="+mn-cs"/>
              </a:rPr>
              <a:t>F</a:t>
            </a:r>
            <a:r>
              <a:rPr lang="ro-RO" sz="1200" kern="1200" dirty="0" smtClean="0">
                <a:solidFill>
                  <a:schemeClr val="tx1"/>
                </a:solidFill>
                <a:effectLst/>
                <a:ea typeface="+mn-ea"/>
                <a:cs typeface="+mn-cs"/>
              </a:rPr>
              <a:t>iecare client are o copie completa a proiectului</a:t>
            </a:r>
            <a:endParaRPr lang="en-US" sz="1200" kern="1200" dirty="0" smtClean="0">
              <a:solidFill>
                <a:schemeClr val="tx1"/>
              </a:solidFill>
              <a:effectLs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ea typeface="+mn-ea"/>
                <a:cs typeface="+mn-cs"/>
              </a:rPr>
              <a:t>Deci</a:t>
            </a:r>
            <a:r>
              <a:rPr lang="en-US" sz="1200" kern="1200" dirty="0" smtClean="0">
                <a:solidFill>
                  <a:schemeClr val="tx1"/>
                </a:solidFill>
                <a:effectLst/>
                <a:ea typeface="+mn-ea"/>
                <a:cs typeface="+mn-cs"/>
              </a:rPr>
              <a:t> d</a:t>
            </a:r>
            <a:r>
              <a:rPr lang="ro-RO" sz="1200" kern="1200" dirty="0" smtClean="0">
                <a:solidFill>
                  <a:schemeClr val="tx1"/>
                </a:solidFill>
                <a:effectLst/>
                <a:ea typeface="+mn-ea"/>
                <a:cs typeface="+mn-cs"/>
              </a:rPr>
              <a:t>aca se intampla ceva cu serverul</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proiectul</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poate</a:t>
            </a:r>
            <a:r>
              <a:rPr lang="en-US" sz="1200" kern="1200" dirty="0" smtClean="0">
                <a:solidFill>
                  <a:schemeClr val="tx1"/>
                </a:solidFill>
                <a:effectLst/>
                <a:ea typeface="+mn-ea"/>
                <a:cs typeface="+mn-cs"/>
              </a:rPr>
              <a:t> fi restaurant de la </a:t>
            </a:r>
            <a:r>
              <a:rPr lang="en-US" sz="1200" kern="1200" dirty="0" err="1" smtClean="0">
                <a:solidFill>
                  <a:schemeClr val="tx1"/>
                </a:solidFill>
                <a:effectLst/>
                <a:ea typeface="+mn-ea"/>
                <a:cs typeface="+mn-cs"/>
              </a:rPr>
              <a:t>orice</a:t>
            </a:r>
            <a:r>
              <a:rPr lang="en-US" sz="1200" kern="1200" dirty="0" smtClean="0">
                <a:solidFill>
                  <a:schemeClr val="tx1"/>
                </a:solidFill>
                <a:effectLst/>
                <a:ea typeface="+mn-ea"/>
                <a:cs typeface="+mn-cs"/>
              </a:rPr>
              <a:t> client</a:t>
            </a:r>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11</a:t>
            </a:fld>
            <a:endParaRPr lang="en-US"/>
          </a:p>
        </p:txBody>
      </p:sp>
    </p:spTree>
    <p:extLst>
      <p:ext uri="{BB962C8B-B14F-4D97-AF65-F5344CB8AC3E}">
        <p14:creationId xmlns:p14="http://schemas.microsoft.com/office/powerpoint/2010/main" val="2056197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Proiectul</a:t>
            </a:r>
            <a:r>
              <a:rPr lang="en-US" baseline="0" dirty="0" smtClean="0"/>
              <a:t> Linux </a:t>
            </a:r>
            <a:r>
              <a:rPr lang="en-US" baseline="0" dirty="0" err="1" smtClean="0"/>
              <a:t>folosea</a:t>
            </a:r>
            <a:r>
              <a:rPr lang="en-US" baseline="0" dirty="0" smtClean="0"/>
              <a:t> </a:t>
            </a:r>
            <a:r>
              <a:rPr lang="en-US" baseline="0" dirty="0" err="1" smtClean="0"/>
              <a:t>Bitkeeper</a:t>
            </a:r>
            <a:r>
              <a:rPr lang="en-US" baseline="0" dirty="0" smtClean="0"/>
              <a:t> </a:t>
            </a:r>
            <a:r>
              <a:rPr lang="en-US" baseline="0" dirty="0" err="1" smtClean="0"/>
              <a:t>pentru</a:t>
            </a:r>
            <a:r>
              <a:rPr lang="en-US" baseline="0" dirty="0" smtClean="0"/>
              <a:t> </a:t>
            </a:r>
            <a:r>
              <a:rPr lang="en-US" baseline="0" dirty="0" err="1" smtClean="0"/>
              <a:t>versionare</a:t>
            </a:r>
            <a:r>
              <a:rPr lang="en-US" baseline="0" dirty="0" smtClean="0"/>
              <a:t>, </a:t>
            </a:r>
            <a:r>
              <a:rPr lang="en-US" baseline="0" dirty="0" err="1" smtClean="0"/>
              <a:t>dar</a:t>
            </a:r>
            <a:r>
              <a:rPr lang="en-US" baseline="0" dirty="0" smtClean="0"/>
              <a:t> din 2005 </a:t>
            </a:r>
            <a:r>
              <a:rPr lang="en-US" baseline="0" dirty="0" err="1" smtClean="0"/>
              <a:t>Bitkeeper</a:t>
            </a:r>
            <a:r>
              <a:rPr lang="en-US" baseline="0" dirty="0" smtClean="0"/>
              <a:t> nu a </a:t>
            </a:r>
            <a:r>
              <a:rPr lang="en-US" baseline="0" dirty="0" err="1" smtClean="0"/>
              <a:t>mai</a:t>
            </a:r>
            <a:r>
              <a:rPr lang="en-US" baseline="0" dirty="0" smtClean="0"/>
              <a:t> </a:t>
            </a:r>
            <a:r>
              <a:rPr lang="en-US" baseline="0" dirty="0" err="1" smtClean="0"/>
              <a:t>fost</a:t>
            </a:r>
            <a:r>
              <a:rPr lang="en-US" baseline="0" dirty="0" smtClean="0"/>
              <a:t> gratuity, </a:t>
            </a:r>
            <a:r>
              <a:rPr lang="en-US" baseline="0" dirty="0" err="1" smtClean="0"/>
              <a:t>asa</a:t>
            </a:r>
            <a:r>
              <a:rPr lang="en-US" baseline="0" dirty="0" smtClean="0"/>
              <a:t> ca Linus a </a:t>
            </a:r>
            <a:r>
              <a:rPr lang="en-US" baseline="0" dirty="0" err="1" smtClean="0"/>
              <a:t>preferat</a:t>
            </a:r>
            <a:r>
              <a:rPr lang="en-US" baseline="0" dirty="0" smtClean="0"/>
              <a:t> </a:t>
            </a:r>
            <a:r>
              <a:rPr lang="en-US" baseline="0" dirty="0" err="1" smtClean="0"/>
              <a:t>sa</a:t>
            </a:r>
            <a:r>
              <a:rPr lang="en-US" baseline="0" dirty="0" smtClean="0"/>
              <a:t> </a:t>
            </a:r>
            <a:r>
              <a:rPr lang="en-US" baseline="0" dirty="0" err="1" smtClean="0"/>
              <a:t>creeze</a:t>
            </a:r>
            <a:r>
              <a:rPr lang="en-US" baseline="0" dirty="0" smtClean="0"/>
              <a:t> un </a:t>
            </a:r>
            <a:r>
              <a:rPr lang="en-US" baseline="0" dirty="0" err="1" smtClean="0"/>
              <a:t>sistem</a:t>
            </a:r>
            <a:r>
              <a:rPr lang="en-US" baseline="0" dirty="0" smtClean="0"/>
              <a:t> </a:t>
            </a:r>
            <a:r>
              <a:rPr lang="en-US" baseline="0" dirty="0" err="1" smtClean="0"/>
              <a:t>nou</a:t>
            </a:r>
            <a:r>
              <a:rPr lang="en-US" baseline="0" dirty="0" smtClean="0"/>
              <a:t> de </a:t>
            </a:r>
            <a:r>
              <a:rPr lang="en-US" baseline="0" dirty="0" err="1" smtClean="0"/>
              <a:t>versionare</a:t>
            </a:r>
            <a:r>
              <a:rPr lang="en-US" baseline="0" dirty="0" smtClean="0"/>
              <a:t>, care </a:t>
            </a:r>
            <a:r>
              <a:rPr lang="en-US" baseline="0" dirty="0" err="1" smtClean="0"/>
              <a:t>sa</a:t>
            </a:r>
            <a:r>
              <a:rPr lang="en-US" baseline="0" dirty="0" smtClean="0"/>
              <a:t> </a:t>
            </a:r>
            <a:r>
              <a:rPr lang="en-US" baseline="0" dirty="0" err="1" smtClean="0"/>
              <a:t>aiba</a:t>
            </a:r>
            <a:r>
              <a:rPr lang="en-US" baseline="0" dirty="0" smtClean="0"/>
              <a:t> </a:t>
            </a:r>
            <a:r>
              <a:rPr lang="en-US" baseline="0" dirty="0" err="1" smtClean="0"/>
              <a:t>urmatoarele</a:t>
            </a:r>
            <a:r>
              <a:rPr lang="en-US" baseline="0" dirty="0" smtClean="0"/>
              <a:t> attribute:</a:t>
            </a:r>
          </a:p>
          <a:p>
            <a:r>
              <a:rPr lang="en-US" baseline="0" dirty="0" err="1" smtClean="0"/>
              <a:t>sa</a:t>
            </a:r>
            <a:r>
              <a:rPr lang="en-US" baseline="0" dirty="0" smtClean="0"/>
              <a:t> fie rapid</a:t>
            </a:r>
          </a:p>
          <a:p>
            <a:r>
              <a:rPr lang="en-US" baseline="0" dirty="0" err="1" smtClean="0"/>
              <a:t>sa</a:t>
            </a:r>
            <a:r>
              <a:rPr lang="en-US" baseline="0" dirty="0" smtClean="0"/>
              <a:t> fie </a:t>
            </a:r>
            <a:r>
              <a:rPr lang="en-US" baseline="0" dirty="0" err="1" smtClean="0"/>
              <a:t>distribuit</a:t>
            </a:r>
            <a:endParaRPr lang="en-US" baseline="0" dirty="0" smtClean="0"/>
          </a:p>
          <a:p>
            <a:r>
              <a:rPr lang="en-US" baseline="0" dirty="0" err="1" smtClean="0"/>
              <a:t>sa</a:t>
            </a:r>
            <a:r>
              <a:rPr lang="en-US" baseline="0" dirty="0" smtClean="0"/>
              <a:t> </a:t>
            </a:r>
            <a:r>
              <a:rPr lang="en-US" baseline="0" dirty="0" err="1" smtClean="0"/>
              <a:t>poata</a:t>
            </a:r>
            <a:r>
              <a:rPr lang="en-US" baseline="0" dirty="0" smtClean="0"/>
              <a:t> </a:t>
            </a:r>
            <a:r>
              <a:rPr lang="en-US" baseline="0" dirty="0" err="1" smtClean="0"/>
              <a:t>gestiona</a:t>
            </a:r>
            <a:r>
              <a:rPr lang="en-US" baseline="0" dirty="0" smtClean="0"/>
              <a:t> </a:t>
            </a:r>
            <a:r>
              <a:rPr lang="en-US" baseline="0" dirty="0" err="1" smtClean="0"/>
              <a:t>usor</a:t>
            </a:r>
            <a:r>
              <a:rPr lang="en-US" baseline="0" dirty="0" smtClean="0"/>
              <a:t> </a:t>
            </a:r>
            <a:r>
              <a:rPr lang="en-US" baseline="0" dirty="0" err="1" smtClean="0"/>
              <a:t>proiecte</a:t>
            </a:r>
            <a:r>
              <a:rPr lang="en-US" baseline="0" dirty="0" smtClean="0"/>
              <a:t> </a:t>
            </a:r>
            <a:r>
              <a:rPr lang="en-US" baseline="0" dirty="0" err="1" smtClean="0"/>
              <a:t>mari</a:t>
            </a:r>
            <a:r>
              <a:rPr lang="en-US" baseline="0" dirty="0" smtClean="0"/>
              <a:t>(cum </a:t>
            </a:r>
            <a:r>
              <a:rPr lang="en-US" baseline="0" dirty="0" err="1" smtClean="0"/>
              <a:t>ar</a:t>
            </a:r>
            <a:r>
              <a:rPr lang="en-US" baseline="0" dirty="0" smtClean="0"/>
              <a:t> fi Linux)</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12</a:t>
            </a:fld>
            <a:endParaRPr lang="en-US"/>
          </a:p>
        </p:txBody>
      </p:sp>
    </p:spTree>
    <p:extLst>
      <p:ext uri="{BB962C8B-B14F-4D97-AF65-F5344CB8AC3E}">
        <p14:creationId xmlns:p14="http://schemas.microsoft.com/office/powerpoint/2010/main" val="280610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Linus</a:t>
            </a:r>
            <a:r>
              <a:rPr lang="en-US" baseline="0" dirty="0" smtClean="0"/>
              <a:t> </a:t>
            </a:r>
            <a:r>
              <a:rPr lang="en-US" baseline="0" dirty="0" err="1" smtClean="0"/>
              <a:t>isi</a:t>
            </a:r>
            <a:r>
              <a:rPr lang="en-US" baseline="0" dirty="0" smtClean="0"/>
              <a:t> </a:t>
            </a:r>
            <a:r>
              <a:rPr lang="en-US" baseline="0" dirty="0" err="1" smtClean="0"/>
              <a:t>numeste</a:t>
            </a:r>
            <a:r>
              <a:rPr lang="en-US" baseline="0" dirty="0" smtClean="0"/>
              <a:t> </a:t>
            </a:r>
            <a:r>
              <a:rPr lang="en-US" baseline="0" dirty="0" err="1" smtClean="0"/>
              <a:t>proiectele</a:t>
            </a:r>
            <a:r>
              <a:rPr lang="en-US" baseline="0" dirty="0" smtClean="0"/>
              <a:t> </a:t>
            </a:r>
            <a:r>
              <a:rPr lang="en-US" baseline="0" dirty="0" err="1" smtClean="0"/>
              <a:t>dupa</a:t>
            </a:r>
            <a:r>
              <a:rPr lang="en-US" baseline="0" dirty="0" smtClean="0"/>
              <a:t> el(Linux de </a:t>
            </a:r>
            <a:r>
              <a:rPr lang="en-US" baseline="0" dirty="0" err="1" smtClean="0"/>
              <a:t>exemplu</a:t>
            </a:r>
            <a:r>
              <a:rPr lang="en-US" baseline="0" dirty="0" smtClean="0"/>
              <a:t>), </a:t>
            </a:r>
            <a:r>
              <a:rPr lang="en-US" baseline="0" dirty="0" err="1" smtClean="0"/>
              <a:t>si</a:t>
            </a:r>
            <a:r>
              <a:rPr lang="en-US" baseline="0" dirty="0" smtClean="0"/>
              <a:t> cum el e egoist, ignorant, </a:t>
            </a:r>
            <a:r>
              <a:rPr lang="en-US" baseline="0" dirty="0" err="1" smtClean="0"/>
              <a:t>fara</a:t>
            </a:r>
            <a:r>
              <a:rPr lang="en-US" baseline="0" dirty="0" smtClean="0"/>
              <a:t> </a:t>
            </a:r>
            <a:r>
              <a:rPr lang="en-US" baseline="0" dirty="0" err="1" smtClean="0"/>
              <a:t>maniere</a:t>
            </a:r>
            <a:r>
              <a:rPr lang="en-US" baseline="0" dirty="0" smtClean="0"/>
              <a:t>, etc., a </a:t>
            </a:r>
            <a:r>
              <a:rPr lang="en-US" baseline="0" dirty="0" err="1" smtClean="0"/>
              <a:t>considerat</a:t>
            </a:r>
            <a:r>
              <a:rPr lang="en-US" baseline="0" dirty="0" smtClean="0"/>
              <a:t> ca </a:t>
            </a:r>
            <a:r>
              <a:rPr lang="en-US" baseline="0" dirty="0" err="1" smtClean="0"/>
              <a:t>git</a:t>
            </a:r>
            <a:r>
              <a:rPr lang="en-US" baseline="0" dirty="0" smtClean="0"/>
              <a:t> </a:t>
            </a:r>
            <a:r>
              <a:rPr lang="en-US" baseline="0" dirty="0" err="1" smtClean="0"/>
              <a:t>ar</a:t>
            </a:r>
            <a:r>
              <a:rPr lang="en-US" baseline="0" dirty="0" smtClean="0"/>
              <a:t> fi un </a:t>
            </a:r>
            <a:r>
              <a:rPr lang="en-US" baseline="0" dirty="0" err="1" smtClean="0"/>
              <a:t>nume</a:t>
            </a:r>
            <a:r>
              <a:rPr lang="en-US" baseline="0" dirty="0" smtClean="0"/>
              <a:t> </a:t>
            </a:r>
            <a:r>
              <a:rPr lang="en-US" baseline="0" dirty="0" err="1" smtClean="0"/>
              <a:t>potrivit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13</a:t>
            </a:fld>
            <a:endParaRPr lang="en-US"/>
          </a:p>
        </p:txBody>
      </p:sp>
    </p:spTree>
    <p:extLst>
      <p:ext uri="{BB962C8B-B14F-4D97-AF65-F5344CB8AC3E}">
        <p14:creationId xmlns:p14="http://schemas.microsoft.com/office/powerpoint/2010/main" val="3554986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 </a:t>
            </a:r>
            <a:r>
              <a:rPr lang="en-US" dirty="0" err="1" smtClean="0"/>
              <a:t>sa</a:t>
            </a:r>
            <a:r>
              <a:rPr lang="en-US" dirty="0" smtClean="0"/>
              <a:t> </a:t>
            </a:r>
            <a:r>
              <a:rPr lang="en-US" dirty="0" err="1" smtClean="0"/>
              <a:t>facem</a:t>
            </a:r>
            <a:r>
              <a:rPr lang="en-US" baseline="0" dirty="0" smtClean="0"/>
              <a:t> o </a:t>
            </a:r>
            <a:r>
              <a:rPr lang="en-US" baseline="0" dirty="0" err="1" smtClean="0"/>
              <a:t>recapitulare</a:t>
            </a:r>
            <a:r>
              <a:rPr lang="en-US" baseline="0" dirty="0" smtClean="0"/>
              <a:t> </a:t>
            </a:r>
            <a:r>
              <a:rPr lang="en-US" baseline="0" dirty="0" err="1" smtClean="0"/>
              <a:t>comparand</a:t>
            </a:r>
            <a:r>
              <a:rPr lang="en-US" baseline="0" dirty="0" smtClean="0"/>
              <a:t> </a:t>
            </a:r>
            <a:r>
              <a:rPr lang="en-US" baseline="0" dirty="0" err="1" smtClean="0"/>
              <a:t>Git</a:t>
            </a:r>
            <a:r>
              <a:rPr lang="en-US" baseline="0" dirty="0" smtClean="0"/>
              <a:t> </a:t>
            </a:r>
            <a:r>
              <a:rPr lang="en-US" baseline="0" dirty="0" err="1" smtClean="0"/>
              <a:t>si</a:t>
            </a:r>
            <a:r>
              <a:rPr lang="en-US" baseline="0" dirty="0" smtClean="0"/>
              <a:t> SVN.</a:t>
            </a:r>
          </a:p>
          <a:p>
            <a:r>
              <a:rPr lang="en-US" baseline="0" dirty="0" err="1" smtClean="0"/>
              <a:t>Principala</a:t>
            </a:r>
            <a:r>
              <a:rPr lang="en-US" baseline="0" dirty="0" smtClean="0"/>
              <a:t> </a:t>
            </a:r>
            <a:r>
              <a:rPr lang="en-US" baseline="0" dirty="0" err="1" smtClean="0"/>
              <a:t>diferenta</a:t>
            </a:r>
            <a:r>
              <a:rPr lang="en-US" baseline="0" dirty="0" smtClean="0"/>
              <a:t> </a:t>
            </a:r>
            <a:r>
              <a:rPr lang="en-US" baseline="0" dirty="0" err="1" smtClean="0"/>
              <a:t>dintre</a:t>
            </a:r>
            <a:r>
              <a:rPr lang="en-US" baseline="0" dirty="0" smtClean="0"/>
              <a:t> </a:t>
            </a:r>
            <a:r>
              <a:rPr lang="en-US" baseline="0" dirty="0" err="1" smtClean="0"/>
              <a:t>ele</a:t>
            </a:r>
            <a:r>
              <a:rPr lang="en-US" baseline="0" dirty="0" smtClean="0"/>
              <a:t> </a:t>
            </a:r>
            <a:r>
              <a:rPr lang="en-US" baseline="0" dirty="0" err="1" smtClean="0"/>
              <a:t>este</a:t>
            </a:r>
            <a:r>
              <a:rPr lang="en-US" baseline="0" dirty="0" smtClean="0"/>
              <a:t> </a:t>
            </a:r>
            <a:r>
              <a:rPr lang="en-US" baseline="0" dirty="0" err="1" smtClean="0"/>
              <a:t>faptul</a:t>
            </a:r>
            <a:r>
              <a:rPr lang="en-US" baseline="0" dirty="0" smtClean="0"/>
              <a:t> ca </a:t>
            </a:r>
            <a:r>
              <a:rPr lang="en-US" baseline="0" dirty="0" err="1" smtClean="0"/>
              <a:t>Git</a:t>
            </a:r>
            <a:r>
              <a:rPr lang="en-US" baseline="0" dirty="0" smtClean="0"/>
              <a:t> </a:t>
            </a:r>
            <a:r>
              <a:rPr lang="en-US" baseline="0" dirty="0" err="1" smtClean="0"/>
              <a:t>este</a:t>
            </a:r>
            <a:r>
              <a:rPr lang="en-US" baseline="0" dirty="0" smtClean="0"/>
              <a:t> </a:t>
            </a:r>
            <a:r>
              <a:rPr lang="en-US" baseline="0" dirty="0" err="1" smtClean="0"/>
              <a:t>distribuit</a:t>
            </a:r>
            <a:r>
              <a:rPr lang="en-US" baseline="0" dirty="0" smtClean="0"/>
              <a:t>, </a:t>
            </a:r>
            <a:r>
              <a:rPr lang="en-US" baseline="0" dirty="0" err="1" smtClean="0"/>
              <a:t>iar</a:t>
            </a:r>
            <a:r>
              <a:rPr lang="en-US" baseline="0" dirty="0" smtClean="0"/>
              <a:t> SVN </a:t>
            </a:r>
            <a:r>
              <a:rPr lang="en-US" baseline="0" dirty="0" err="1" smtClean="0"/>
              <a:t>este</a:t>
            </a:r>
            <a:r>
              <a:rPr lang="en-US" baseline="0" dirty="0" smtClean="0"/>
              <a:t> </a:t>
            </a:r>
            <a:r>
              <a:rPr lang="en-US" baseline="0" dirty="0" err="1" smtClean="0"/>
              <a:t>centralizat</a:t>
            </a:r>
            <a:r>
              <a:rPr lang="en-US" baseline="0" dirty="0" smtClean="0"/>
              <a:t>.</a:t>
            </a:r>
          </a:p>
          <a:p>
            <a:r>
              <a:rPr lang="en-US" baseline="0" dirty="0" err="1" smtClean="0"/>
              <a:t>Git</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bun la </a:t>
            </a:r>
            <a:r>
              <a:rPr lang="en-US" baseline="0" dirty="0" err="1" smtClean="0"/>
              <a:t>lucrul</a:t>
            </a:r>
            <a:r>
              <a:rPr lang="en-US" baseline="0" dirty="0" smtClean="0"/>
              <a:t> offline, </a:t>
            </a:r>
            <a:r>
              <a:rPr lang="en-US" baseline="0" dirty="0" err="1" smtClean="0"/>
              <a:t>deoarece</a:t>
            </a:r>
            <a:r>
              <a:rPr lang="en-US" baseline="0" dirty="0" smtClean="0"/>
              <a:t> </a:t>
            </a:r>
            <a:r>
              <a:rPr lang="en-US" baseline="0" dirty="0" err="1" smtClean="0"/>
              <a:t>doar</a:t>
            </a:r>
            <a:r>
              <a:rPr lang="en-US" baseline="0" dirty="0" smtClean="0"/>
              <a:t> </a:t>
            </a:r>
            <a:r>
              <a:rPr lang="en-US" baseline="0" dirty="0" err="1" smtClean="0"/>
              <a:t>cateva</a:t>
            </a:r>
            <a:r>
              <a:rPr lang="en-US" baseline="0" dirty="0" smtClean="0"/>
              <a:t> </a:t>
            </a:r>
            <a:r>
              <a:rPr lang="en-US" baseline="0" dirty="0" err="1" smtClean="0"/>
              <a:t>comenzi</a:t>
            </a:r>
            <a:r>
              <a:rPr lang="en-US" baseline="0" dirty="0" smtClean="0"/>
              <a:t> </a:t>
            </a:r>
            <a:r>
              <a:rPr lang="en-US" baseline="0" dirty="0" err="1" smtClean="0"/>
              <a:t>necesita</a:t>
            </a:r>
            <a:r>
              <a:rPr lang="en-US" baseline="0" dirty="0" smtClean="0"/>
              <a:t> o </a:t>
            </a:r>
            <a:r>
              <a:rPr lang="en-US" baseline="0" dirty="0" err="1" smtClean="0"/>
              <a:t>conexiune</a:t>
            </a:r>
            <a:r>
              <a:rPr lang="en-US" baseline="0" dirty="0" smtClean="0"/>
              <a:t> la internet</a:t>
            </a:r>
          </a:p>
          <a:p>
            <a:r>
              <a:rPr lang="en-US" baseline="0" dirty="0" smtClean="0"/>
              <a:t>SVN </a:t>
            </a:r>
            <a:r>
              <a:rPr lang="en-US" baseline="0" dirty="0" err="1" smtClean="0"/>
              <a:t>este</a:t>
            </a:r>
            <a:r>
              <a:rPr lang="en-US" baseline="0" dirty="0" smtClean="0"/>
              <a:t> invers,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comenzilor</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ai</a:t>
            </a:r>
            <a:r>
              <a:rPr lang="en-US" baseline="0" dirty="0" smtClean="0"/>
              <a:t> o </a:t>
            </a:r>
            <a:r>
              <a:rPr lang="en-US" baseline="0" dirty="0" err="1" smtClean="0"/>
              <a:t>conexiune</a:t>
            </a:r>
            <a:r>
              <a:rPr lang="en-US" baseline="0" dirty="0" smtClean="0"/>
              <a:t>, care </a:t>
            </a:r>
            <a:r>
              <a:rPr lang="en-US" baseline="0" dirty="0" err="1" smtClean="0"/>
              <a:t>sa</a:t>
            </a:r>
            <a:r>
              <a:rPr lang="en-US" baseline="0" dirty="0" smtClean="0"/>
              <a:t> fie </a:t>
            </a:r>
            <a:r>
              <a:rPr lang="en-US" baseline="0" dirty="0" err="1" smtClean="0"/>
              <a:t>si</a:t>
            </a:r>
            <a:r>
              <a:rPr lang="en-US" baseline="0" dirty="0" smtClean="0"/>
              <a:t> </a:t>
            </a:r>
            <a:r>
              <a:rPr lang="en-US" baseline="0" dirty="0" err="1" smtClean="0"/>
              <a:t>destul</a:t>
            </a:r>
            <a:r>
              <a:rPr lang="en-US" baseline="0" dirty="0" smtClean="0"/>
              <a:t> de </a:t>
            </a:r>
            <a:r>
              <a:rPr lang="en-US" baseline="0" dirty="0" err="1" smtClean="0"/>
              <a:t>rapida</a:t>
            </a:r>
            <a:endParaRPr lang="en-US" baseline="0" dirty="0" smtClean="0"/>
          </a:p>
          <a:p>
            <a:r>
              <a:rPr lang="en-US" baseline="0" dirty="0" err="1" smtClean="0"/>
              <a:t>Utilizatorii</a:t>
            </a:r>
            <a:r>
              <a:rPr lang="en-US" baseline="0" dirty="0" smtClean="0"/>
              <a:t> SVN depend </a:t>
            </a:r>
            <a:r>
              <a:rPr lang="en-US" baseline="0" dirty="0" err="1" smtClean="0"/>
              <a:t>foarte</a:t>
            </a:r>
            <a:r>
              <a:rPr lang="en-US" baseline="0" dirty="0" smtClean="0"/>
              <a:t> </a:t>
            </a:r>
            <a:r>
              <a:rPr lang="en-US" baseline="0" dirty="0" err="1" smtClean="0"/>
              <a:t>mult</a:t>
            </a:r>
            <a:r>
              <a:rPr lang="en-US" baseline="0" dirty="0" smtClean="0"/>
              <a:t> de server, </a:t>
            </a:r>
            <a:r>
              <a:rPr lang="en-US" baseline="0" dirty="0" err="1" smtClean="0"/>
              <a:t>daca</a:t>
            </a:r>
            <a:r>
              <a:rPr lang="en-US" baseline="0" dirty="0" smtClean="0"/>
              <a:t> </a:t>
            </a:r>
            <a:r>
              <a:rPr lang="en-US" baseline="0" dirty="0" err="1" smtClean="0"/>
              <a:t>acesta</a:t>
            </a:r>
            <a:r>
              <a:rPr lang="en-US" baseline="0" dirty="0" smtClean="0"/>
              <a:t> </a:t>
            </a:r>
            <a:r>
              <a:rPr lang="en-US" baseline="0" dirty="0" err="1" smtClean="0"/>
              <a:t>este</a:t>
            </a:r>
            <a:r>
              <a:rPr lang="en-US" baseline="0" dirty="0" smtClean="0"/>
              <a:t> offline </a:t>
            </a:r>
            <a:r>
              <a:rPr lang="en-US" baseline="0" dirty="0" err="1" smtClean="0"/>
              <a:t>ei</a:t>
            </a:r>
            <a:r>
              <a:rPr lang="en-US" baseline="0" dirty="0" smtClean="0"/>
              <a:t> nu </a:t>
            </a:r>
            <a:r>
              <a:rPr lang="en-US" baseline="0" dirty="0" err="1" smtClean="0"/>
              <a:t>mai</a:t>
            </a:r>
            <a:r>
              <a:rPr lang="en-US" baseline="0" dirty="0" smtClean="0"/>
              <a:t> pot </a:t>
            </a:r>
            <a:r>
              <a:rPr lang="en-US" baseline="0" dirty="0" err="1" smtClean="0"/>
              <a:t>comunica</a:t>
            </a:r>
            <a:endParaRPr lang="en-US" baseline="0" dirty="0" smtClean="0"/>
          </a:p>
          <a:p>
            <a:r>
              <a:rPr lang="en-US" baseline="0" dirty="0" err="1" smtClean="0"/>
              <a:t>Git</a:t>
            </a:r>
            <a:r>
              <a:rPr lang="en-US" baseline="0" dirty="0" smtClean="0"/>
              <a:t>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remote-</a:t>
            </a:r>
            <a:r>
              <a:rPr lang="en-US" baseline="0" dirty="0" err="1" smtClean="0"/>
              <a:t>uri</a:t>
            </a:r>
            <a:r>
              <a:rPr lang="en-US" baseline="0" dirty="0" smtClean="0"/>
              <a:t>, </a:t>
            </a:r>
            <a:r>
              <a:rPr lang="en-US" baseline="0" dirty="0" err="1" smtClean="0"/>
              <a:t>si</a:t>
            </a:r>
            <a:r>
              <a:rPr lang="en-US" baseline="0" dirty="0" smtClean="0"/>
              <a:t> </a:t>
            </a:r>
            <a:r>
              <a:rPr lang="en-US" baseline="0" dirty="0" err="1" smtClean="0"/>
              <a:t>daca</a:t>
            </a:r>
            <a:r>
              <a:rPr lang="en-US" baseline="0" dirty="0" smtClean="0"/>
              <a:t> un server cade, </a:t>
            </a:r>
            <a:r>
              <a:rPr lang="en-US" baseline="0" dirty="0" err="1" smtClean="0"/>
              <a:t>atunci</a:t>
            </a:r>
            <a:r>
              <a:rPr lang="en-US" baseline="0" dirty="0" smtClean="0"/>
              <a:t> </a:t>
            </a:r>
            <a:r>
              <a:rPr lang="en-US" baseline="0" dirty="0" err="1" smtClean="0"/>
              <a:t>oricare</a:t>
            </a:r>
            <a:r>
              <a:rPr lang="en-US" baseline="0" dirty="0" smtClean="0"/>
              <a:t> </a:t>
            </a:r>
            <a:r>
              <a:rPr lang="en-US" baseline="0" dirty="0" err="1" smtClean="0"/>
              <a:t>dintre</a:t>
            </a:r>
            <a:r>
              <a:rPr lang="en-US" baseline="0" dirty="0" smtClean="0"/>
              <a:t> client </a:t>
            </a:r>
            <a:r>
              <a:rPr lang="en-US" baseline="0" dirty="0" err="1" smtClean="0"/>
              <a:t>poate</a:t>
            </a:r>
            <a:r>
              <a:rPr lang="en-US" baseline="0" dirty="0" smtClean="0"/>
              <a:t> </a:t>
            </a:r>
            <a:r>
              <a:rPr lang="en-US" baseline="0" dirty="0" err="1" smtClean="0"/>
              <a:t>restaura</a:t>
            </a:r>
            <a:r>
              <a:rPr lang="en-US" baseline="0" dirty="0" smtClean="0"/>
              <a:t> </a:t>
            </a:r>
            <a:r>
              <a:rPr lang="en-US" baseline="0" dirty="0" err="1" smtClean="0"/>
              <a:t>proiectul</a:t>
            </a:r>
            <a:endParaRPr lang="en-US" baseline="0" dirty="0" smtClean="0"/>
          </a:p>
          <a:p>
            <a:r>
              <a:rPr lang="en-US" baseline="0" dirty="0" err="1" smtClean="0"/>
              <a:t>Git</a:t>
            </a:r>
            <a:r>
              <a:rPr lang="en-US" baseline="0" dirty="0" smtClean="0"/>
              <a:t> </a:t>
            </a:r>
            <a:r>
              <a:rPr lang="en-US" baseline="0" dirty="0" err="1" smtClean="0"/>
              <a:t>pastreaza</a:t>
            </a:r>
            <a:r>
              <a:rPr lang="en-US" baseline="0" dirty="0" smtClean="0"/>
              <a:t> </a:t>
            </a:r>
            <a:r>
              <a:rPr lang="en-US" baseline="0" dirty="0" err="1" smtClean="0"/>
              <a:t>istoricul</a:t>
            </a:r>
            <a:r>
              <a:rPr lang="en-US" baseline="0" dirty="0" smtClean="0"/>
              <a:t> </a:t>
            </a:r>
            <a:r>
              <a:rPr lang="en-US" baseline="0" dirty="0" err="1" smtClean="0"/>
              <a:t>complet</a:t>
            </a:r>
            <a:r>
              <a:rPr lang="en-US" baseline="0" dirty="0" smtClean="0"/>
              <a:t> al </a:t>
            </a:r>
            <a:r>
              <a:rPr lang="en-US" baseline="0" dirty="0" err="1" smtClean="0"/>
              <a:t>proiectului</a:t>
            </a:r>
            <a:r>
              <a:rPr lang="en-US" baseline="0" dirty="0" smtClean="0"/>
              <a:t> </a:t>
            </a:r>
            <a:r>
              <a:rPr lang="en-US" baseline="0" dirty="0" err="1" smtClean="0"/>
              <a:t>pe</a:t>
            </a:r>
            <a:r>
              <a:rPr lang="en-US" baseline="0" dirty="0" smtClean="0"/>
              <a:t> </a:t>
            </a:r>
            <a:r>
              <a:rPr lang="en-US" baseline="0" dirty="0" err="1" smtClean="0"/>
              <a:t>fiecare</a:t>
            </a:r>
            <a:r>
              <a:rPr lang="en-US" baseline="0" dirty="0" smtClean="0"/>
              <a:t> client, </a:t>
            </a:r>
            <a:r>
              <a:rPr lang="en-US" baseline="0" dirty="0" err="1" smtClean="0"/>
              <a:t>deci</a:t>
            </a:r>
            <a:r>
              <a:rPr lang="en-US" baseline="0" dirty="0" smtClean="0"/>
              <a:t> </a:t>
            </a:r>
            <a:r>
              <a:rPr lang="en-US" baseline="0" dirty="0" err="1" smtClean="0"/>
              <a:t>poti</a:t>
            </a:r>
            <a:r>
              <a:rPr lang="en-US" baseline="0" dirty="0" smtClean="0"/>
              <a:t> </a:t>
            </a:r>
            <a:r>
              <a:rPr lang="en-US" baseline="0" dirty="0" err="1" smtClean="0"/>
              <a:t>naviga</a:t>
            </a:r>
            <a:r>
              <a:rPr lang="en-US" baseline="0" dirty="0" smtClean="0"/>
              <a:t> de la o </a:t>
            </a:r>
            <a:r>
              <a:rPr lang="en-US" baseline="0" dirty="0" err="1" smtClean="0"/>
              <a:t>versiune</a:t>
            </a:r>
            <a:r>
              <a:rPr lang="en-US" baseline="0" dirty="0" smtClean="0"/>
              <a:t> la </a:t>
            </a:r>
            <a:r>
              <a:rPr lang="en-US" baseline="0" dirty="0" err="1" smtClean="0"/>
              <a:t>alta</a:t>
            </a:r>
            <a:r>
              <a:rPr lang="en-US" baseline="0" dirty="0" smtClean="0"/>
              <a:t> </a:t>
            </a:r>
            <a:r>
              <a:rPr lang="en-US" baseline="0" dirty="0" err="1" smtClean="0"/>
              <a:t>foarte</a:t>
            </a:r>
            <a:r>
              <a:rPr lang="en-US" baseline="0" dirty="0" smtClean="0"/>
              <a:t> </a:t>
            </a:r>
            <a:r>
              <a:rPr lang="en-US" baseline="0" dirty="0" err="1" smtClean="0"/>
              <a:t>usor</a:t>
            </a:r>
            <a:r>
              <a:rPr lang="en-US" baseline="0" dirty="0" smtClean="0"/>
              <a:t>, </a:t>
            </a:r>
            <a:r>
              <a:rPr lang="en-US" baseline="0" dirty="0" err="1" smtClean="0"/>
              <a:t>deoarece</a:t>
            </a:r>
            <a:r>
              <a:rPr lang="en-US" baseline="0" dirty="0" smtClean="0"/>
              <a:t> </a:t>
            </a:r>
            <a:r>
              <a:rPr lang="en-US" baseline="0" dirty="0" err="1" smtClean="0"/>
              <a:t>totul</a:t>
            </a:r>
            <a:r>
              <a:rPr lang="en-US" baseline="0" dirty="0" smtClean="0"/>
              <a:t> se face offline</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14</a:t>
            </a:fld>
            <a:endParaRPr lang="en-US"/>
          </a:p>
        </p:txBody>
      </p:sp>
    </p:spTree>
    <p:extLst>
      <p:ext uri="{BB962C8B-B14F-4D97-AF65-F5344CB8AC3E}">
        <p14:creationId xmlns:p14="http://schemas.microsoft.com/office/powerpoint/2010/main" val="403998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Putem lucra cu Git din linia de comanda, sau putem folosi o interfata grafica</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Pentru Windows avem </a:t>
            </a:r>
            <a:r>
              <a:rPr lang="en-US" sz="1200" kern="1200" dirty="0" err="1" smtClean="0">
                <a:solidFill>
                  <a:schemeClr val="tx1"/>
                </a:solidFill>
                <a:effectLst/>
                <a:ea typeface="+mn-ea"/>
                <a:cs typeface="+mn-cs"/>
              </a:rPr>
              <a:t>Git</a:t>
            </a:r>
            <a:r>
              <a:rPr lang="en-US" sz="1200" kern="1200" dirty="0" smtClean="0">
                <a:solidFill>
                  <a:schemeClr val="tx1"/>
                </a:solidFill>
                <a:effectLst/>
                <a:ea typeface="+mn-ea"/>
                <a:cs typeface="+mn-cs"/>
              </a:rPr>
              <a:t> Extensions, </a:t>
            </a:r>
            <a:r>
              <a:rPr lang="en-US" sz="1200" kern="1200" dirty="0" err="1" smtClean="0">
                <a:solidFill>
                  <a:schemeClr val="tx1"/>
                </a:solidFill>
                <a:effectLst/>
                <a:ea typeface="+mn-ea"/>
                <a:cs typeface="+mn-cs"/>
              </a:rPr>
              <a:t>SourceTree</a:t>
            </a:r>
            <a:r>
              <a:rPr lang="en-US" sz="1200" kern="1200" dirty="0" smtClean="0">
                <a:solidFill>
                  <a:schemeClr val="tx1"/>
                </a:solidFill>
                <a:effectLst/>
                <a:ea typeface="+mn-ea"/>
                <a:cs typeface="+mn-cs"/>
              </a:rPr>
              <a:t>, GitHub for Windows, </a:t>
            </a:r>
            <a:r>
              <a:rPr lang="en-US" sz="1200" kern="1200" dirty="0" err="1" smtClean="0">
                <a:solidFill>
                  <a:schemeClr val="tx1"/>
                </a:solidFill>
                <a:effectLst/>
                <a:ea typeface="+mn-ea"/>
                <a:cs typeface="+mn-cs"/>
              </a:rPr>
              <a:t>etc</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Pentru Linux cel mai recomandat e linia de comanda, dar putem folosi si giggle(nu e prea avansat), sau Git Extensions(prin Mono)</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Pe Mac avem SourceTree si Github for Mac</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Multe IDE-uri au source control integrat, sau se poate instala prin extensii/plugin-uri</a:t>
            </a:r>
            <a:endParaRPr lang="en-US" sz="1200" kern="1200" dirty="0" smtClean="0">
              <a:solidFill>
                <a:schemeClr val="tx1"/>
              </a:solidFill>
              <a:effectLs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15</a:t>
            </a:fld>
            <a:endParaRPr lang="en-US"/>
          </a:p>
        </p:txBody>
      </p:sp>
    </p:spTree>
    <p:extLst>
      <p:ext uri="{BB962C8B-B14F-4D97-AF65-F5344CB8AC3E}">
        <p14:creationId xmlns:p14="http://schemas.microsoft.com/office/powerpoint/2010/main" val="361424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16</a:t>
            </a:fld>
            <a:endParaRPr lang="en-US"/>
          </a:p>
        </p:txBody>
      </p:sp>
    </p:spTree>
    <p:extLst>
      <p:ext uri="{BB962C8B-B14F-4D97-AF65-F5344CB8AC3E}">
        <p14:creationId xmlns:p14="http://schemas.microsoft.com/office/powerpoint/2010/main" val="585645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17</a:t>
            </a:fld>
            <a:endParaRPr lang="en-US"/>
          </a:p>
        </p:txBody>
      </p:sp>
    </p:spTree>
    <p:extLst>
      <p:ext uri="{BB962C8B-B14F-4D97-AF65-F5344CB8AC3E}">
        <p14:creationId xmlns:p14="http://schemas.microsoft.com/office/powerpoint/2010/main" val="1481666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a:t>
            </a:r>
            <a:r>
              <a:rPr lang="en-US" baseline="0" dirty="0" err="1" smtClean="0"/>
              <a:t>calculeaza</a:t>
            </a:r>
            <a:r>
              <a:rPr lang="en-US" baseline="0" dirty="0" smtClean="0"/>
              <a:t> un checksum </a:t>
            </a:r>
            <a:r>
              <a:rPr lang="en-US" baseline="0" dirty="0" err="1" smtClean="0"/>
              <a:t>pentru</a:t>
            </a:r>
            <a:r>
              <a:rPr lang="en-US" baseline="0" dirty="0" smtClean="0"/>
              <a:t> </a:t>
            </a:r>
            <a:r>
              <a:rPr lang="en-US" baseline="0" dirty="0" err="1" smtClean="0"/>
              <a:t>fiecare</a:t>
            </a:r>
            <a:r>
              <a:rPr lang="en-US" baseline="0" dirty="0" smtClean="0"/>
              <a:t> </a:t>
            </a:r>
            <a:r>
              <a:rPr lang="en-US" baseline="0" dirty="0" err="1" smtClean="0"/>
              <a:t>fisier</a:t>
            </a:r>
            <a:r>
              <a:rPr lang="en-US" baseline="0" dirty="0" smtClean="0"/>
              <a:t>, </a:t>
            </a:r>
            <a:r>
              <a:rPr lang="en-US" baseline="0" dirty="0" err="1" smtClean="0"/>
              <a:t>iar</a:t>
            </a:r>
            <a:r>
              <a:rPr lang="en-US" baseline="0" dirty="0" smtClean="0"/>
              <a:t> </a:t>
            </a:r>
            <a:r>
              <a:rPr lang="en-US" baseline="0" dirty="0" err="1" smtClean="0"/>
              <a:t>apoi</a:t>
            </a:r>
            <a:r>
              <a:rPr lang="en-US" baseline="0" dirty="0" smtClean="0"/>
              <a:t> </a:t>
            </a:r>
            <a:r>
              <a:rPr lang="en-US" baseline="0" dirty="0" err="1" smtClean="0"/>
              <a:t>foloseste</a:t>
            </a:r>
            <a:r>
              <a:rPr lang="en-US" baseline="0" dirty="0" smtClean="0"/>
              <a:t> </a:t>
            </a:r>
            <a:r>
              <a:rPr lang="en-US" baseline="0" dirty="0" err="1" smtClean="0"/>
              <a:t>acel</a:t>
            </a:r>
            <a:r>
              <a:rPr lang="en-US" baseline="0" dirty="0" smtClean="0"/>
              <a:t> checksum </a:t>
            </a:r>
            <a:r>
              <a:rPr lang="en-US" baseline="0" dirty="0" err="1" smtClean="0"/>
              <a:t>pentru</a:t>
            </a:r>
            <a:r>
              <a:rPr lang="en-US" baseline="0" dirty="0" smtClean="0"/>
              <a:t> </a:t>
            </a:r>
            <a:r>
              <a:rPr lang="en-US" baseline="0" dirty="0" err="1" smtClean="0"/>
              <a:t>doua</a:t>
            </a:r>
            <a:r>
              <a:rPr lang="en-US" baseline="0" dirty="0" smtClean="0"/>
              <a:t> </a:t>
            </a:r>
            <a:r>
              <a:rPr lang="en-US" baseline="0" dirty="0" err="1" smtClean="0"/>
              <a:t>lucruri</a:t>
            </a:r>
            <a:r>
              <a:rPr lang="en-US" baseline="0" dirty="0" smtClean="0"/>
              <a:t>:</a:t>
            </a:r>
          </a:p>
          <a:p>
            <a:pPr marL="228600" indent="-228600">
              <a:buAutoNum type="arabicPeriod"/>
            </a:pPr>
            <a:r>
              <a:rPr lang="en-US" baseline="0" dirty="0" err="1" smtClean="0"/>
              <a:t>Pentru</a:t>
            </a:r>
            <a:r>
              <a:rPr lang="en-US" baseline="0" dirty="0" smtClean="0"/>
              <a:t> a </a:t>
            </a:r>
            <a:r>
              <a:rPr lang="en-US" baseline="0" dirty="0" err="1" smtClean="0"/>
              <a:t>identifica</a:t>
            </a:r>
            <a:r>
              <a:rPr lang="en-US" baseline="0" dirty="0" smtClean="0"/>
              <a:t> </a:t>
            </a:r>
            <a:r>
              <a:rPr lang="en-US" baseline="0" dirty="0" err="1" smtClean="0"/>
              <a:t>fisierul</a:t>
            </a:r>
            <a:endParaRPr lang="en-US" baseline="0" dirty="0" smtClean="0"/>
          </a:p>
          <a:p>
            <a:pPr marL="228600" indent="-228600">
              <a:buAutoNum type="arabicPeriod"/>
            </a:pPr>
            <a:r>
              <a:rPr lang="en-US" baseline="0" dirty="0" err="1" smtClean="0"/>
              <a:t>Pentru</a:t>
            </a:r>
            <a:r>
              <a:rPr lang="en-US" baseline="0" dirty="0" smtClean="0"/>
              <a:t> a </a:t>
            </a:r>
            <a:r>
              <a:rPr lang="en-US" baseline="0" dirty="0" err="1" smtClean="0"/>
              <a:t>detecta</a:t>
            </a:r>
            <a:r>
              <a:rPr lang="en-US" baseline="0" dirty="0" smtClean="0"/>
              <a:t> </a:t>
            </a:r>
            <a:r>
              <a:rPr lang="en-US" baseline="0" dirty="0" err="1" smtClean="0"/>
              <a:t>schimbari</a:t>
            </a:r>
            <a:r>
              <a:rPr lang="en-US" baseline="0" dirty="0" smtClean="0"/>
              <a:t> </a:t>
            </a:r>
            <a:r>
              <a:rPr lang="en-US" baseline="0" dirty="0" err="1" smtClean="0"/>
              <a:t>asupra</a:t>
            </a:r>
            <a:r>
              <a:rPr lang="en-US" baseline="0" dirty="0" smtClean="0"/>
              <a:t> </a:t>
            </a:r>
            <a:r>
              <a:rPr lang="en-US" baseline="0" dirty="0" err="1" smtClean="0"/>
              <a:t>fisierului</a:t>
            </a:r>
            <a:endParaRPr lang="en-US" baseline="0" dirty="0" smtClean="0"/>
          </a:p>
          <a:p>
            <a:pPr marL="228600" indent="-228600">
              <a:buAutoNum type="arabicPeriod"/>
            </a:pPr>
            <a:endParaRPr lang="en-US" baseline="0" dirty="0" smtClean="0"/>
          </a:p>
          <a:p>
            <a:pPr marL="0" indent="0">
              <a:buNone/>
            </a:pPr>
            <a:r>
              <a:rPr lang="en-US" baseline="0" dirty="0" err="1" smtClean="0"/>
              <a:t>Pentru</a:t>
            </a:r>
            <a:r>
              <a:rPr lang="en-US" baseline="0" dirty="0" smtClean="0"/>
              <a:t> checksum, </a:t>
            </a:r>
            <a:r>
              <a:rPr lang="en-US" baseline="0" dirty="0" err="1" smtClean="0"/>
              <a:t>git</a:t>
            </a:r>
            <a:r>
              <a:rPr lang="en-US" baseline="0" dirty="0" smtClean="0"/>
              <a:t> </a:t>
            </a:r>
            <a:r>
              <a:rPr lang="en-US" baseline="0" dirty="0" err="1" smtClean="0"/>
              <a:t>foloseste</a:t>
            </a:r>
            <a:r>
              <a:rPr lang="en-US" baseline="0" dirty="0" smtClean="0"/>
              <a:t> </a:t>
            </a:r>
            <a:r>
              <a:rPr lang="en-US" sz="1200" b="0" i="0" kern="1200" dirty="0" smtClean="0">
                <a:solidFill>
                  <a:schemeClr val="tx1"/>
                </a:solidFill>
                <a:effectLst/>
                <a:ea typeface="+mn-ea"/>
                <a:cs typeface="+mn-cs"/>
              </a:rPr>
              <a:t> un hash SHA-1, care </a:t>
            </a:r>
            <a:r>
              <a:rPr lang="en-US" sz="1200" b="0" i="0" kern="1200" dirty="0" err="1" smtClean="0">
                <a:solidFill>
                  <a:schemeClr val="tx1"/>
                </a:solidFill>
                <a:effectLst/>
                <a:ea typeface="+mn-ea"/>
                <a:cs typeface="+mn-cs"/>
              </a:rPr>
              <a:t>arata</a:t>
            </a:r>
            <a:r>
              <a:rPr lang="en-US" sz="1200" b="0" i="0" kern="1200" dirty="0" smtClean="0">
                <a:solidFill>
                  <a:schemeClr val="tx1"/>
                </a:solidFill>
                <a:effectLst/>
                <a:ea typeface="+mn-ea"/>
                <a:cs typeface="+mn-cs"/>
              </a:rPr>
              <a:t> cam</a:t>
            </a:r>
            <a:r>
              <a:rPr lang="en-US" sz="1200" b="0" i="0" kern="1200" baseline="0" dirty="0" smtClean="0">
                <a:solidFill>
                  <a:schemeClr val="tx1"/>
                </a:solidFill>
                <a:effectLst/>
                <a:ea typeface="+mn-ea"/>
                <a:cs typeface="+mn-cs"/>
              </a:rPr>
              <a:t> </a:t>
            </a:r>
            <a:r>
              <a:rPr lang="en-US" sz="1200" b="0" i="0" kern="1200" baseline="0" dirty="0" err="1" smtClean="0">
                <a:solidFill>
                  <a:schemeClr val="tx1"/>
                </a:solidFill>
                <a:effectLst/>
                <a:ea typeface="+mn-ea"/>
                <a:cs typeface="+mn-cs"/>
              </a:rPr>
              <a:t>asa</a:t>
            </a:r>
            <a:r>
              <a:rPr lang="en-US" sz="1200" b="0" i="0" kern="1200" baseline="0" dirty="0" smtClean="0">
                <a:solidFill>
                  <a:schemeClr val="tx1"/>
                </a:solidFill>
                <a:effectLst/>
                <a:ea typeface="+mn-ea"/>
                <a:cs typeface="+mn-cs"/>
              </a:rPr>
              <a:t> </a:t>
            </a:r>
            <a:r>
              <a:rPr lang="en-US" sz="1200" b="0" i="0" kern="1200" dirty="0" smtClean="0">
                <a:solidFill>
                  <a:schemeClr val="tx1"/>
                </a:solidFill>
                <a:effectLst/>
                <a:ea typeface="+mn-ea"/>
                <a:cs typeface="+mn-cs"/>
              </a:rPr>
              <a:t>24b9da6552252987aa493b52f8696cd6d3b00373</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18</a:t>
            </a:fld>
            <a:endParaRPr lang="en-US"/>
          </a:p>
        </p:txBody>
      </p:sp>
    </p:spTree>
    <p:extLst>
      <p:ext uri="{BB962C8B-B14F-4D97-AF65-F5344CB8AC3E}">
        <p14:creationId xmlns:p14="http://schemas.microsoft.com/office/powerpoint/2010/main" val="1072668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a:t>
            </a:r>
            <a:r>
              <a:rPr lang="en-US" baseline="0" dirty="0" err="1" smtClean="0"/>
              <a:t>calculeaza</a:t>
            </a:r>
            <a:r>
              <a:rPr lang="en-US" baseline="0" dirty="0" smtClean="0"/>
              <a:t> un checksum </a:t>
            </a:r>
            <a:r>
              <a:rPr lang="en-US" baseline="0" dirty="0" err="1" smtClean="0"/>
              <a:t>pentru</a:t>
            </a:r>
            <a:r>
              <a:rPr lang="en-US" baseline="0" dirty="0" smtClean="0"/>
              <a:t> </a:t>
            </a:r>
            <a:r>
              <a:rPr lang="en-US" baseline="0" dirty="0" err="1" smtClean="0"/>
              <a:t>fiecare</a:t>
            </a:r>
            <a:r>
              <a:rPr lang="en-US" baseline="0" dirty="0" smtClean="0"/>
              <a:t> </a:t>
            </a:r>
            <a:r>
              <a:rPr lang="en-US" baseline="0" dirty="0" err="1" smtClean="0"/>
              <a:t>fisier</a:t>
            </a:r>
            <a:r>
              <a:rPr lang="en-US" baseline="0" dirty="0" smtClean="0"/>
              <a:t>, </a:t>
            </a:r>
            <a:r>
              <a:rPr lang="en-US" baseline="0" dirty="0" err="1" smtClean="0"/>
              <a:t>iar</a:t>
            </a:r>
            <a:r>
              <a:rPr lang="en-US" baseline="0" dirty="0" smtClean="0"/>
              <a:t> </a:t>
            </a:r>
            <a:r>
              <a:rPr lang="en-US" baseline="0" dirty="0" err="1" smtClean="0"/>
              <a:t>apoi</a:t>
            </a:r>
            <a:r>
              <a:rPr lang="en-US" baseline="0" dirty="0" smtClean="0"/>
              <a:t> </a:t>
            </a:r>
            <a:r>
              <a:rPr lang="en-US" baseline="0" dirty="0" err="1" smtClean="0"/>
              <a:t>foloseste</a:t>
            </a:r>
            <a:r>
              <a:rPr lang="en-US" baseline="0" dirty="0" smtClean="0"/>
              <a:t> </a:t>
            </a:r>
            <a:r>
              <a:rPr lang="en-US" baseline="0" dirty="0" err="1" smtClean="0"/>
              <a:t>acel</a:t>
            </a:r>
            <a:r>
              <a:rPr lang="en-US" baseline="0" dirty="0" smtClean="0"/>
              <a:t> checksum </a:t>
            </a:r>
            <a:r>
              <a:rPr lang="en-US" baseline="0" dirty="0" err="1" smtClean="0"/>
              <a:t>pentru</a:t>
            </a:r>
            <a:r>
              <a:rPr lang="en-US" baseline="0" dirty="0" smtClean="0"/>
              <a:t> </a:t>
            </a:r>
            <a:r>
              <a:rPr lang="en-US" baseline="0" dirty="0" err="1" smtClean="0"/>
              <a:t>doua</a:t>
            </a:r>
            <a:r>
              <a:rPr lang="en-US" baseline="0" dirty="0" smtClean="0"/>
              <a:t> </a:t>
            </a:r>
            <a:r>
              <a:rPr lang="en-US" baseline="0" dirty="0" err="1" smtClean="0"/>
              <a:t>lucruri</a:t>
            </a:r>
            <a:r>
              <a:rPr lang="en-US" baseline="0" dirty="0" smtClean="0"/>
              <a:t>:</a:t>
            </a:r>
          </a:p>
          <a:p>
            <a:pPr marL="228600" indent="-228600">
              <a:buAutoNum type="arabicPeriod"/>
            </a:pPr>
            <a:r>
              <a:rPr lang="en-US" baseline="0" dirty="0" err="1" smtClean="0"/>
              <a:t>Pentru</a:t>
            </a:r>
            <a:r>
              <a:rPr lang="en-US" baseline="0" dirty="0" smtClean="0"/>
              <a:t> a </a:t>
            </a:r>
            <a:r>
              <a:rPr lang="en-US" baseline="0" dirty="0" err="1" smtClean="0"/>
              <a:t>identifica</a:t>
            </a:r>
            <a:r>
              <a:rPr lang="en-US" baseline="0" dirty="0" smtClean="0"/>
              <a:t> </a:t>
            </a:r>
            <a:r>
              <a:rPr lang="en-US" baseline="0" dirty="0" err="1" smtClean="0"/>
              <a:t>fisierul</a:t>
            </a:r>
            <a:endParaRPr lang="en-US" baseline="0" dirty="0" smtClean="0"/>
          </a:p>
          <a:p>
            <a:pPr marL="228600" indent="-228600">
              <a:buAutoNum type="arabicPeriod"/>
            </a:pPr>
            <a:r>
              <a:rPr lang="en-US" baseline="0" dirty="0" err="1" smtClean="0"/>
              <a:t>Pentru</a:t>
            </a:r>
            <a:r>
              <a:rPr lang="en-US" baseline="0" dirty="0" smtClean="0"/>
              <a:t> a </a:t>
            </a:r>
            <a:r>
              <a:rPr lang="en-US" baseline="0" dirty="0" err="1" smtClean="0"/>
              <a:t>detecta</a:t>
            </a:r>
            <a:r>
              <a:rPr lang="en-US" baseline="0" dirty="0" smtClean="0"/>
              <a:t> </a:t>
            </a:r>
            <a:r>
              <a:rPr lang="en-US" baseline="0" dirty="0" err="1" smtClean="0"/>
              <a:t>schimbari</a:t>
            </a:r>
            <a:r>
              <a:rPr lang="en-US" baseline="0" dirty="0" smtClean="0"/>
              <a:t> </a:t>
            </a:r>
            <a:r>
              <a:rPr lang="en-US" baseline="0" dirty="0" err="1" smtClean="0"/>
              <a:t>asupra</a:t>
            </a:r>
            <a:r>
              <a:rPr lang="en-US" baseline="0" dirty="0" smtClean="0"/>
              <a:t> </a:t>
            </a:r>
            <a:r>
              <a:rPr lang="en-US" baseline="0" dirty="0" err="1" smtClean="0"/>
              <a:t>fisierului</a:t>
            </a:r>
            <a:endParaRPr lang="en-US" baseline="0" dirty="0" smtClean="0"/>
          </a:p>
          <a:p>
            <a:pPr marL="228600" indent="-228600">
              <a:buAutoNum type="arabicPeriod"/>
            </a:pPr>
            <a:endParaRPr lang="en-US" baseline="0" dirty="0" smtClean="0"/>
          </a:p>
          <a:p>
            <a:pPr marL="0" indent="0">
              <a:buNone/>
            </a:pPr>
            <a:r>
              <a:rPr lang="en-US" baseline="0" dirty="0" err="1" smtClean="0"/>
              <a:t>Pentru</a:t>
            </a:r>
            <a:r>
              <a:rPr lang="en-US" baseline="0" dirty="0" smtClean="0"/>
              <a:t> checksum, </a:t>
            </a:r>
            <a:r>
              <a:rPr lang="en-US" baseline="0" dirty="0" err="1" smtClean="0"/>
              <a:t>git</a:t>
            </a:r>
            <a:r>
              <a:rPr lang="en-US" baseline="0" dirty="0" smtClean="0"/>
              <a:t> </a:t>
            </a:r>
            <a:r>
              <a:rPr lang="en-US" baseline="0" dirty="0" err="1" smtClean="0"/>
              <a:t>foloseste</a:t>
            </a:r>
            <a:r>
              <a:rPr lang="en-US" baseline="0" dirty="0" smtClean="0"/>
              <a:t> </a:t>
            </a:r>
            <a:r>
              <a:rPr lang="en-US" sz="1200" b="0" i="0" kern="1200" dirty="0" smtClean="0">
                <a:solidFill>
                  <a:schemeClr val="tx1"/>
                </a:solidFill>
                <a:effectLst/>
                <a:ea typeface="+mn-ea"/>
                <a:cs typeface="+mn-cs"/>
              </a:rPr>
              <a:t> un hash SHA-1, care </a:t>
            </a:r>
            <a:r>
              <a:rPr lang="en-US" sz="1200" b="0" i="0" kern="1200" dirty="0" err="1" smtClean="0">
                <a:solidFill>
                  <a:schemeClr val="tx1"/>
                </a:solidFill>
                <a:effectLst/>
                <a:ea typeface="+mn-ea"/>
                <a:cs typeface="+mn-cs"/>
              </a:rPr>
              <a:t>arata</a:t>
            </a:r>
            <a:r>
              <a:rPr lang="en-US" sz="1200" b="0" i="0" kern="1200" dirty="0" smtClean="0">
                <a:solidFill>
                  <a:schemeClr val="tx1"/>
                </a:solidFill>
                <a:effectLst/>
                <a:ea typeface="+mn-ea"/>
                <a:cs typeface="+mn-cs"/>
              </a:rPr>
              <a:t> cam</a:t>
            </a:r>
            <a:r>
              <a:rPr lang="en-US" sz="1200" b="0" i="0" kern="1200" baseline="0" dirty="0" smtClean="0">
                <a:solidFill>
                  <a:schemeClr val="tx1"/>
                </a:solidFill>
                <a:effectLst/>
                <a:ea typeface="+mn-ea"/>
                <a:cs typeface="+mn-cs"/>
              </a:rPr>
              <a:t> </a:t>
            </a:r>
            <a:r>
              <a:rPr lang="en-US" sz="1200" b="0" i="0" kern="1200" baseline="0" dirty="0" err="1" smtClean="0">
                <a:solidFill>
                  <a:schemeClr val="tx1"/>
                </a:solidFill>
                <a:effectLst/>
                <a:ea typeface="+mn-ea"/>
                <a:cs typeface="+mn-cs"/>
              </a:rPr>
              <a:t>asa</a:t>
            </a:r>
            <a:r>
              <a:rPr lang="en-US" sz="1200" b="0" i="0" kern="1200" baseline="0" dirty="0" smtClean="0">
                <a:solidFill>
                  <a:schemeClr val="tx1"/>
                </a:solidFill>
                <a:effectLst/>
                <a:ea typeface="+mn-ea"/>
                <a:cs typeface="+mn-cs"/>
              </a:rPr>
              <a:t> </a:t>
            </a:r>
            <a:r>
              <a:rPr lang="en-US" sz="1200" b="0" i="0" kern="1200" dirty="0" smtClean="0">
                <a:solidFill>
                  <a:schemeClr val="tx1"/>
                </a:solidFill>
                <a:effectLst/>
                <a:ea typeface="+mn-ea"/>
                <a:cs typeface="+mn-cs"/>
              </a:rPr>
              <a:t>24b9da6552252987aa493b52f8696cd6d3b00373</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19</a:t>
            </a:fld>
            <a:endParaRPr lang="en-US"/>
          </a:p>
        </p:txBody>
      </p:sp>
    </p:spTree>
    <p:extLst>
      <p:ext uri="{BB962C8B-B14F-4D97-AF65-F5344CB8AC3E}">
        <p14:creationId xmlns:p14="http://schemas.microsoft.com/office/powerpoint/2010/main" val="3220672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20</a:t>
            </a:fld>
            <a:endParaRPr lang="en-US"/>
          </a:p>
        </p:txBody>
      </p:sp>
    </p:spTree>
    <p:extLst>
      <p:ext uri="{BB962C8B-B14F-4D97-AF65-F5344CB8AC3E}">
        <p14:creationId xmlns:p14="http://schemas.microsoft.com/office/powerpoint/2010/main" val="384055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2</a:t>
            </a:fld>
            <a:endParaRPr lang="en-US"/>
          </a:p>
        </p:txBody>
      </p:sp>
    </p:spTree>
    <p:extLst>
      <p:ext uri="{BB962C8B-B14F-4D97-AF65-F5344CB8AC3E}">
        <p14:creationId xmlns:p14="http://schemas.microsoft.com/office/powerpoint/2010/main" val="377523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Avem doua optiuni, putem crea un repository </a:t>
            </a:r>
            <a:r>
              <a:rPr lang="en-US" sz="1200" kern="1200" dirty="0" err="1" smtClean="0">
                <a:solidFill>
                  <a:schemeClr val="tx1"/>
                </a:solidFill>
                <a:effectLst/>
                <a:ea typeface="+mn-ea"/>
                <a:cs typeface="+mn-cs"/>
              </a:rPr>
              <a:t>nou</a:t>
            </a:r>
            <a:r>
              <a:rPr lang="en-US" sz="1200" kern="1200" dirty="0" smtClean="0">
                <a:solidFill>
                  <a:schemeClr val="tx1"/>
                </a:solidFill>
                <a:effectLst/>
                <a:ea typeface="+mn-ea"/>
                <a:cs typeface="+mn-cs"/>
              </a:rPr>
              <a: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folosind</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init</a:t>
            </a:r>
            <a:endParaRPr lang="en-US" sz="1200" kern="1200" baseline="0" dirty="0" smtClean="0">
              <a:solidFill>
                <a:schemeClr val="tx1"/>
              </a:solidFill>
              <a:effectLst/>
              <a:ea typeface="+mn-ea"/>
              <a:cs typeface="+mn-cs"/>
            </a:endParaRPr>
          </a:p>
          <a:p>
            <a:pPr lvl="1"/>
            <a:r>
              <a:rPr lang="en-US" sz="1200" kern="1200" baseline="0" dirty="0" err="1" smtClean="0">
                <a:solidFill>
                  <a:schemeClr val="tx1"/>
                </a:solidFill>
                <a:effectLst/>
                <a:ea typeface="+mn-ea"/>
                <a:cs typeface="+mn-cs"/>
              </a:rPr>
              <a:t>Sau</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putem</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clona</a:t>
            </a:r>
            <a:r>
              <a:rPr lang="en-US" sz="1200" kern="1200" baseline="0" dirty="0" smtClean="0">
                <a:solidFill>
                  <a:schemeClr val="tx1"/>
                </a:solidFill>
                <a:effectLst/>
                <a:ea typeface="+mn-ea"/>
                <a:cs typeface="+mn-cs"/>
              </a:rPr>
              <a:t> un repository</a:t>
            </a:r>
            <a:endParaRPr lang="en-US" sz="1200" kern="1200" dirty="0" smtClean="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21</a:t>
            </a:fld>
            <a:endParaRPr lang="en-US"/>
          </a:p>
        </p:txBody>
      </p:sp>
    </p:spTree>
    <p:extLst>
      <p:ext uri="{BB962C8B-B14F-4D97-AF65-F5344CB8AC3E}">
        <p14:creationId xmlns:p14="http://schemas.microsoft.com/office/powerpoint/2010/main" val="1813145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Importarea unui repository existent se face cu git clone [url]</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Am facut un repository pe Github, pe care il voi clona</a:t>
            </a:r>
            <a:r>
              <a:rPr lang="en-US" sz="1200" kern="1200" dirty="0" smtClean="0">
                <a:solidFill>
                  <a:schemeClr val="tx1"/>
                </a:solidFill>
                <a:effectLst/>
                <a:ea typeface="+mn-ea"/>
                <a:cs typeface="+mn-cs"/>
              </a:rPr>
              <a:t> local</a:t>
            </a:r>
          </a:p>
          <a:p>
            <a:pPr lvl="1"/>
            <a:r>
              <a:rPr lang="ro-RO" sz="1200" kern="1200" dirty="0" smtClean="0">
                <a:solidFill>
                  <a:schemeClr val="tx1"/>
                </a:solidFill>
                <a:effectLst/>
                <a:ea typeface="+mn-ea"/>
                <a:cs typeface="+mn-cs"/>
              </a:rPr>
              <a:t>Git suporta mai multe protocoale pentru transferul de date, cum ar fi http(s)://, git://, sau </a:t>
            </a:r>
            <a:r>
              <a:rPr lang="ro-RO" sz="1200" u="sng" kern="1200" dirty="0" smtClean="0">
                <a:solidFill>
                  <a:schemeClr val="tx1"/>
                </a:solidFill>
                <a:effectLst/>
                <a:ea typeface="+mn-ea"/>
                <a:cs typeface="+mn-cs"/>
                <a:hlinkClick r:id="rId3"/>
              </a:rPr>
              <a:t>user@server:/path.git</a:t>
            </a:r>
            <a:r>
              <a:rPr lang="ro-RO" sz="1200" kern="1200" dirty="0" smtClean="0">
                <a:solidFill>
                  <a:schemeClr val="tx1"/>
                </a:solidFill>
                <a:effectLst/>
                <a:ea typeface="+mn-ea"/>
                <a:cs typeface="+mn-cs"/>
              </a:rPr>
              <a:t> prin SSH.</a:t>
            </a:r>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22</a:t>
            </a:fld>
            <a:endParaRPr lang="en-US"/>
          </a:p>
        </p:txBody>
      </p:sp>
    </p:spTree>
    <p:extLst>
      <p:ext uri="{BB962C8B-B14F-4D97-AF65-F5344CB8AC3E}">
        <p14:creationId xmlns:p14="http://schemas.microsoft.com/office/powerpoint/2010/main" val="312903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ea typeface="+mn-ea"/>
                <a:cs typeface="+mn-cs"/>
              </a:rPr>
              <a:t>Pot </a:t>
            </a:r>
            <a:r>
              <a:rPr lang="en-US" sz="1200" kern="1200" dirty="0" err="1" smtClean="0">
                <a:solidFill>
                  <a:schemeClr val="tx1"/>
                </a:solidFill>
                <a:effectLst/>
                <a:ea typeface="+mn-ea"/>
                <a:cs typeface="+mn-cs"/>
              </a:rPr>
              <a:t>verifica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starea</a:t>
            </a:r>
            <a:r>
              <a:rPr lang="en-US" sz="1200" kern="1200" dirty="0" smtClean="0">
                <a:solidFill>
                  <a:schemeClr val="tx1"/>
                </a:solidFill>
                <a:effectLst/>
                <a:ea typeface="+mn-ea"/>
                <a:cs typeface="+mn-cs"/>
              </a:rPr>
              <a:t> repository-</a:t>
            </a:r>
            <a:r>
              <a:rPr lang="en-US" sz="1200" kern="1200" dirty="0" err="1" smtClean="0">
                <a:solidFill>
                  <a:schemeClr val="tx1"/>
                </a:solidFill>
                <a:effectLst/>
                <a:ea typeface="+mn-ea"/>
                <a:cs typeface="+mn-cs"/>
              </a:rPr>
              <a:t>ului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folosind</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status</a:t>
            </a:r>
          </a:p>
          <a:p>
            <a:pPr lvl="1"/>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clasifica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fisierele</a:t>
            </a:r>
            <a:r>
              <a:rPr lang="en-US" sz="1200" kern="1200" baseline="0" dirty="0" smtClean="0">
                <a:solidFill>
                  <a:schemeClr val="tx1"/>
                </a:solidFill>
                <a:effectLst/>
                <a:ea typeface="+mn-ea"/>
                <a:cs typeface="+mn-cs"/>
              </a:rPr>
              <a:t> in 2 </a:t>
            </a:r>
            <a:r>
              <a:rPr lang="en-US" sz="1200" kern="1200" baseline="0" dirty="0" err="1" smtClean="0">
                <a:solidFill>
                  <a:schemeClr val="tx1"/>
                </a:solidFill>
                <a:effectLst/>
                <a:ea typeface="+mn-ea"/>
                <a:cs typeface="+mn-cs"/>
              </a:rPr>
              <a:t>tipuri</a:t>
            </a:r>
            <a:r>
              <a:rPr lang="en-US" sz="1200" kern="1200" baseline="0" dirty="0" smtClean="0">
                <a:solidFill>
                  <a:schemeClr val="tx1"/>
                </a:solidFill>
                <a:effectLst/>
                <a:ea typeface="+mn-ea"/>
                <a:cs typeface="+mn-cs"/>
              </a:rPr>
              <a:t>, tracked </a:t>
            </a:r>
            <a:r>
              <a:rPr lang="en-US" sz="1200" kern="1200" baseline="0" dirty="0" err="1" smtClean="0">
                <a:solidFill>
                  <a:schemeClr val="tx1"/>
                </a:solidFill>
                <a:effectLst/>
                <a:ea typeface="+mn-ea"/>
                <a:cs typeface="+mn-cs"/>
              </a:rPr>
              <a:t>si</a:t>
            </a:r>
            <a:r>
              <a:rPr lang="en-US" sz="1200" kern="1200" baseline="0" dirty="0" smtClean="0">
                <a:solidFill>
                  <a:schemeClr val="tx1"/>
                </a:solidFill>
                <a:effectLst/>
                <a:ea typeface="+mn-ea"/>
                <a:cs typeface="+mn-cs"/>
              </a:rPr>
              <a:t> untracked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Untracked inseamna ca fisierul nu era prezent in ultimul snapshot, iar tracked inseamna ca fisierul a fost inclus si git urmareste schimbarile prin care trece</a:t>
            </a:r>
            <a:endParaRPr lang="en-US" sz="1200" kern="1200" dirty="0" smtClean="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23</a:t>
            </a:fld>
            <a:endParaRPr lang="en-US"/>
          </a:p>
        </p:txBody>
      </p:sp>
    </p:spTree>
    <p:extLst>
      <p:ext uri="{BB962C8B-B14F-4D97-AF65-F5344CB8AC3E}">
        <p14:creationId xmlns:p14="http://schemas.microsoft.com/office/powerpoint/2010/main" val="3184268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Untracked inseamna ca fisierul nu era prezent in ultimul snapshot, iar tracked inseamna ca fisierul a fost inclus si git urmareste schimbarile prin care trece</a:t>
            </a:r>
            <a:endParaRPr lang="en-US" sz="1200" kern="1200" dirty="0" smtClean="0">
              <a:solidFill>
                <a:schemeClr val="tx1"/>
              </a:solidFill>
              <a:effectLs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Orice fisier nou este untracked</a:t>
            </a:r>
            <a:endParaRPr lang="en-US" sz="1200" kern="1200" dirty="0" smtClean="0">
              <a:solidFill>
                <a:schemeClr val="tx1"/>
              </a:solidFill>
              <a:effectLst/>
              <a:ea typeface="+mn-ea"/>
              <a:cs typeface="+mn-cs"/>
            </a:endParaRPr>
          </a:p>
          <a:p>
            <a:pPr lvl="2"/>
            <a:endParaRPr lang="en-US" sz="1200" kern="1200" dirty="0" smtClean="0">
              <a:solidFill>
                <a:schemeClr val="tx1"/>
              </a:solidFill>
              <a:effectLs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24</a:t>
            </a:fld>
            <a:endParaRPr lang="en-US"/>
          </a:p>
        </p:txBody>
      </p:sp>
    </p:spTree>
    <p:extLst>
      <p:ext uri="{BB962C8B-B14F-4D97-AF65-F5344CB8AC3E}">
        <p14:creationId xmlns:p14="http://schemas.microsoft.com/office/powerpoint/2010/main" val="541932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err="1" smtClean="0">
                <a:solidFill>
                  <a:schemeClr val="tx1"/>
                </a:solidFill>
                <a:effectLst/>
                <a:ea typeface="+mn-ea"/>
                <a:cs typeface="+mn-cs"/>
              </a:rPr>
              <a:t>Daca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vrem</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sa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adaugam</a:t>
            </a:r>
            <a:r>
              <a:rPr lang="en-US" sz="1200" kern="1200" baseline="0" dirty="0" smtClean="0">
                <a:solidFill>
                  <a:schemeClr val="tx1"/>
                </a:solidFill>
                <a:effectLst/>
                <a:ea typeface="+mn-ea"/>
                <a:cs typeface="+mn-cs"/>
              </a:rPr>
              <a:t> un </a:t>
            </a:r>
            <a:r>
              <a:rPr lang="en-US" sz="1200" kern="1200" baseline="0" dirty="0" err="1" smtClean="0">
                <a:solidFill>
                  <a:schemeClr val="tx1"/>
                </a:solidFill>
                <a:effectLst/>
                <a:ea typeface="+mn-ea"/>
                <a:cs typeface="+mn-cs"/>
              </a:rPr>
              <a:t>fisier</a:t>
            </a:r>
            <a:r>
              <a:rPr lang="en-US" sz="1200" kern="1200" baseline="0" dirty="0" smtClean="0">
                <a:solidFill>
                  <a:schemeClr val="tx1"/>
                </a:solidFill>
                <a:effectLst/>
                <a:ea typeface="+mn-ea"/>
                <a:cs typeface="+mn-cs"/>
              </a:rPr>
              <a:t> in staging, </a:t>
            </a:r>
            <a:r>
              <a:rPr lang="en-US" sz="1200" kern="1200" baseline="0" dirty="0" err="1" smtClean="0">
                <a:solidFill>
                  <a:schemeClr val="tx1"/>
                </a:solidFill>
                <a:effectLst/>
                <a:ea typeface="+mn-ea"/>
                <a:cs typeface="+mn-cs"/>
              </a:rPr>
              <a:t>folosim</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add. </a:t>
            </a:r>
            <a:r>
              <a:rPr lang="en-US" sz="1200" kern="1200" baseline="0" dirty="0" err="1" smtClean="0">
                <a:solidFill>
                  <a:schemeClr val="tx1"/>
                </a:solidFill>
                <a:effectLst/>
                <a:ea typeface="+mn-ea"/>
                <a:cs typeface="+mn-cs"/>
              </a:rPr>
              <a:t>Aceasta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nu </a:t>
            </a:r>
            <a:r>
              <a:rPr lang="en-US" sz="1200" kern="1200" baseline="0" dirty="0" err="1" smtClean="0">
                <a:solidFill>
                  <a:schemeClr val="tx1"/>
                </a:solidFill>
                <a:effectLst/>
                <a:ea typeface="+mn-ea"/>
                <a:cs typeface="+mn-cs"/>
              </a:rPr>
              <a:t>creeaza</a:t>
            </a:r>
            <a:r>
              <a:rPr lang="en-US" sz="1200" kern="1200" baseline="0" dirty="0" smtClean="0">
                <a:solidFill>
                  <a:schemeClr val="tx1"/>
                </a:solidFill>
                <a:effectLst/>
                <a:ea typeface="+mn-ea"/>
                <a:cs typeface="+mn-cs"/>
              </a:rPr>
              <a:t> un </a:t>
            </a:r>
            <a:r>
              <a:rPr lang="en-US" sz="1200" kern="1200" baseline="0" dirty="0" err="1" smtClean="0">
                <a:solidFill>
                  <a:schemeClr val="tx1"/>
                </a:solidFill>
                <a:effectLst/>
                <a:ea typeface="+mn-ea"/>
                <a:cs typeface="+mn-cs"/>
              </a:rPr>
              <a:t>fisier</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pe</a:t>
            </a:r>
            <a:r>
              <a:rPr lang="en-US" sz="1200" kern="1200" baseline="0" dirty="0" smtClean="0">
                <a:solidFill>
                  <a:schemeClr val="tx1"/>
                </a:solidFill>
                <a:effectLst/>
                <a:ea typeface="+mn-ea"/>
                <a:cs typeface="+mn-cs"/>
              </a:rPr>
              <a:t> disk, ci ii </a:t>
            </a:r>
            <a:r>
              <a:rPr lang="en-US" sz="1200" kern="1200" baseline="0" dirty="0" err="1" smtClean="0">
                <a:solidFill>
                  <a:schemeClr val="tx1"/>
                </a:solidFill>
                <a:effectLst/>
                <a:ea typeface="+mn-ea"/>
                <a:cs typeface="+mn-cs"/>
              </a:rPr>
              <a:t>spune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lui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sa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adauge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fisierul</a:t>
            </a:r>
            <a:r>
              <a:rPr lang="en-US" sz="1200" kern="1200" baseline="0" dirty="0" smtClean="0">
                <a:solidFill>
                  <a:schemeClr val="tx1"/>
                </a:solidFill>
                <a:effectLst/>
                <a:ea typeface="+mn-ea"/>
                <a:cs typeface="+mn-cs"/>
              </a:rPr>
              <a:t> existent, in repository. </a:t>
            </a:r>
            <a:r>
              <a:rPr lang="en-US" sz="1200" kern="1200" baseline="0" dirty="0" err="1" smtClean="0">
                <a:solidFill>
                  <a:schemeClr val="tx1"/>
                </a:solidFill>
                <a:effectLst/>
                <a:ea typeface="+mn-ea"/>
                <a:cs typeface="+mn-cs"/>
              </a:rPr>
              <a:t>Facand</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asta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va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urmari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toate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modificarile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aduse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fisierului</a:t>
            </a:r>
            <a:r>
              <a:rPr lang="en-US" sz="1200" kern="1200" baseline="0" dirty="0" smtClean="0">
                <a:solidFill>
                  <a:schemeClr val="tx1"/>
                </a:solidFill>
                <a:effectLst/>
                <a:ea typeface="+mn-ea"/>
                <a:cs typeface="+mn-cs"/>
              </a:rPr>
              <a:t>.</a:t>
            </a:r>
            <a:endParaRPr lang="en-US" sz="1200" kern="1200" dirty="0" smtClean="0">
              <a:solidFill>
                <a:schemeClr val="tx1"/>
              </a:solidFill>
              <a:effectLst/>
              <a:ea typeface="+mn-ea"/>
              <a:cs typeface="+mn-cs"/>
            </a:endParaRPr>
          </a:p>
          <a:p>
            <a:pPr lvl="1"/>
            <a:r>
              <a:rPr lang="en-US" sz="1200" kern="1200" dirty="0" smtClean="0">
                <a:solidFill>
                  <a:schemeClr val="tx1"/>
                </a:solidFill>
                <a:effectLst/>
                <a:ea typeface="+mn-ea"/>
                <a:cs typeface="+mn-cs"/>
              </a:rPr>
              <a:t>D</a:t>
            </a:r>
            <a:r>
              <a:rPr lang="ro-RO" sz="1200" kern="1200" dirty="0" smtClean="0">
                <a:solidFill>
                  <a:schemeClr val="tx1"/>
                </a:solidFill>
                <a:effectLst/>
                <a:ea typeface="+mn-ea"/>
                <a:cs typeface="+mn-cs"/>
              </a:rPr>
              <a:t>aca vrem sa adaugam toate fisierele, putem folosi comanda git add . in loc sa o folosim cu numele fiecarui fisier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dupa ce adaugam fisierul text, si executam comanda git status, vedem ca fisierul este gata de a fi „commited”, adica daca salvam un snapshot cu starea actuala a proiectului, va fi salvata si starea actuala a acestui fisier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daca vrem sa il scoatem din staging, putem executa comanda git rm –cached [nume fisier]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mai trebuie mentionat faptul ca odata ce adaugam un fisier, noi de fapt adaugam starea in care este el acum, si daca il modificam inainte sa facem un commit, trebuie sa il adaugam din nou in staging</a:t>
            </a:r>
            <a:endParaRPr lang="en-US" sz="1200" kern="1200" dirty="0" smtClean="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25</a:t>
            </a:fld>
            <a:endParaRPr lang="en-US"/>
          </a:p>
        </p:txBody>
      </p:sp>
    </p:spTree>
    <p:extLst>
      <p:ext uri="{BB962C8B-B14F-4D97-AF65-F5344CB8AC3E}">
        <p14:creationId xmlns:p14="http://schemas.microsoft.com/office/powerpoint/2010/main" val="2817924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Urmatorul pas este sa facem un snapshot si pentru asta folosim comanda git commit</a:t>
            </a:r>
            <a:endParaRPr lang="en-US" sz="1200" kern="1200" dirty="0" smtClean="0">
              <a:solidFill>
                <a:schemeClr val="tx1"/>
              </a:solidFill>
              <a:effectLst/>
              <a:ea typeface="+mn-ea"/>
              <a:cs typeface="+mn-cs"/>
            </a:endParaRPr>
          </a:p>
          <a:p>
            <a:pPr lvl="0"/>
            <a:r>
              <a:rPr lang="ro-RO" sz="1200" kern="1200" dirty="0" smtClean="0">
                <a:solidFill>
                  <a:schemeClr val="tx1"/>
                </a:solidFill>
                <a:effectLst/>
                <a:ea typeface="+mn-ea"/>
                <a:cs typeface="+mn-cs"/>
              </a:rPr>
              <a:t>Fiecare commit are si un mesaj, ce este specificat cu optiunea -m</a:t>
            </a:r>
            <a:endParaRPr lang="en-US" sz="1200" kern="1200" dirty="0" smtClean="0">
              <a:solidFill>
                <a:schemeClr val="tx1"/>
              </a:solidFill>
              <a:effectLst/>
              <a:ea typeface="+mn-ea"/>
              <a:cs typeface="+mn-cs"/>
            </a:endParaRPr>
          </a:p>
          <a:p>
            <a:pPr lvl="0"/>
            <a:r>
              <a:rPr lang="ro-RO" sz="1200" kern="1200" dirty="0" smtClean="0">
                <a:solidFill>
                  <a:schemeClr val="tx1"/>
                </a:solidFill>
                <a:effectLst/>
                <a:ea typeface="+mn-ea"/>
                <a:cs typeface="+mn-cs"/>
              </a:rPr>
              <a:t>Dupa ce facem commit-ul, daca executam comanda git status, vedem ca nu mai avem nicio schimbare</a:t>
            </a:r>
            <a:endParaRPr lang="en-US" sz="1200" kern="1200" dirty="0" smtClean="0">
              <a:solidFill>
                <a:schemeClr val="tx1"/>
              </a:solidFill>
              <a:effectLst/>
              <a:ea typeface="+mn-ea"/>
              <a:cs typeface="+mn-cs"/>
            </a:endParaRPr>
          </a:p>
          <a:p>
            <a:pPr lvl="0"/>
            <a:r>
              <a:rPr lang="ro-RO" sz="1200" kern="1200" dirty="0" smtClean="0">
                <a:solidFill>
                  <a:schemeClr val="tx1"/>
                </a:solidFill>
                <a:effectLst/>
                <a:ea typeface="+mn-ea"/>
                <a:cs typeface="+mn-cs"/>
              </a:rPr>
              <a:t>Fisierul este in staging, si nemodificat</a:t>
            </a:r>
            <a:endParaRPr lang="en-US" sz="1200" kern="1200" dirty="0" smtClean="0">
              <a:solidFill>
                <a:schemeClr val="tx1"/>
              </a:solidFill>
              <a:effectLs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26</a:t>
            </a:fld>
            <a:endParaRPr lang="en-US"/>
          </a:p>
        </p:txBody>
      </p:sp>
    </p:spTree>
    <p:extLst>
      <p:ext uri="{BB962C8B-B14F-4D97-AF65-F5344CB8AC3E}">
        <p14:creationId xmlns:p14="http://schemas.microsoft.com/office/powerpoint/2010/main" val="3639487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27</a:t>
            </a:fld>
            <a:endParaRPr lang="en-US"/>
          </a:p>
        </p:txBody>
      </p:sp>
    </p:spTree>
    <p:extLst>
      <p:ext uri="{BB962C8B-B14F-4D97-AF65-F5344CB8AC3E}">
        <p14:creationId xmlns:p14="http://schemas.microsoft.com/office/powerpoint/2010/main" val="961110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28</a:t>
            </a:fld>
            <a:endParaRPr lang="en-US"/>
          </a:p>
        </p:txBody>
      </p:sp>
    </p:spTree>
    <p:extLst>
      <p:ext uri="{BB962C8B-B14F-4D97-AF65-F5344CB8AC3E}">
        <p14:creationId xmlns:p14="http://schemas.microsoft.com/office/powerpoint/2010/main" val="3434195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29</a:t>
            </a:fld>
            <a:endParaRPr lang="en-US"/>
          </a:p>
        </p:txBody>
      </p:sp>
    </p:spTree>
    <p:extLst>
      <p:ext uri="{BB962C8B-B14F-4D97-AF65-F5344CB8AC3E}">
        <p14:creationId xmlns:p14="http://schemas.microsoft.com/office/powerpoint/2010/main" val="2035734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3</a:t>
            </a:fld>
            <a:endParaRPr lang="en-US"/>
          </a:p>
        </p:txBody>
      </p:sp>
    </p:spTree>
    <p:extLst>
      <p:ext uri="{BB962C8B-B14F-4D97-AF65-F5344CB8AC3E}">
        <p14:creationId xmlns:p14="http://schemas.microsoft.com/office/powerpoint/2010/main" val="2868742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4</a:t>
            </a:fld>
            <a:endParaRPr lang="en-US"/>
          </a:p>
        </p:txBody>
      </p:sp>
    </p:spTree>
    <p:extLst>
      <p:ext uri="{BB962C8B-B14F-4D97-AF65-F5344CB8AC3E}">
        <p14:creationId xmlns:p14="http://schemas.microsoft.com/office/powerpoint/2010/main" val="9111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5</a:t>
            </a:fld>
            <a:endParaRPr lang="en-US"/>
          </a:p>
        </p:txBody>
      </p:sp>
    </p:spTree>
    <p:extLst>
      <p:ext uri="{BB962C8B-B14F-4D97-AF65-F5344CB8AC3E}">
        <p14:creationId xmlns:p14="http://schemas.microsoft.com/office/powerpoint/2010/main" val="1660698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 </a:t>
            </a:r>
            <a:r>
              <a:rPr lang="en-US" dirty="0" err="1" smtClean="0"/>
              <a:t>sa</a:t>
            </a:r>
            <a:r>
              <a:rPr lang="en-US" dirty="0" smtClean="0"/>
              <a:t> </a:t>
            </a:r>
            <a:r>
              <a:rPr lang="en-US" dirty="0" err="1" smtClean="0"/>
              <a:t>citez</a:t>
            </a:r>
            <a:r>
              <a:rPr lang="en-US" dirty="0" smtClean="0"/>
              <a:t> de </a:t>
            </a:r>
            <a:r>
              <a:rPr lang="en-US" dirty="0" err="1" smtClean="0"/>
              <a:t>pe</a:t>
            </a:r>
            <a:r>
              <a:rPr lang="en-US" dirty="0" smtClean="0"/>
              <a:t> Wikipedia: </a:t>
            </a:r>
            <a:r>
              <a:rPr lang="ro-RO" sz="1200" b="1" i="0" kern="1200" dirty="0" smtClean="0">
                <a:solidFill>
                  <a:schemeClr val="tx1"/>
                </a:solidFill>
                <a:effectLst/>
                <a:ea typeface="+mn-ea"/>
                <a:cs typeface="+mn-cs"/>
              </a:rPr>
              <a:t>Controlul versiunilor</a:t>
            </a:r>
            <a:r>
              <a:rPr lang="en-US" sz="1200" b="1" i="0" kern="1200" baseline="0" dirty="0" smtClean="0">
                <a:solidFill>
                  <a:schemeClr val="tx1"/>
                </a:solidFill>
                <a:effectLst/>
                <a:ea typeface="+mn-ea"/>
                <a:cs typeface="+mn-cs"/>
              </a:rPr>
              <a:t> </a:t>
            </a:r>
            <a:r>
              <a:rPr lang="ro-RO" sz="1200" b="0" i="0" kern="1200" dirty="0" smtClean="0">
                <a:solidFill>
                  <a:schemeClr val="bg1"/>
                </a:solidFill>
                <a:effectLst/>
                <a:ea typeface="+mn-ea"/>
                <a:cs typeface="+mn-cs"/>
              </a:rPr>
              <a:t>este un domeniu </a:t>
            </a:r>
            <a:r>
              <a:rPr lang="ro-RO" sz="1200" b="0" i="0" u="none" strike="noStrike" kern="1200" dirty="0" smtClean="0">
                <a:solidFill>
                  <a:schemeClr val="bg1"/>
                </a:solidFill>
                <a:effectLst/>
                <a:ea typeface="+mn-ea"/>
                <a:cs typeface="+mn-cs"/>
                <a:hlinkClick r:id="rId3" tooltip="Software"/>
              </a:rPr>
              <a:t>software</a:t>
            </a:r>
            <a:r>
              <a:rPr lang="ro-RO" sz="1200" b="0" i="0" kern="1200" dirty="0" smtClean="0">
                <a:solidFill>
                  <a:schemeClr val="bg1"/>
                </a:solidFill>
                <a:effectLst/>
                <a:ea typeface="+mn-ea"/>
                <a:cs typeface="+mn-cs"/>
              </a:rPr>
              <a:t> care se ocupă cu gestionarea mai multor versiuni (numite și revizii) ale unor</a:t>
            </a:r>
            <a:r>
              <a:rPr lang="en-US" sz="1200" b="0" i="0" kern="1200" dirty="0" smtClean="0">
                <a:solidFill>
                  <a:schemeClr val="bg1"/>
                </a:solidFill>
                <a:effectLst/>
                <a:ea typeface="+mn-ea"/>
                <a:cs typeface="+mn-cs"/>
              </a:rPr>
              <a:t> </a:t>
            </a:r>
            <a:r>
              <a:rPr lang="ro-RO" sz="1200" b="0" i="0" u="none" strike="noStrike" kern="1200" dirty="0" smtClean="0">
                <a:solidFill>
                  <a:schemeClr val="bg1"/>
                </a:solidFill>
                <a:effectLst/>
                <a:ea typeface="+mn-ea"/>
                <a:cs typeface="+mn-cs"/>
                <a:hlinkClick r:id="rId4" tooltip="Fișier"/>
              </a:rPr>
              <a:t>fișiere</a:t>
            </a:r>
            <a:endParaRPr lang="en-US" sz="1200" b="0" i="0" u="none" strike="noStrike" kern="1200" dirty="0" smtClean="0">
              <a:solidFill>
                <a:schemeClr val="bg1"/>
              </a:solidFill>
              <a:effectLst/>
              <a:ea typeface="+mn-ea"/>
              <a:cs typeface="+mn-cs"/>
            </a:endParaRPr>
          </a:p>
          <a:p>
            <a:endParaRPr lang="ro-RO" dirty="0">
              <a:solidFill>
                <a:schemeClr val="bg1"/>
              </a:solidFill>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6</a:t>
            </a:fld>
            <a:endParaRPr lang="en-US"/>
          </a:p>
        </p:txBody>
      </p:sp>
    </p:spTree>
    <p:extLst>
      <p:ext uri="{BB962C8B-B14F-4D97-AF65-F5344CB8AC3E}">
        <p14:creationId xmlns:p14="http://schemas.microsoft.com/office/powerpoint/2010/main" val="235709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o-RO" sz="1200" kern="1200" dirty="0" smtClean="0">
                <a:solidFill>
                  <a:schemeClr val="tx1"/>
                </a:solidFill>
                <a:effectLst/>
                <a:ea typeface="+mn-ea"/>
                <a:cs typeface="+mn-cs"/>
              </a:rPr>
              <a:t>VCS - Sistem de controlare a versiunilor. </a:t>
            </a:r>
          </a:p>
          <a:p>
            <a:pPr lvl="1"/>
            <a:r>
              <a:rPr lang="ro-RO" sz="1200" kern="1200" dirty="0" smtClean="0">
                <a:solidFill>
                  <a:schemeClr val="tx1"/>
                </a:solidFill>
                <a:effectLst/>
                <a:ea typeface="+mn-ea"/>
                <a:cs typeface="+mn-cs"/>
              </a:rPr>
              <a:t>mai exact, un sistem care inregistreaza schimbarile prin care trece un fisier sau un set de fisiere, astfel este posibila revenirea la o versiune anterioara.</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In prezent, un VCS are mai multe functii, dar la inceput cam asta era principalul scop. Acum putem vedea cine a facut unele schimbari, putem compara versiuni intre ele, putem folosi un VCS ca un backup, etc.</a:t>
            </a:r>
          </a:p>
          <a:p>
            <a:pPr lvl="1"/>
            <a:r>
              <a:rPr lang="en-US" sz="1200" kern="1200" dirty="0" smtClean="0">
                <a:solidFill>
                  <a:schemeClr val="tx1"/>
                </a:solidFill>
                <a:effectLst/>
                <a:ea typeface="+mn-ea"/>
                <a:cs typeface="+mn-cs"/>
              </a:rPr>
              <a:t>C</a:t>
            </a:r>
            <a:r>
              <a:rPr lang="ro-RO" sz="1200" kern="1200" dirty="0" smtClean="0">
                <a:solidFill>
                  <a:schemeClr val="tx1"/>
                </a:solidFill>
                <a:effectLst/>
                <a:ea typeface="+mn-ea"/>
                <a:cs typeface="+mn-cs"/>
              </a:rPr>
              <a:t>el mai popular VCS este copierea fisierelor in foldere numite dupa versiuni</a:t>
            </a:r>
            <a:endParaRPr lang="en-US" sz="1200" kern="1200" dirty="0" smtClean="0">
              <a:solidFill>
                <a:schemeClr val="tx1"/>
              </a:solidFill>
              <a:effectLs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ea typeface="+mn-ea"/>
                <a:cs typeface="+mn-cs"/>
              </a:rPr>
              <a:t>Acesta</a:t>
            </a:r>
            <a:r>
              <a:rPr lang="en-US" sz="1200" kern="1200" dirty="0" smtClean="0">
                <a:solidFill>
                  <a:schemeClr val="tx1"/>
                </a:solidFill>
                <a:effectLst/>
                <a:ea typeface="+mn-ea"/>
                <a:cs typeface="+mn-cs"/>
              </a:rPr>
              <a:t> are </a:t>
            </a:r>
            <a:r>
              <a:rPr lang="en-US" sz="1200" kern="1200" dirty="0" err="1" smtClean="0">
                <a:solidFill>
                  <a:schemeClr val="tx1"/>
                </a:solidFill>
                <a:effectLst/>
                <a:ea typeface="+mn-ea"/>
                <a:cs typeface="+mn-cs"/>
              </a:rPr>
              <a:t>multe</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dezavantaje</a:t>
            </a:r>
            <a:r>
              <a:rPr lang="ro-RO" sz="1200" kern="1200" dirty="0" smtClean="0">
                <a:solidFill>
                  <a:schemeClr val="tx1"/>
                </a:solidFill>
                <a:effectLst/>
                <a:ea typeface="+mn-ea"/>
                <a:cs typeface="+mn-cs"/>
              </a:rPr>
              <a:t>, asa ca s-au creat sisteme care salveaza schimbarile intr-o baza de date.</a:t>
            </a:r>
          </a:p>
          <a:p>
            <a:pPr lvl="1"/>
            <a:endParaRPr lang="ro-RO" sz="1200" kern="1200" dirty="0" smtClean="0">
              <a:solidFill>
                <a:schemeClr val="tx1"/>
              </a:solidFill>
              <a:effectLst/>
              <a:ea typeface="+mn-ea"/>
              <a:cs typeface="+mn-cs"/>
            </a:endParaRPr>
          </a:p>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7</a:t>
            </a:fld>
            <a:endParaRPr lang="en-US"/>
          </a:p>
        </p:txBody>
      </p:sp>
    </p:spTree>
    <p:extLst>
      <p:ext uri="{BB962C8B-B14F-4D97-AF65-F5344CB8AC3E}">
        <p14:creationId xmlns:p14="http://schemas.microsoft.com/office/powerpoint/2010/main" val="103223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urmato</a:t>
            </a:r>
            <a:r>
              <a:rPr lang="en-US" sz="1200" kern="1200" dirty="0" smtClean="0">
                <a:solidFill>
                  <a:schemeClr val="tx1"/>
                </a:solidFill>
                <a:effectLst/>
                <a:ea typeface="+mn-ea"/>
                <a:cs typeface="+mn-cs"/>
              </a:rPr>
              <a:t>area</a:t>
            </a:r>
            <a:r>
              <a:rPr lang="ro-RO" sz="1200" kern="1200" dirty="0" smtClean="0">
                <a:solidFill>
                  <a:schemeClr val="tx1"/>
                </a:solidFill>
                <a:effectLst/>
                <a:ea typeface="+mn-ea"/>
                <a:cs typeface="+mn-cs"/>
              </a:rPr>
              <a:t> problema intalnita a fost colaborarea</a:t>
            </a:r>
          </a:p>
          <a:p>
            <a:pPr lvl="1"/>
            <a:r>
              <a:rPr lang="ro-RO" sz="1200" kern="1200" dirty="0" smtClean="0">
                <a:solidFill>
                  <a:schemeClr val="tx1"/>
                </a:solidFill>
                <a:effectLst/>
                <a:ea typeface="+mn-ea"/>
                <a:cs typeface="+mn-cs"/>
              </a:rPr>
              <a:t>in loc ca fiecare developer sa tina un VCS personal, se poate folosi un VCS pentru intreaga echipa</a:t>
            </a:r>
          </a:p>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9</a:t>
            </a:fld>
            <a:endParaRPr lang="en-US"/>
          </a:p>
        </p:txBody>
      </p:sp>
    </p:spTree>
    <p:extLst>
      <p:ext uri="{BB962C8B-B14F-4D97-AF65-F5344CB8AC3E}">
        <p14:creationId xmlns:p14="http://schemas.microsoft.com/office/powerpoint/2010/main" val="24622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Proiectul a fost creat de CollabNet in anul 2000, iar in 2009 a fost acceptat in Apache Incubator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Desi a ajuns sa fie unul din cele mai folosite sisteme de versionare, faptul ca nu este distribuit il dezavantajeaza foarte mult</a:t>
            </a:r>
            <a:endParaRPr lang="en-US" sz="1200" kern="1200" dirty="0" smtClean="0">
              <a:solidFill>
                <a:schemeClr val="tx1"/>
              </a:solidFill>
              <a:effectLst/>
              <a:ea typeface="+mn-ea"/>
              <a:cs typeface="+mn-cs"/>
            </a:endParaRPr>
          </a:p>
          <a:p>
            <a:pPr lvl="1"/>
            <a:r>
              <a:rPr lang="en-US" sz="1200" kern="1200" dirty="0" err="1" smtClean="0">
                <a:solidFill>
                  <a:schemeClr val="tx1"/>
                </a:solidFill>
                <a:effectLst/>
                <a:ea typeface="+mn-ea"/>
                <a:cs typeface="+mn-cs"/>
              </a:rPr>
              <a:t>Majoritatea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operatiunilor</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necesita</a:t>
            </a:r>
            <a:r>
              <a:rPr lang="en-US" sz="1200" kern="1200" baseline="0" dirty="0" smtClean="0">
                <a:solidFill>
                  <a:schemeClr val="tx1"/>
                </a:solidFill>
                <a:effectLst/>
                <a:ea typeface="+mn-ea"/>
                <a:cs typeface="+mn-cs"/>
              </a:rPr>
              <a:t> o </a:t>
            </a:r>
            <a:r>
              <a:rPr lang="en-US" sz="1200" kern="1200" baseline="0" dirty="0" err="1" smtClean="0">
                <a:solidFill>
                  <a:schemeClr val="tx1"/>
                </a:solidFill>
                <a:effectLst/>
                <a:ea typeface="+mn-ea"/>
                <a:cs typeface="+mn-cs"/>
              </a:rPr>
              <a:t>conexiune</a:t>
            </a:r>
            <a:r>
              <a:rPr lang="en-US" sz="1200" kern="1200" baseline="0" dirty="0" smtClean="0">
                <a:solidFill>
                  <a:schemeClr val="tx1"/>
                </a:solidFill>
                <a:effectLst/>
                <a:ea typeface="+mn-ea"/>
                <a:cs typeface="+mn-cs"/>
              </a:rPr>
              <a:t> la internet, care </a:t>
            </a:r>
            <a:r>
              <a:rPr lang="en-US" sz="1200" kern="1200" baseline="0" dirty="0" err="1" smtClean="0">
                <a:solidFill>
                  <a:schemeClr val="tx1"/>
                </a:solidFill>
                <a:effectLst/>
                <a:ea typeface="+mn-ea"/>
                <a:cs typeface="+mn-cs"/>
              </a:rPr>
              <a:t>trebuie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sa</a:t>
            </a:r>
            <a:r>
              <a:rPr lang="en-US" sz="1200" kern="1200" baseline="0" dirty="0" smtClean="0">
                <a:solidFill>
                  <a:schemeClr val="tx1"/>
                </a:solidFill>
                <a:effectLst/>
                <a:ea typeface="+mn-ea"/>
                <a:cs typeface="+mn-cs"/>
              </a:rPr>
              <a:t> fie </a:t>
            </a:r>
            <a:r>
              <a:rPr lang="en-US" sz="1200" kern="1200" baseline="0" dirty="0" err="1" smtClean="0">
                <a:solidFill>
                  <a:schemeClr val="tx1"/>
                </a:solidFill>
                <a:effectLst/>
                <a:ea typeface="+mn-ea"/>
                <a:cs typeface="+mn-cs"/>
              </a:rPr>
              <a:t>si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destul</a:t>
            </a:r>
            <a:r>
              <a:rPr lang="en-US" sz="1200" kern="1200" baseline="0" dirty="0" smtClean="0">
                <a:solidFill>
                  <a:schemeClr val="tx1"/>
                </a:solidFill>
                <a:effectLst/>
                <a:ea typeface="+mn-ea"/>
                <a:cs typeface="+mn-cs"/>
              </a:rPr>
              <a:t> de </a:t>
            </a:r>
            <a:r>
              <a:rPr lang="en-US" sz="1200" kern="1200" baseline="0" dirty="0" err="1" smtClean="0">
                <a:solidFill>
                  <a:schemeClr val="tx1"/>
                </a:solidFill>
                <a:effectLst/>
                <a:ea typeface="+mn-ea"/>
                <a:cs typeface="+mn-cs"/>
              </a:rPr>
              <a:t>rapida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altfel</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va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functiona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destul</a:t>
            </a:r>
            <a:r>
              <a:rPr lang="en-US" sz="1200" kern="1200" baseline="0" dirty="0" smtClean="0">
                <a:solidFill>
                  <a:schemeClr val="tx1"/>
                </a:solidFill>
                <a:effectLst/>
                <a:ea typeface="+mn-ea"/>
                <a:cs typeface="+mn-cs"/>
              </a:rPr>
              <a:t> de lent</a:t>
            </a:r>
          </a:p>
          <a:p>
            <a:pPr lvl="1"/>
            <a:r>
              <a:rPr lang="en-US" sz="1200" kern="1200" dirty="0" err="1" smtClean="0">
                <a:solidFill>
                  <a:schemeClr val="tx1"/>
                </a:solidFill>
                <a:effectLst/>
                <a:ea typeface="+mn-ea"/>
                <a:cs typeface="+mn-cs"/>
              </a:rPr>
              <a:t>Daca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serverul</a:t>
            </a:r>
            <a:r>
              <a:rPr lang="en-US" sz="1200" kern="1200" dirty="0" smtClean="0">
                <a:solidFill>
                  <a:schemeClr val="tx1"/>
                </a:solidFill>
                <a:effectLst/>
                <a:ea typeface="+mn-ea"/>
                <a:cs typeface="+mn-cs"/>
              </a:rPr>
              <a:t> pica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pentru</a:t>
            </a:r>
            <a:r>
              <a:rPr lang="en-US" sz="1200" kern="1200" baseline="0" dirty="0" smtClean="0">
                <a:solidFill>
                  <a:schemeClr val="tx1"/>
                </a:solidFill>
                <a:effectLst/>
                <a:ea typeface="+mn-ea"/>
                <a:cs typeface="+mn-cs"/>
              </a:rPr>
              <a:t> o </a:t>
            </a:r>
            <a:r>
              <a:rPr lang="en-US" sz="1200" kern="1200" baseline="0" dirty="0" err="1" smtClean="0">
                <a:solidFill>
                  <a:schemeClr val="tx1"/>
                </a:solidFill>
                <a:effectLst/>
                <a:ea typeface="+mn-ea"/>
                <a:cs typeface="+mn-cs"/>
              </a:rPr>
              <a:t>ora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atunci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echipa</a:t>
            </a:r>
            <a:r>
              <a:rPr lang="en-US" sz="1200" kern="1200" baseline="0" dirty="0" smtClean="0">
                <a:solidFill>
                  <a:schemeClr val="tx1"/>
                </a:solidFill>
                <a:effectLst/>
                <a:ea typeface="+mn-ea"/>
                <a:cs typeface="+mn-cs"/>
              </a:rPr>
              <a:t> nu </a:t>
            </a:r>
            <a:r>
              <a:rPr lang="en-US" sz="1200" kern="1200" baseline="0" dirty="0" err="1" smtClean="0">
                <a:solidFill>
                  <a:schemeClr val="tx1"/>
                </a:solidFill>
                <a:effectLst/>
                <a:ea typeface="+mn-ea"/>
                <a:cs typeface="+mn-cs"/>
              </a:rPr>
              <a:t>mai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poate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colabora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si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daca</a:t>
            </a:r>
            <a:r>
              <a:rPr lang="en-US" sz="1200" kern="1200" baseline="0" dirty="0" smtClean="0">
                <a:solidFill>
                  <a:schemeClr val="tx1"/>
                </a:solidFill>
                <a:effectLst/>
                <a:ea typeface="+mn-ea"/>
                <a:cs typeface="+mn-cs"/>
              </a:rPr>
              <a:t> pica de tot, </a:t>
            </a:r>
            <a:r>
              <a:rPr lang="en-US" sz="1200" kern="1200" baseline="0" dirty="0" err="1" smtClean="0">
                <a:solidFill>
                  <a:schemeClr val="tx1"/>
                </a:solidFill>
                <a:effectLst/>
                <a:ea typeface="+mn-ea"/>
                <a:cs typeface="+mn-cs"/>
              </a:rPr>
              <a:t>atunci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codul</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este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pierdut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deci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trebuie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sa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si</a:t>
            </a:r>
            <a:r>
              <a:rPr lang="en-US" sz="1200" kern="1200" baseline="0" dirty="0" smtClean="0">
                <a:solidFill>
                  <a:schemeClr val="tx1"/>
                </a:solidFill>
                <a:effectLst/>
                <a:ea typeface="+mn-ea"/>
                <a:cs typeface="+mn-cs"/>
              </a:rPr>
              <a:t> un backup</a:t>
            </a:r>
            <a:endParaRPr lang="en-US" sz="1200" kern="1200" dirty="0" smtClean="0">
              <a:solidFill>
                <a:schemeClr val="tx1"/>
              </a:solidFill>
              <a:effectLs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10</a:t>
            </a:fld>
            <a:endParaRPr lang="en-US"/>
          </a:p>
        </p:txBody>
      </p:sp>
    </p:spTree>
    <p:extLst>
      <p:ext uri="{BB962C8B-B14F-4D97-AF65-F5344CB8AC3E}">
        <p14:creationId xmlns:p14="http://schemas.microsoft.com/office/powerpoint/2010/main" val="839300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421140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11705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72179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Century Gothic" panose="020B0502020202020204" pitchFamily="34" charset="0"/>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Century Gothic" panose="020B0502020202020204" pitchFamily="34" charset="0"/>
              </a:rPr>
              <a:t>”</a:t>
            </a:r>
          </a:p>
        </p:txBody>
      </p:sp>
    </p:spTree>
    <p:extLst>
      <p:ext uri="{BB962C8B-B14F-4D97-AF65-F5344CB8AC3E}">
        <p14:creationId xmlns:p14="http://schemas.microsoft.com/office/powerpoint/2010/main" val="200021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2665761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35669A-2E25-4AFC-8E75-7D13DCC7EC24}"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394932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35669A-2E25-4AFC-8E75-7D13DCC7EC24}"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15013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749723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8217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60473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5839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394335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35669A-2E25-4AFC-8E75-7D13DCC7EC24}" type="datetimeFigureOut">
              <a:rPr lang="en-US" smtClean="0"/>
              <a:t>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43225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35669A-2E25-4AFC-8E75-7D13DCC7EC24}"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96454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5669A-2E25-4AFC-8E75-7D13DCC7EC24}" type="datetimeFigureOut">
              <a:rPr lang="en-US" smtClean="0"/>
              <a:t>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214034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92858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40586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latin typeface="Century Gothic" panose="020B0502020202020204" pitchFamily="34" charset="0"/>
              </a:defRPr>
            </a:lvl1pPr>
          </a:lstStyle>
          <a:p>
            <a:fld id="{0535669A-2E25-4AFC-8E75-7D13DCC7EC24}" type="datetimeFigureOut">
              <a:rPr lang="en-US" smtClean="0"/>
              <a:pPr/>
              <a:t>1/16/2015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latin typeface="Century Gothic" panose="020B0502020202020204" pitchFamily="34" charset="0"/>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latin typeface="Century Gothic" panose="020B0502020202020204" pitchFamily="34" charset="0"/>
              </a:defRPr>
            </a:lvl1pPr>
          </a:lstStyle>
          <a:p>
            <a:fld id="{3AB4650B-F7C2-47E0-A0F7-3CE6BD104C0E}" type="slidenum">
              <a:rPr lang="en-US" smtClean="0"/>
              <a:pPr/>
              <a:t>‹#›</a:t>
            </a:fld>
            <a:endParaRPr lang="en-US" dirty="0"/>
          </a:p>
        </p:txBody>
      </p:sp>
    </p:spTree>
    <p:extLst>
      <p:ext uri="{BB962C8B-B14F-4D97-AF65-F5344CB8AC3E}">
        <p14:creationId xmlns:p14="http://schemas.microsoft.com/office/powerpoint/2010/main" val="3591028099"/>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8126" y="2805879"/>
            <a:ext cx="2208674" cy="796159"/>
          </a:xfrm>
        </p:spPr>
        <p:txBody>
          <a:bodyPr>
            <a:noAutofit/>
          </a:bodyPr>
          <a:lstStyle/>
          <a:p>
            <a:r>
              <a:rPr lang="en-US" sz="8000" b="1" dirty="0" smtClean="0">
                <a:solidFill>
                  <a:srgbClr val="F15034"/>
                </a:solidFill>
              </a:rPr>
              <a:t>101</a:t>
            </a:r>
            <a:endParaRPr lang="en-US" sz="8000" b="1" dirty="0">
              <a:solidFill>
                <a:srgbClr val="F15034"/>
              </a:solidFill>
            </a:endParaRPr>
          </a:p>
        </p:txBody>
      </p:sp>
      <p:pic>
        <p:nvPicPr>
          <p:cNvPr id="1026" name="Picture 2" descr="http://git-scm.com/images/logos/downloads/Git-Logo-1788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3630" y="2416157"/>
            <a:ext cx="2839873" cy="118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08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Subversion(SVN)</a:t>
            </a:r>
            <a:endParaRPr lang="en-US" dirty="0">
              <a:solidFill>
                <a:schemeClr val="bg1"/>
              </a:solidFill>
              <a:latin typeface="Century Gothic" panose="020B050202020202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3973" y="2415763"/>
            <a:ext cx="5614192" cy="4216149"/>
          </a:xfrm>
        </p:spPr>
      </p:pic>
    </p:spTree>
    <p:extLst>
      <p:ext uri="{BB962C8B-B14F-4D97-AF65-F5344CB8AC3E}">
        <p14:creationId xmlns:p14="http://schemas.microsoft.com/office/powerpoint/2010/main" val="1493129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944" y="269330"/>
            <a:ext cx="10515600" cy="5243196"/>
          </a:xfrm>
        </p:spPr>
        <p:txBody>
          <a:bodyPr>
            <a:normAutofit/>
          </a:bodyPr>
          <a:lstStyle/>
          <a:p>
            <a:pPr lvl="0" eaLnBrk="0" fontAlgn="base" hangingPunct="0">
              <a:lnSpc>
                <a:spcPct val="100000"/>
              </a:lnSpc>
              <a:spcAft>
                <a:spcPct val="0"/>
              </a:spcAft>
            </a:pPr>
            <a:r>
              <a:rPr lang="en-US" sz="3600" dirty="0" smtClean="0">
                <a:solidFill>
                  <a:srgbClr val="4D4D4D"/>
                </a:solidFill>
                <a:latin typeface="Century Gothic" panose="020B0502020202020204" pitchFamily="34" charset="0"/>
              </a:rPr>
              <a:t/>
            </a:r>
            <a:br>
              <a:rPr lang="en-US" sz="3600" dirty="0" smtClean="0">
                <a:solidFill>
                  <a:srgbClr val="4D4D4D"/>
                </a:solidFill>
                <a:latin typeface="Century Gothic" panose="020B0502020202020204" pitchFamily="34" charset="0"/>
              </a:rPr>
            </a:br>
            <a:r>
              <a:rPr lang="en-US" sz="3600" dirty="0">
                <a:solidFill>
                  <a:srgbClr val="4D4D4D"/>
                </a:solidFill>
                <a:latin typeface="Century Gothic" panose="020B0502020202020204" pitchFamily="34" charset="0"/>
              </a:rPr>
              <a:t/>
            </a:r>
            <a:br>
              <a:rPr lang="en-US" sz="3600" dirty="0">
                <a:solidFill>
                  <a:srgbClr val="4D4D4D"/>
                </a:solidFill>
                <a:latin typeface="Century Gothic" panose="020B0502020202020204" pitchFamily="34" charset="0"/>
              </a:rPr>
            </a:br>
            <a:r>
              <a:rPr lang="en-US" sz="3600" dirty="0">
                <a:solidFill>
                  <a:srgbClr val="4D4D4D"/>
                </a:solidFill>
                <a:latin typeface="Century Gothic" panose="020B0502020202020204" pitchFamily="34" charset="0"/>
                <a:ea typeface="+mn-ea"/>
                <a:cs typeface="+mn-cs"/>
              </a:rPr>
              <a:t/>
            </a:r>
            <a:br>
              <a:rPr lang="en-US" sz="3600" dirty="0">
                <a:solidFill>
                  <a:srgbClr val="4D4D4D"/>
                </a:solidFill>
                <a:latin typeface="Century Gothic" panose="020B0502020202020204" pitchFamily="34" charset="0"/>
                <a:ea typeface="+mn-ea"/>
                <a:cs typeface="+mn-cs"/>
              </a:rPr>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308" y="1457011"/>
            <a:ext cx="5630061" cy="5275148"/>
          </a:xfrm>
          <a:prstGeom prst="rect">
            <a:avLst/>
          </a:prstGeom>
        </p:spPr>
      </p:pic>
      <p:sp>
        <p:nvSpPr>
          <p:cNvPr id="4" name="TextBox 3"/>
          <p:cNvSpPr txBox="1"/>
          <p:nvPr/>
        </p:nvSpPr>
        <p:spPr>
          <a:xfrm>
            <a:off x="1286190" y="540005"/>
            <a:ext cx="8464177" cy="584775"/>
          </a:xfrm>
          <a:prstGeom prst="rect">
            <a:avLst/>
          </a:prstGeom>
          <a:noFill/>
        </p:spPr>
        <p:txBody>
          <a:bodyPr wrap="none" rtlCol="0">
            <a:spAutoFit/>
          </a:bodyPr>
          <a:lstStyle/>
          <a:p>
            <a:r>
              <a:rPr lang="en-US" sz="3200" dirty="0" smtClean="0">
                <a:latin typeface="Century Gothic" panose="020B0502020202020204" pitchFamily="34" charset="0"/>
              </a:rPr>
              <a:t>DVCS </a:t>
            </a:r>
            <a:r>
              <a:rPr lang="en-US" sz="3200" dirty="0" smtClean="0">
                <a:solidFill>
                  <a:srgbClr val="F15034"/>
                </a:solidFill>
                <a:latin typeface="Century Gothic" panose="020B0502020202020204" pitchFamily="34" charset="0"/>
              </a:rPr>
              <a:t>(Distributed Version Control System)</a:t>
            </a:r>
            <a:endParaRPr lang="en-US" sz="3200" dirty="0">
              <a:solidFill>
                <a:srgbClr val="F15034"/>
              </a:solidFill>
              <a:latin typeface="Century Gothic" panose="020B0502020202020204" pitchFamily="34" charset="0"/>
            </a:endParaRPr>
          </a:p>
        </p:txBody>
      </p:sp>
    </p:spTree>
    <p:extLst>
      <p:ext uri="{BB962C8B-B14F-4D97-AF65-F5344CB8AC3E}">
        <p14:creationId xmlns:p14="http://schemas.microsoft.com/office/powerpoint/2010/main" val="584633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entury Gothic" panose="020B0502020202020204" pitchFamily="34" charset="0"/>
              </a:rPr>
              <a:t>2005 - </a:t>
            </a:r>
            <a:r>
              <a:rPr lang="en-US" dirty="0" err="1">
                <a:solidFill>
                  <a:schemeClr val="bg1"/>
                </a:solidFill>
                <a:latin typeface="Century Gothic" panose="020B0502020202020204" pitchFamily="34" charset="0"/>
              </a:rPr>
              <a:t>git</a:t>
            </a:r>
            <a:r>
              <a:rPr lang="en-US" dirty="0">
                <a:solidFill>
                  <a:schemeClr val="bg1"/>
                </a:solidFill>
                <a:latin typeface="Century Gothic" panose="020B0502020202020204" pitchFamily="34" charset="0"/>
              </a:rPr>
              <a:t> was born</a:t>
            </a:r>
          </a:p>
        </p:txBody>
      </p:sp>
      <p:sp>
        <p:nvSpPr>
          <p:cNvPr id="3" name="Content Placeholder 2"/>
          <p:cNvSpPr>
            <a:spLocks noGrp="1"/>
          </p:cNvSpPr>
          <p:nvPr>
            <p:ph idx="1"/>
          </p:nvPr>
        </p:nvSpPr>
        <p:spPr/>
        <p:txBody>
          <a:bodyPr>
            <a:normAutofit/>
          </a:bodyPr>
          <a:lstStyle/>
          <a:p>
            <a:r>
              <a:rPr lang="en-US" dirty="0" smtClean="0">
                <a:solidFill>
                  <a:schemeClr val="bg1"/>
                </a:solidFill>
                <a:latin typeface="Century Gothic" panose="020B0502020202020204" pitchFamily="34" charset="0"/>
              </a:rPr>
              <a:t>Linux project was using </a:t>
            </a:r>
            <a:r>
              <a:rPr lang="en-US" dirty="0" err="1" smtClean="0">
                <a:solidFill>
                  <a:schemeClr val="bg1"/>
                </a:solidFill>
                <a:latin typeface="Century Gothic" panose="020B0502020202020204" pitchFamily="34" charset="0"/>
              </a:rPr>
              <a:t>Bitkeeper</a:t>
            </a:r>
            <a:r>
              <a:rPr lang="en-US" dirty="0" smtClean="0">
                <a:solidFill>
                  <a:schemeClr val="bg1"/>
                </a:solidFill>
                <a:latin typeface="Century Gothic" panose="020B0502020202020204" pitchFamily="34" charset="0"/>
              </a:rPr>
              <a:t>, which had licensing issues</a:t>
            </a:r>
          </a:p>
          <a:p>
            <a:r>
              <a:rPr lang="en-US" dirty="0" smtClean="0">
                <a:solidFill>
                  <a:schemeClr val="bg1"/>
                </a:solidFill>
                <a:latin typeface="Century Gothic" panose="020B0502020202020204" pitchFamily="34" charset="0"/>
              </a:rPr>
              <a:t>Linus didn’t like SVN or CVS, so he decided to create a new system that must:</a:t>
            </a:r>
          </a:p>
          <a:p>
            <a:pPr lvl="1"/>
            <a:r>
              <a:rPr lang="en-US" dirty="0" smtClean="0">
                <a:solidFill>
                  <a:schemeClr val="bg1"/>
                </a:solidFill>
                <a:latin typeface="Century Gothic" panose="020B0502020202020204" pitchFamily="34" charset="0"/>
              </a:rPr>
              <a:t>be very fast</a:t>
            </a:r>
          </a:p>
          <a:p>
            <a:pPr lvl="1"/>
            <a:r>
              <a:rPr lang="en-US" dirty="0" smtClean="0">
                <a:solidFill>
                  <a:schemeClr val="bg1"/>
                </a:solidFill>
                <a:latin typeface="Century Gothic" panose="020B0502020202020204" pitchFamily="34" charset="0"/>
              </a:rPr>
              <a:t>be distributed</a:t>
            </a:r>
          </a:p>
          <a:p>
            <a:pPr lvl="1"/>
            <a:r>
              <a:rPr lang="en-US" dirty="0" smtClean="0">
                <a:solidFill>
                  <a:schemeClr val="bg1"/>
                </a:solidFill>
                <a:latin typeface="Century Gothic" panose="020B0502020202020204" pitchFamily="34" charset="0"/>
              </a:rPr>
              <a:t>able to handle large projects easily(like Linux)</a:t>
            </a:r>
          </a:p>
        </p:txBody>
      </p:sp>
    </p:spTree>
    <p:extLst>
      <p:ext uri="{BB962C8B-B14F-4D97-AF65-F5344CB8AC3E}">
        <p14:creationId xmlns:p14="http://schemas.microsoft.com/office/powerpoint/2010/main" val="3719402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2005 -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was born</a:t>
            </a:r>
            <a:endParaRPr lang="en-US" dirty="0">
              <a:solidFill>
                <a:schemeClr val="bg1"/>
              </a:solidFill>
              <a:latin typeface="Century Gothic" panose="020B0502020202020204" pitchFamily="34" charset="0"/>
            </a:endParaRPr>
          </a:p>
        </p:txBody>
      </p:sp>
      <p:pic>
        <p:nvPicPr>
          <p:cNvPr id="1028" name="Picture 4" descr="http://cdn.memegenerator.net/instances/400x/3707833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62783" y="3173936"/>
            <a:ext cx="3541712" cy="3541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24932" y="2097088"/>
            <a:ext cx="1702710" cy="369332"/>
          </a:xfrm>
          <a:prstGeom prst="rect">
            <a:avLst/>
          </a:prstGeom>
          <a:noFill/>
        </p:spPr>
        <p:txBody>
          <a:bodyPr wrap="none" rtlCol="0">
            <a:spAutoFit/>
          </a:bodyPr>
          <a:lstStyle/>
          <a:p>
            <a:r>
              <a:rPr lang="en-US" dirty="0" smtClean="0">
                <a:latin typeface="Century Gothic" panose="020B0502020202020204" pitchFamily="34" charset="0"/>
              </a:rPr>
              <a:t>What’s a </a:t>
            </a:r>
            <a:r>
              <a:rPr lang="en-US" dirty="0" err="1" smtClean="0">
                <a:latin typeface="Century Gothic" panose="020B0502020202020204" pitchFamily="34" charset="0"/>
              </a:rPr>
              <a:t>Git</a:t>
            </a:r>
            <a:r>
              <a:rPr lang="en-US" dirty="0" smtClean="0">
                <a:latin typeface="Century Gothic" panose="020B0502020202020204" pitchFamily="34" charset="0"/>
              </a:rPr>
              <a:t>?</a:t>
            </a:r>
            <a:endParaRPr lang="en-US" dirty="0">
              <a:latin typeface="Century Gothic" panose="020B0502020202020204" pitchFamily="34" charset="0"/>
            </a:endParaRPr>
          </a:p>
        </p:txBody>
      </p:sp>
      <p:sp>
        <p:nvSpPr>
          <p:cNvPr id="7" name="TextBox 6"/>
          <p:cNvSpPr txBox="1"/>
          <p:nvPr/>
        </p:nvSpPr>
        <p:spPr>
          <a:xfrm>
            <a:off x="1024932" y="2682162"/>
            <a:ext cx="7819523" cy="707886"/>
          </a:xfrm>
          <a:prstGeom prst="rect">
            <a:avLst/>
          </a:prstGeom>
          <a:noFill/>
        </p:spPr>
        <p:txBody>
          <a:bodyPr wrap="square" rtlCol="0">
            <a:spAutoFit/>
          </a:bodyPr>
          <a:lstStyle/>
          <a:p>
            <a:r>
              <a:rPr lang="en-US" sz="2000" i="1" dirty="0" smtClean="0">
                <a:solidFill>
                  <a:schemeClr val="bg1"/>
                </a:solidFill>
                <a:latin typeface="Century Gothic" panose="020B0502020202020204" pitchFamily="34" charset="0"/>
              </a:rPr>
              <a:t>A completely ignorant, childish person with no manners. </a:t>
            </a:r>
            <a:r>
              <a:rPr lang="en-US" sz="2000" dirty="0" smtClean="0">
                <a:solidFill>
                  <a:schemeClr val="bg1"/>
                </a:solidFill>
                <a:latin typeface="Century Gothic" panose="020B0502020202020204" pitchFamily="34" charset="0"/>
              </a:rPr>
              <a:t>– http://urbandictionary.com</a:t>
            </a:r>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77634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 calcmode="lin" valueType="num">
                                      <p:cBhvr additive="base">
                                        <p:cTn id="20" dur="500" fill="hold"/>
                                        <p:tgtEl>
                                          <p:spTgt spid="1028"/>
                                        </p:tgtEl>
                                        <p:attrNameLst>
                                          <p:attrName>ppt_x</p:attrName>
                                        </p:attrNameLst>
                                      </p:cBhvr>
                                      <p:tavLst>
                                        <p:tav tm="0">
                                          <p:val>
                                            <p:strVal val="#ppt_x"/>
                                          </p:val>
                                        </p:tav>
                                        <p:tav tm="100000">
                                          <p:val>
                                            <p:strVal val="#ppt_x"/>
                                          </p:val>
                                        </p:tav>
                                      </p:tavLst>
                                    </p:anim>
                                    <p:anim calcmode="lin" valueType="num">
                                      <p:cBhvr additive="base">
                                        <p:cTn id="21"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bg1"/>
                </a:solidFill>
                <a:latin typeface="Century Gothic" panose="020B0502020202020204" pitchFamily="34" charset="0"/>
                <a:cs typeface="Segoe UI Light" panose="020B0502040204020203" pitchFamily="34" charset="0"/>
              </a:rPr>
              <a:t>Recap: </a:t>
            </a:r>
            <a:r>
              <a:rPr lang="en-US" sz="3600" dirty="0" err="1" smtClean="0">
                <a:solidFill>
                  <a:schemeClr val="bg1"/>
                </a:solidFill>
                <a:latin typeface="Century Gothic" panose="020B0502020202020204" pitchFamily="34" charset="0"/>
                <a:cs typeface="Segoe UI Light" panose="020B0502040204020203" pitchFamily="34" charset="0"/>
              </a:rPr>
              <a:t>Git</a:t>
            </a:r>
            <a:r>
              <a:rPr lang="en-US" sz="3600" dirty="0" smtClean="0">
                <a:solidFill>
                  <a:schemeClr val="bg1"/>
                </a:solidFill>
                <a:latin typeface="Century Gothic" panose="020B0502020202020204" pitchFamily="34" charset="0"/>
                <a:cs typeface="Segoe UI Light" panose="020B0502040204020203" pitchFamily="34" charset="0"/>
              </a:rPr>
              <a:t> vs SVN</a:t>
            </a:r>
            <a:endParaRPr lang="en-US" sz="3600" dirty="0">
              <a:solidFill>
                <a:schemeClr val="bg1"/>
              </a:solidFill>
              <a:latin typeface="Century Gothic" panose="020B0502020202020204" pitchFamily="34" charset="0"/>
              <a:cs typeface="Segoe UI Light"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is distributed, SVN is centralized</a:t>
            </a:r>
          </a:p>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is very good at working offline</a:t>
            </a:r>
          </a:p>
          <a:p>
            <a:r>
              <a:rPr lang="en-US" dirty="0" smtClean="0">
                <a:solidFill>
                  <a:schemeClr val="bg1"/>
                </a:solidFill>
                <a:latin typeface="Century Gothic" panose="020B0502020202020204" pitchFamily="34" charset="0"/>
              </a:rPr>
              <a:t>SVN requires a fast internet connection for most of the commands</a:t>
            </a:r>
          </a:p>
          <a:p>
            <a:r>
              <a:rPr lang="en-US" dirty="0" smtClean="0">
                <a:solidFill>
                  <a:schemeClr val="bg1"/>
                </a:solidFill>
                <a:latin typeface="Century Gothic" panose="020B0502020202020204" pitchFamily="34" charset="0"/>
              </a:rPr>
              <a:t>SVN users can’t collaborate if the server is offline</a:t>
            </a:r>
          </a:p>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users can add a new remote and use the code from any of the clients to restore data</a:t>
            </a:r>
          </a:p>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clients have a full history of the project</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116480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tools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dirty="0" smtClean="0">
                <a:solidFill>
                  <a:schemeClr val="bg1"/>
                </a:solidFill>
                <a:latin typeface="Century Gothic" panose="020B0502020202020204" pitchFamily="34" charset="0"/>
              </a:rPr>
              <a:t>Command-line(default)</a:t>
            </a:r>
          </a:p>
          <a:p>
            <a:r>
              <a:rPr lang="en-US" dirty="0" smtClean="0">
                <a:solidFill>
                  <a:schemeClr val="bg1"/>
                </a:solidFill>
                <a:latin typeface="Century Gothic" panose="020B0502020202020204" pitchFamily="34" charset="0"/>
              </a:rPr>
              <a:t>GUI</a:t>
            </a:r>
          </a:p>
          <a:p>
            <a:pPr lvl="1"/>
            <a:r>
              <a:rPr lang="en-US" dirty="0" smtClean="0">
                <a:solidFill>
                  <a:schemeClr val="bg1"/>
                </a:solidFill>
                <a:latin typeface="Century Gothic" panose="020B0502020202020204" pitchFamily="34" charset="0"/>
              </a:rPr>
              <a:t>Windows: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Extensions, </a:t>
            </a:r>
            <a:r>
              <a:rPr lang="en-US" dirty="0" err="1" smtClean="0">
                <a:solidFill>
                  <a:schemeClr val="bg1"/>
                </a:solidFill>
                <a:latin typeface="Century Gothic" panose="020B0502020202020204" pitchFamily="34" charset="0"/>
              </a:rPr>
              <a:t>SourceTree</a:t>
            </a:r>
            <a:r>
              <a:rPr lang="en-US" dirty="0" smtClean="0">
                <a:solidFill>
                  <a:schemeClr val="bg1"/>
                </a:solidFill>
                <a:latin typeface="Century Gothic" panose="020B0502020202020204" pitchFamily="34" charset="0"/>
              </a:rPr>
              <a:t>, GitHub for Windows</a:t>
            </a:r>
          </a:p>
          <a:p>
            <a:pPr lvl="1"/>
            <a:r>
              <a:rPr lang="en-US" dirty="0" smtClean="0">
                <a:solidFill>
                  <a:schemeClr val="bg1"/>
                </a:solidFill>
                <a:latin typeface="Century Gothic" panose="020B0502020202020204" pitchFamily="34" charset="0"/>
              </a:rPr>
              <a:t>Mac: </a:t>
            </a:r>
            <a:r>
              <a:rPr lang="en-US" dirty="0" err="1" smtClean="0">
                <a:solidFill>
                  <a:schemeClr val="bg1"/>
                </a:solidFill>
                <a:latin typeface="Century Gothic" panose="020B0502020202020204" pitchFamily="34" charset="0"/>
              </a:rPr>
              <a:t>SourceTree</a:t>
            </a:r>
            <a:r>
              <a:rPr lang="en-US" dirty="0" smtClean="0">
                <a:solidFill>
                  <a:schemeClr val="bg1"/>
                </a:solidFill>
                <a:latin typeface="Century Gothic" panose="020B0502020202020204" pitchFamily="34" charset="0"/>
              </a:rPr>
              <a:t>, GitHub for Mac</a:t>
            </a:r>
          </a:p>
          <a:p>
            <a:pPr lvl="1"/>
            <a:r>
              <a:rPr lang="en-US" dirty="0" smtClean="0">
                <a:solidFill>
                  <a:schemeClr val="bg1"/>
                </a:solidFill>
                <a:latin typeface="Century Gothic" panose="020B0502020202020204" pitchFamily="34" charset="0"/>
              </a:rPr>
              <a:t>Linux: Giggle,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Extensions(with Mono)</a:t>
            </a:r>
          </a:p>
          <a:p>
            <a:pPr lvl="1"/>
            <a:r>
              <a:rPr lang="en-US" dirty="0" smtClean="0">
                <a:solidFill>
                  <a:schemeClr val="bg1"/>
                </a:solidFill>
                <a:latin typeface="Century Gothic" panose="020B0502020202020204" pitchFamily="34" charset="0"/>
              </a:rPr>
              <a:t>A lot of IDEs have source control integrated</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708764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dirty="0" smtClean="0">
                <a:solidFill>
                  <a:schemeClr val="bg1"/>
                </a:solidFill>
                <a:latin typeface="Century Gothic" panose="020B0502020202020204" pitchFamily="34" charset="0"/>
              </a:rPr>
              <a:t>First step, forget EVERYTHING you know about SVN</a:t>
            </a:r>
          </a:p>
          <a:p>
            <a:r>
              <a:rPr lang="en-US" dirty="0" smtClean="0">
                <a:solidFill>
                  <a:schemeClr val="bg1"/>
                </a:solidFill>
                <a:latin typeface="Century Gothic" panose="020B0502020202020204" pitchFamily="34" charset="0"/>
              </a:rPr>
              <a:t>Other systems store only the differences of the files</a:t>
            </a:r>
          </a:p>
          <a:p>
            <a:pPr marL="0" indent="0" algn="ctr">
              <a:buNone/>
            </a:pPr>
            <a:endParaRPr lang="en-US" dirty="0">
              <a:solidFill>
                <a:schemeClr val="bg1"/>
              </a:solidFill>
              <a:latin typeface="Century Gothic" panose="020B0502020202020204" pitchFamily="34" charset="0"/>
            </a:endParaRPr>
          </a:p>
        </p:txBody>
      </p:sp>
      <p:pic>
        <p:nvPicPr>
          <p:cNvPr id="3074" name="Picture 2" descr="http://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421" y="3664782"/>
            <a:ext cx="7114845" cy="317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188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how does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pPr marL="0" indent="0" algn="ctr">
              <a:buNone/>
            </a:pP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stores snapshots of the file system</a:t>
            </a:r>
          </a:p>
          <a:p>
            <a:pPr marL="0" indent="0" algn="ctr">
              <a:buNone/>
            </a:pPr>
            <a:endParaRPr lang="en-US" dirty="0">
              <a:latin typeface="Century Gothic" panose="020B0502020202020204" pitchFamily="34" charset="0"/>
            </a:endParaRPr>
          </a:p>
        </p:txBody>
      </p:sp>
      <p:pic>
        <p:nvPicPr>
          <p:cNvPr id="2050" name="Picture 2" descr="http://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843" y="3096950"/>
            <a:ext cx="7644786" cy="339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364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a:xfrm>
            <a:off x="1141412" y="1982467"/>
            <a:ext cx="9905999" cy="3541714"/>
          </a:xfrm>
        </p:spPr>
        <p:txBody>
          <a:bodyPr>
            <a:normAutofit/>
          </a:bodyPr>
          <a:lstStyle/>
          <a:p>
            <a:pPr marL="0" indent="0" algn="ctr">
              <a:buNone/>
            </a:pPr>
            <a:r>
              <a:rPr lang="en-US" sz="4400" dirty="0" err="1">
                <a:solidFill>
                  <a:schemeClr val="bg1"/>
                </a:solidFill>
                <a:latin typeface="Century Gothic" panose="020B0502020202020204" pitchFamily="34" charset="0"/>
              </a:rPr>
              <a:t>Git</a:t>
            </a:r>
            <a:r>
              <a:rPr lang="en-US" sz="4400" dirty="0">
                <a:solidFill>
                  <a:schemeClr val="bg1"/>
                </a:solidFill>
                <a:latin typeface="Century Gothic" panose="020B0502020202020204" pitchFamily="34" charset="0"/>
              </a:rPr>
              <a:t> </a:t>
            </a:r>
            <a:r>
              <a:rPr lang="en-US" sz="4400" dirty="0" smtClean="0">
                <a:solidFill>
                  <a:schemeClr val="bg1"/>
                </a:solidFill>
                <a:latin typeface="Century Gothic" panose="020B0502020202020204" pitchFamily="34" charset="0"/>
              </a:rPr>
              <a:t>has integrity</a:t>
            </a:r>
          </a:p>
          <a:p>
            <a:pPr algn="ctr"/>
            <a:r>
              <a:rPr lang="en-US" sz="2800" dirty="0" smtClean="0">
                <a:solidFill>
                  <a:schemeClr val="bg1"/>
                </a:solidFill>
                <a:latin typeface="Century Gothic" panose="020B0502020202020204" pitchFamily="34" charset="0"/>
              </a:rPr>
              <a:t>Each file has it’s own checksum(SHA-1 hash)</a:t>
            </a:r>
          </a:p>
          <a:p>
            <a:pPr algn="ctr"/>
            <a:r>
              <a:rPr lang="en-US" sz="2800" dirty="0" err="1" smtClean="0">
                <a:solidFill>
                  <a:schemeClr val="bg1"/>
                </a:solidFill>
                <a:latin typeface="Century Gothic" panose="020B0502020202020204" pitchFamily="34" charset="0"/>
              </a:rPr>
              <a:t>Git</a:t>
            </a:r>
            <a:r>
              <a:rPr lang="en-US" sz="2800" dirty="0" smtClean="0">
                <a:solidFill>
                  <a:schemeClr val="bg1"/>
                </a:solidFill>
                <a:latin typeface="Century Gothic" panose="020B0502020202020204" pitchFamily="34" charset="0"/>
              </a:rPr>
              <a:t> uses the checksum to detect changes and identify files</a:t>
            </a:r>
          </a:p>
          <a:p>
            <a:pPr marL="0" indent="0" algn="ctr">
              <a:buNone/>
            </a:pPr>
            <a:r>
              <a:rPr lang="en-US" sz="2800" dirty="0">
                <a:solidFill>
                  <a:schemeClr val="bg1"/>
                </a:solidFill>
              </a:rPr>
              <a:t>24b9da6552252987aa493b52f8696cd6d3b00373</a:t>
            </a:r>
          </a:p>
          <a:p>
            <a:pPr algn="ctr"/>
            <a:endParaRPr lang="en-US" sz="2800" dirty="0">
              <a:solidFill>
                <a:schemeClr val="bg1"/>
              </a:solidFill>
              <a:latin typeface="Century Gothic" panose="020B0502020202020204" pitchFamily="34" charset="0"/>
            </a:endParaRPr>
          </a:p>
          <a:p>
            <a:pPr marL="0" indent="0" algn="ctr">
              <a:buNone/>
            </a:pPr>
            <a:endParaRPr lang="en-US" sz="2800" dirty="0" smtClean="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148179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a:xfrm>
            <a:off x="1141413" y="3017891"/>
            <a:ext cx="9905999" cy="3541714"/>
          </a:xfrm>
        </p:spPr>
        <p:txBody>
          <a:bodyPr>
            <a:normAutofit/>
          </a:bodyPr>
          <a:lstStyle/>
          <a:p>
            <a:pPr marL="0" indent="0" algn="ctr">
              <a:buNone/>
            </a:pPr>
            <a:r>
              <a:rPr lang="en-US" sz="4400" dirty="0">
                <a:solidFill>
                  <a:schemeClr val="bg1"/>
                </a:solidFill>
                <a:latin typeface="Century Gothic" panose="020B0502020202020204" pitchFamily="34" charset="0"/>
              </a:rPr>
              <a:t>It’s very hard to lose data</a:t>
            </a:r>
          </a:p>
          <a:p>
            <a:pPr algn="ctr"/>
            <a:r>
              <a:rPr lang="en-US" sz="2800" dirty="0" smtClean="0">
                <a:solidFill>
                  <a:schemeClr val="bg1"/>
                </a:solidFill>
                <a:latin typeface="Century Gothic" panose="020B0502020202020204" pitchFamily="34" charset="0"/>
              </a:rPr>
              <a:t>[Almost] everything is undoable</a:t>
            </a:r>
            <a:endParaRPr lang="en-US" sz="2800" dirty="0">
              <a:solidFill>
                <a:schemeClr val="bg1"/>
              </a:solidFill>
              <a:latin typeface="Century Gothic" panose="020B0502020202020204" pitchFamily="34" charset="0"/>
            </a:endParaRPr>
          </a:p>
          <a:p>
            <a:pPr marL="0" indent="0">
              <a:buNone/>
            </a:pPr>
            <a:endParaRPr lang="en-US" sz="2800" dirty="0" smtClean="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38346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bg1"/>
                </a:solidFill>
                <a:latin typeface="Century Gothic" panose="020B0502020202020204" pitchFamily="34" charset="0"/>
                <a:cs typeface="Helvetica" panose="020B0604020202020204" pitchFamily="34" charset="0"/>
              </a:rPr>
              <a:t>About me &amp; my experience</a:t>
            </a:r>
            <a:endParaRPr lang="en-US" sz="4800" dirty="0">
              <a:solidFill>
                <a:schemeClr val="bg1"/>
              </a:solidFill>
              <a:latin typeface="Century Gothic" panose="020B0502020202020204" pitchFamily="34" charset="0"/>
              <a:cs typeface="Helvetica" panose="020B0604020202020204" pitchFamily="34" charset="0"/>
            </a:endParaRPr>
          </a:p>
        </p:txBody>
      </p:sp>
      <p:sp>
        <p:nvSpPr>
          <p:cNvPr id="3" name="Content Placeholder 2"/>
          <p:cNvSpPr>
            <a:spLocks noGrp="1"/>
          </p:cNvSpPr>
          <p:nvPr>
            <p:ph idx="1"/>
          </p:nvPr>
        </p:nvSpPr>
        <p:spPr/>
        <p:txBody>
          <a:bodyPr>
            <a:noAutofit/>
          </a:bodyPr>
          <a:lstStyle/>
          <a:p>
            <a:r>
              <a:rPr lang="en-US" sz="3200" dirty="0" err="1" smtClean="0">
                <a:solidFill>
                  <a:schemeClr val="bg1"/>
                </a:solidFill>
                <a:latin typeface="Century Gothic" panose="020B0502020202020204" pitchFamily="34" charset="0"/>
                <a:cs typeface="Helvetica" panose="020B0604020202020204" pitchFamily="34" charset="0"/>
              </a:rPr>
              <a:t>Git</a:t>
            </a:r>
            <a:r>
              <a:rPr lang="en-US" sz="3200" dirty="0" smtClean="0">
                <a:solidFill>
                  <a:schemeClr val="bg1"/>
                </a:solidFill>
                <a:latin typeface="Century Gothic" panose="020B0502020202020204" pitchFamily="34" charset="0"/>
                <a:cs typeface="Helvetica" panose="020B0604020202020204" pitchFamily="34" charset="0"/>
              </a:rPr>
              <a:t> certifications</a:t>
            </a:r>
          </a:p>
          <a:p>
            <a:pPr lvl="1"/>
            <a:r>
              <a:rPr lang="en-US" sz="3200" dirty="0" smtClean="0">
                <a:solidFill>
                  <a:schemeClr val="bg1"/>
                </a:solidFill>
                <a:latin typeface="Century Gothic" panose="020B0502020202020204" pitchFamily="34" charset="0"/>
                <a:cs typeface="Helvetica" panose="020B0604020202020204" pitchFamily="34" charset="0"/>
              </a:rPr>
              <a:t>None</a:t>
            </a:r>
          </a:p>
          <a:p>
            <a:pPr lvl="1"/>
            <a:r>
              <a:rPr lang="en-US" sz="3200" dirty="0" smtClean="0">
                <a:solidFill>
                  <a:schemeClr val="bg1"/>
                </a:solidFill>
                <a:latin typeface="Century Gothic" panose="020B0502020202020204" pitchFamily="34" charset="0"/>
                <a:cs typeface="Helvetica" panose="020B0604020202020204" pitchFamily="34" charset="0"/>
              </a:rPr>
              <a:t>Nothing</a:t>
            </a:r>
          </a:p>
          <a:p>
            <a:pPr lvl="1"/>
            <a:r>
              <a:rPr lang="en-US" sz="3200" dirty="0" smtClean="0">
                <a:solidFill>
                  <a:schemeClr val="bg1"/>
                </a:solidFill>
                <a:latin typeface="Century Gothic" panose="020B0502020202020204" pitchFamily="34" charset="0"/>
                <a:cs typeface="Helvetica" panose="020B0604020202020204" pitchFamily="34" charset="0"/>
              </a:rPr>
              <a:t>0</a:t>
            </a:r>
          </a:p>
          <a:p>
            <a:r>
              <a:rPr lang="en-US" sz="3200" dirty="0" smtClean="0">
                <a:solidFill>
                  <a:schemeClr val="bg1"/>
                </a:solidFill>
                <a:latin typeface="Century Gothic" panose="020B0502020202020204" pitchFamily="34" charset="0"/>
                <a:cs typeface="Helvetica" panose="020B0604020202020204" pitchFamily="34" charset="0"/>
              </a:rPr>
              <a:t>Experience: </a:t>
            </a:r>
          </a:p>
          <a:p>
            <a:pPr lvl="1"/>
            <a:r>
              <a:rPr lang="en-US" sz="3200" dirty="0" smtClean="0">
                <a:solidFill>
                  <a:schemeClr val="bg1"/>
                </a:solidFill>
                <a:latin typeface="Century Gothic" panose="020B0502020202020204" pitchFamily="34" charset="0"/>
                <a:cs typeface="Helvetica" panose="020B0604020202020204" pitchFamily="34" charset="0"/>
              </a:rPr>
              <a:t>~3-4 years</a:t>
            </a:r>
          </a:p>
        </p:txBody>
      </p:sp>
    </p:spTree>
    <p:extLst>
      <p:ext uri="{BB962C8B-B14F-4D97-AF65-F5344CB8AC3E}">
        <p14:creationId xmlns:p14="http://schemas.microsoft.com/office/powerpoint/2010/main" val="335896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endParaRPr lang="en-US" dirty="0" smtClean="0">
              <a:solidFill>
                <a:schemeClr val="bg1"/>
              </a:solidFill>
              <a:latin typeface="Century Gothic" panose="020B0502020202020204" pitchFamily="34" charset="0"/>
            </a:endParaRPr>
          </a:p>
        </p:txBody>
      </p:sp>
      <p:pic>
        <p:nvPicPr>
          <p:cNvPr id="1026" name="Picture 2" descr="Working directory, staging area, and Gi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98" y="2097088"/>
            <a:ext cx="7936453" cy="437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412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Create a repository</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t>
            </a:r>
            <a:r>
              <a:rPr lang="en-US" dirty="0" smtClean="0"/>
              <a:t/>
            </a:r>
            <a:br>
              <a:rPr lang="en-US" dirty="0" smtClean="0"/>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a:t>
            </a:r>
            <a:r>
              <a:rPr lang="en-US" dirty="0" err="1" smtClean="0">
                <a:solidFill>
                  <a:srgbClr val="F15034"/>
                </a:solidFill>
                <a:latin typeface="Century Gothic" panose="020B0502020202020204" pitchFamily="34" charset="0"/>
              </a:rPr>
              <a:t>init</a:t>
            </a:r>
            <a:r>
              <a:rPr lang="en-US" dirty="0" smtClean="0"/>
              <a:t/>
            </a:r>
            <a:br>
              <a:rPr lang="en-US" dirty="0" smtClean="0"/>
            </a:br>
            <a:endParaRPr lang="en-US" dirty="0"/>
          </a:p>
        </p:txBody>
      </p:sp>
    </p:spTree>
    <p:extLst>
      <p:ext uri="{BB962C8B-B14F-4D97-AF65-F5344CB8AC3E}">
        <p14:creationId xmlns:p14="http://schemas.microsoft.com/office/powerpoint/2010/main" val="53998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Clone a repository</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clone &lt;</a:t>
            </a:r>
            <a:r>
              <a:rPr lang="en-US" dirty="0" err="1" smtClean="0">
                <a:solidFill>
                  <a:srgbClr val="F15034"/>
                </a:solidFill>
                <a:latin typeface="Century Gothic" panose="020B0502020202020204" pitchFamily="34" charset="0"/>
              </a:rPr>
              <a:t>url</a:t>
            </a:r>
            <a:r>
              <a:rPr lang="en-US" dirty="0" smtClean="0">
                <a:solidFill>
                  <a:srgbClr val="F15034"/>
                </a:solidFill>
                <a:latin typeface="Century Gothic" panose="020B0502020202020204" pitchFamily="34" charset="0"/>
              </a:rPr>
              <a:t>&gt;</a:t>
            </a:r>
            <a:br>
              <a:rPr lang="en-US" dirty="0" smtClean="0">
                <a:solidFill>
                  <a:srgbClr val="F15034"/>
                </a:solidFill>
                <a:latin typeface="Century Gothic" panose="020B0502020202020204" pitchFamily="34" charset="0"/>
              </a:rPr>
            </a:br>
            <a:r>
              <a:rPr lang="en-US" dirty="0">
                <a:solidFill>
                  <a:srgbClr val="F15034"/>
                </a:solidFill>
                <a:latin typeface="Century Gothic" panose="020B0502020202020204" pitchFamily="34" charset="0"/>
              </a:rPr>
              <a:t/>
            </a:r>
            <a:br>
              <a:rPr lang="en-US" dirty="0">
                <a:solidFill>
                  <a:srgbClr val="F15034"/>
                </a:solidFill>
                <a:latin typeface="Century Gothic" panose="020B0502020202020204" pitchFamily="34" charset="0"/>
              </a:rPr>
            </a:br>
            <a:endParaRPr lang="en-US" dirty="0" smtClean="0">
              <a:solidFill>
                <a:schemeClr val="bg1"/>
              </a:solidFill>
              <a:latin typeface="Century Gothic" panose="020B0502020202020204" pitchFamily="34" charset="0"/>
            </a:endParaRPr>
          </a:p>
        </p:txBody>
      </p:sp>
      <p:sp>
        <p:nvSpPr>
          <p:cNvPr id="3" name="TextBox 2"/>
          <p:cNvSpPr txBox="1"/>
          <p:nvPr/>
        </p:nvSpPr>
        <p:spPr>
          <a:xfrm>
            <a:off x="1674258" y="4397188"/>
            <a:ext cx="9108584" cy="523220"/>
          </a:xfrm>
          <a:prstGeom prst="rect">
            <a:avLst/>
          </a:prstGeom>
          <a:noFill/>
        </p:spPr>
        <p:txBody>
          <a:bodyPr wrap="none" rtlCol="0">
            <a:spAutoFit/>
          </a:bodyPr>
          <a:lstStyle/>
          <a:p>
            <a:pPr marL="457200" indent="-457200" algn="ctr">
              <a:buFont typeface="Arial" panose="020B0604020202020204" pitchFamily="34" charset="0"/>
              <a:buChar char="•"/>
            </a:pPr>
            <a:r>
              <a:rPr lang="en-US" sz="2800" dirty="0" smtClean="0">
                <a:solidFill>
                  <a:schemeClr val="bg1"/>
                </a:solidFill>
                <a:latin typeface="Century Gothic" panose="020B0502020202020204" pitchFamily="34" charset="0"/>
              </a:rPr>
              <a:t>Support for known protocols: http(s)://, SSH, git://</a:t>
            </a:r>
            <a:endParaRPr lang="ro-RO"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8941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Check repository status</a:t>
            </a:r>
            <a:r>
              <a:rPr lang="en-US" dirty="0" smtClean="0"/>
              <a:t/>
            </a:r>
            <a:br>
              <a:rPr lang="en-US" dirty="0" smtClean="0"/>
            </a:br>
            <a:r>
              <a:rPr lang="en-US" dirty="0" smtClean="0"/>
              <a:t> </a:t>
            </a:r>
            <a:br>
              <a:rPr lang="en-US" dirty="0" smtClean="0"/>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status</a:t>
            </a:r>
            <a:endParaRPr lang="en-US" dirty="0" smtClean="0">
              <a:latin typeface="Century Gothic" panose="020B0502020202020204" pitchFamily="34" charset="0"/>
            </a:endParaRPr>
          </a:p>
        </p:txBody>
      </p:sp>
    </p:spTree>
    <p:extLst>
      <p:ext uri="{BB962C8B-B14F-4D97-AF65-F5344CB8AC3E}">
        <p14:creationId xmlns:p14="http://schemas.microsoft.com/office/powerpoint/2010/main" val="1419371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23528" y="963298"/>
            <a:ext cx="9905999" cy="3541714"/>
          </a:xfrm>
        </p:spPr>
        <p:txBody>
          <a:bodyPr>
            <a:normAutofit/>
          </a:bodyPr>
          <a:lstStyle/>
          <a:p>
            <a:pPr marL="0" indent="0" algn="ctr">
              <a:buNone/>
            </a:pPr>
            <a:r>
              <a:rPr lang="en-US" sz="4000" dirty="0" smtClean="0">
                <a:solidFill>
                  <a:schemeClr val="bg1"/>
                </a:solidFill>
                <a:latin typeface="Century Gothic" panose="020B0502020202020204" pitchFamily="34" charset="0"/>
              </a:rPr>
              <a:t>tracked			untracked</a:t>
            </a:r>
            <a:endParaRPr lang="en-US" sz="4000" dirty="0">
              <a:solidFill>
                <a:schemeClr val="bg1"/>
              </a:solidFill>
              <a:latin typeface="Century Gothic" panose="020B0502020202020204" pitchFamily="34" charset="0"/>
            </a:endParaRPr>
          </a:p>
        </p:txBody>
      </p:sp>
      <p:pic>
        <p:nvPicPr>
          <p:cNvPr id="5122" name="Picture 2" descr="http://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529" y="1984361"/>
            <a:ext cx="7801055" cy="467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45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Stage files </a:t>
            </a:r>
            <a:br>
              <a:rPr lang="en-US" dirty="0" smtClean="0">
                <a:solidFill>
                  <a:schemeClr val="bg1"/>
                </a:solidFill>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add</a:t>
            </a:r>
          </a:p>
        </p:txBody>
      </p:sp>
    </p:spTree>
    <p:extLst>
      <p:ext uri="{BB962C8B-B14F-4D97-AF65-F5344CB8AC3E}">
        <p14:creationId xmlns:p14="http://schemas.microsoft.com/office/powerpoint/2010/main" val="141712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152" y="2756633"/>
            <a:ext cx="10515600" cy="1325563"/>
          </a:xfrm>
        </p:spPr>
        <p:txBody>
          <a:bodyPr>
            <a:normAutofit fontScale="90000"/>
          </a:bodyPr>
          <a:lstStyle/>
          <a:p>
            <a:pPr algn="ctr"/>
            <a:r>
              <a:rPr lang="en-US" dirty="0" smtClean="0">
                <a:solidFill>
                  <a:schemeClr val="bg1"/>
                </a:solidFill>
                <a:latin typeface="Century Gothic" panose="020B0502020202020204" pitchFamily="34" charset="0"/>
              </a:rPr>
              <a:t>Create a snapshot </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commit</a:t>
            </a:r>
            <a:endParaRPr lang="en-US" dirty="0">
              <a:solidFill>
                <a:srgbClr val="F15034"/>
              </a:solidFill>
              <a:latin typeface="Century Gothic" panose="020B0502020202020204" pitchFamily="34" charset="0"/>
            </a:endParaRPr>
          </a:p>
        </p:txBody>
      </p:sp>
    </p:spTree>
    <p:extLst>
      <p:ext uri="{BB962C8B-B14F-4D97-AF65-F5344CB8AC3E}">
        <p14:creationId xmlns:p14="http://schemas.microsoft.com/office/powerpoint/2010/main" val="1929621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152" y="2756633"/>
            <a:ext cx="10515600" cy="1325563"/>
          </a:xfrm>
        </p:spPr>
        <p:txBody>
          <a:bodyPr>
            <a:normAutofit fontScale="90000"/>
          </a:bodyPr>
          <a:lstStyle/>
          <a:p>
            <a:pPr algn="ctr"/>
            <a:r>
              <a:rPr lang="en-US" dirty="0" smtClean="0">
                <a:solidFill>
                  <a:schemeClr val="bg1"/>
                </a:solidFill>
                <a:latin typeface="Century Gothic" panose="020B0502020202020204" pitchFamily="34" charset="0"/>
              </a:rPr>
              <a:t>Amend a commit</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amend</a:t>
            </a:r>
            <a:endParaRPr lang="en-US" dirty="0">
              <a:solidFill>
                <a:srgbClr val="F15034"/>
              </a:solidFill>
              <a:latin typeface="Century Gothic" panose="020B0502020202020204" pitchFamily="34" charset="0"/>
            </a:endParaRPr>
          </a:p>
        </p:txBody>
      </p:sp>
    </p:spTree>
    <p:extLst>
      <p:ext uri="{BB962C8B-B14F-4D97-AF65-F5344CB8AC3E}">
        <p14:creationId xmlns:p14="http://schemas.microsoft.com/office/powerpoint/2010/main" val="2475284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942" y="2873917"/>
            <a:ext cx="10515600" cy="1325563"/>
          </a:xfrm>
        </p:spPr>
        <p:txBody>
          <a:bodyPr>
            <a:normAutofit fontScale="90000"/>
          </a:bodyPr>
          <a:lstStyle/>
          <a:p>
            <a:pPr algn="ctr"/>
            <a:r>
              <a:rPr lang="en-US" dirty="0" err="1" smtClean="0">
                <a:solidFill>
                  <a:schemeClr val="bg1"/>
                </a:solidFill>
                <a:latin typeface="Century Gothic" panose="020B0502020202020204" pitchFamily="34" charset="0"/>
              </a:rPr>
              <a:t>IgnorE</a:t>
            </a:r>
            <a:r>
              <a:rPr lang="en-US" dirty="0" smtClean="0">
                <a:solidFill>
                  <a:schemeClr val="bg1"/>
                </a:solidFill>
                <a:latin typeface="Century Gothic" panose="020B0502020202020204" pitchFamily="34" charset="0"/>
              </a:rPr>
              <a:t> files</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endParaRPr lang="en-US" dirty="0">
              <a:solidFill>
                <a:srgbClr val="F15034"/>
              </a:solidFill>
              <a:latin typeface="Century Gothic" panose="020B0502020202020204" pitchFamily="34" charset="0"/>
            </a:endParaRPr>
          </a:p>
        </p:txBody>
      </p:sp>
      <p:sp>
        <p:nvSpPr>
          <p:cNvPr id="3" name="TextBox 2"/>
          <p:cNvSpPr txBox="1"/>
          <p:nvPr/>
        </p:nvSpPr>
        <p:spPr>
          <a:xfrm>
            <a:off x="4463142" y="3151979"/>
            <a:ext cx="2743200" cy="769441"/>
          </a:xfrm>
          <a:prstGeom prst="rect">
            <a:avLst/>
          </a:prstGeom>
          <a:noFill/>
        </p:spPr>
        <p:txBody>
          <a:bodyPr wrap="square" rtlCol="0">
            <a:spAutoFit/>
          </a:bodyPr>
          <a:lstStyle/>
          <a:p>
            <a:pPr algn="ctr"/>
            <a:r>
              <a:rPr lang="en-US" sz="4400" dirty="0" smtClean="0">
                <a:solidFill>
                  <a:srgbClr val="F15034"/>
                </a:solidFill>
                <a:latin typeface="Century Gothic" panose="020B0502020202020204" pitchFamily="34" charset="0"/>
              </a:rPr>
              <a:t>.</a:t>
            </a:r>
            <a:r>
              <a:rPr lang="en-US" sz="4400" dirty="0" err="1" smtClean="0">
                <a:solidFill>
                  <a:srgbClr val="F15034"/>
                </a:solidFill>
                <a:latin typeface="Century Gothic" panose="020B0502020202020204" pitchFamily="34" charset="0"/>
              </a:rPr>
              <a:t>gitignore</a:t>
            </a:r>
            <a:endParaRPr lang="en-US" sz="4400" dirty="0">
              <a:solidFill>
                <a:srgbClr val="F15034"/>
              </a:solidFill>
              <a:latin typeface="Century Gothic" panose="020B0502020202020204" pitchFamily="34" charset="0"/>
            </a:endParaRPr>
          </a:p>
        </p:txBody>
      </p:sp>
    </p:spTree>
    <p:extLst>
      <p:ext uri="{BB962C8B-B14F-4D97-AF65-F5344CB8AC3E}">
        <p14:creationId xmlns:p14="http://schemas.microsoft.com/office/powerpoint/2010/main" val="17381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THE END</a:t>
            </a:r>
            <a:br>
              <a:rPr lang="en-US" dirty="0" smtClean="0">
                <a:solidFill>
                  <a:schemeClr val="bg1"/>
                </a:solidFill>
                <a:latin typeface="Century Gothic" panose="020B0502020202020204" pitchFamily="34" charset="0"/>
              </a:rPr>
            </a:br>
            <a:r>
              <a:rPr lang="en-US" dirty="0">
                <a:latin typeface="Century Gothic" panose="020B0502020202020204" pitchFamily="34" charset="0"/>
              </a:rPr>
              <a:t/>
            </a:r>
            <a:br>
              <a:rPr lang="en-US" dirty="0">
                <a:latin typeface="Century Gothic" panose="020B0502020202020204" pitchFamily="34" charset="0"/>
              </a:rPr>
            </a:br>
            <a:r>
              <a:rPr lang="en-US" dirty="0">
                <a:latin typeface="Century Gothic" panose="020B0502020202020204" pitchFamily="34" charset="0"/>
              </a:rPr>
              <a:t>Resources:</a:t>
            </a:r>
            <a:br>
              <a:rPr lang="en-US" dirty="0">
                <a:latin typeface="Century Gothic" panose="020B0502020202020204" pitchFamily="34" charset="0"/>
              </a:rPr>
            </a:br>
            <a:r>
              <a:rPr lang="en-US" dirty="0">
                <a:solidFill>
                  <a:srgbClr val="F15034"/>
                </a:solidFill>
                <a:latin typeface="Century Gothic" panose="020B0502020202020204" pitchFamily="34" charset="0"/>
              </a:rPr>
              <a:t>http://git-scm.com/</a:t>
            </a:r>
          </a:p>
        </p:txBody>
      </p:sp>
    </p:spTree>
    <p:extLst>
      <p:ext uri="{BB962C8B-B14F-4D97-AF65-F5344CB8AC3E}">
        <p14:creationId xmlns:p14="http://schemas.microsoft.com/office/powerpoint/2010/main" val="2980692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cs typeface="Helvetica" panose="020B0604020202020204" pitchFamily="34" charset="0"/>
              </a:rPr>
              <a:t>What will you learn?</a:t>
            </a:r>
            <a:endParaRPr lang="en-US" dirty="0">
              <a:solidFill>
                <a:schemeClr val="bg1"/>
              </a:solidFill>
              <a:latin typeface="Century Gothic" panose="020B0502020202020204" pitchFamily="34" charset="0"/>
              <a:cs typeface="Helvetica" panose="020B0604020202020204" pitchFamily="34" charset="0"/>
            </a:endParaRPr>
          </a:p>
        </p:txBody>
      </p:sp>
      <p:sp>
        <p:nvSpPr>
          <p:cNvPr id="3" name="Content Placeholder 2"/>
          <p:cNvSpPr>
            <a:spLocks noGrp="1"/>
          </p:cNvSpPr>
          <p:nvPr>
            <p:ph idx="1"/>
          </p:nvPr>
        </p:nvSpPr>
        <p:spPr/>
        <p:txBody>
          <a:bodyPr>
            <a:noAutofit/>
          </a:bodyPr>
          <a:lstStyle/>
          <a:p>
            <a:pPr marL="0" indent="0" algn="ctr">
              <a:buNone/>
            </a:pPr>
            <a:r>
              <a:rPr lang="en-US" sz="3200" dirty="0" smtClean="0">
                <a:solidFill>
                  <a:srgbClr val="F15034"/>
                </a:solidFill>
                <a:latin typeface="Century Gothic" panose="020B0502020202020204" pitchFamily="34" charset="0"/>
                <a:cs typeface="Helvetica" panose="020B0604020202020204" pitchFamily="34" charset="0"/>
              </a:rPr>
              <a:t>Course 1.0</a:t>
            </a:r>
          </a:p>
          <a:p>
            <a:r>
              <a:rPr lang="en-US" sz="3200" dirty="0" smtClean="0">
                <a:solidFill>
                  <a:schemeClr val="bg1"/>
                </a:solidFill>
                <a:latin typeface="Century Gothic" panose="020B0502020202020204" pitchFamily="34" charset="0"/>
                <a:cs typeface="Helvetica" panose="020B0604020202020204" pitchFamily="34" charset="0"/>
              </a:rPr>
              <a:t>Introduction to </a:t>
            </a:r>
            <a:r>
              <a:rPr lang="en-US" sz="3200" dirty="0" err="1" smtClean="0">
                <a:solidFill>
                  <a:schemeClr val="bg1"/>
                </a:solidFill>
                <a:latin typeface="Century Gothic" panose="020B0502020202020204" pitchFamily="34" charset="0"/>
                <a:cs typeface="Helvetica" panose="020B0604020202020204" pitchFamily="34" charset="0"/>
              </a:rPr>
              <a:t>Git</a:t>
            </a:r>
            <a:endParaRPr lang="en-US" sz="3200" dirty="0" smtClean="0">
              <a:solidFill>
                <a:schemeClr val="bg1"/>
              </a:solidFill>
              <a:latin typeface="Century Gothic" panose="020B0502020202020204" pitchFamily="34" charset="0"/>
              <a:cs typeface="Helvetica" panose="020B0604020202020204" pitchFamily="34" charset="0"/>
            </a:endParaRPr>
          </a:p>
          <a:p>
            <a:pPr lvl="1"/>
            <a:r>
              <a:rPr lang="en-US" sz="3200" dirty="0" smtClean="0">
                <a:solidFill>
                  <a:schemeClr val="bg1"/>
                </a:solidFill>
                <a:latin typeface="Century Gothic" panose="020B0502020202020204" pitchFamily="34" charset="0"/>
                <a:cs typeface="Helvetica" panose="020B0604020202020204" pitchFamily="34" charset="0"/>
              </a:rPr>
              <a:t>History</a:t>
            </a:r>
          </a:p>
          <a:p>
            <a:pPr lvl="1"/>
            <a:r>
              <a:rPr lang="en-US" sz="3200" dirty="0" err="1" smtClean="0">
                <a:solidFill>
                  <a:schemeClr val="bg1"/>
                </a:solidFill>
                <a:latin typeface="Century Gothic" panose="020B0502020202020204" pitchFamily="34" charset="0"/>
                <a:cs typeface="Helvetica" panose="020B0604020202020204" pitchFamily="34" charset="0"/>
              </a:rPr>
              <a:t>Git</a:t>
            </a:r>
            <a:r>
              <a:rPr lang="en-US" sz="3200" dirty="0" smtClean="0">
                <a:solidFill>
                  <a:schemeClr val="bg1"/>
                </a:solidFill>
                <a:latin typeface="Century Gothic" panose="020B0502020202020204" pitchFamily="34" charset="0"/>
                <a:cs typeface="Helvetica" panose="020B0604020202020204" pitchFamily="34" charset="0"/>
              </a:rPr>
              <a:t> vs SVN</a:t>
            </a:r>
          </a:p>
          <a:p>
            <a:pPr lvl="1"/>
            <a:r>
              <a:rPr lang="en-US" sz="3200" dirty="0" err="1" smtClean="0">
                <a:solidFill>
                  <a:schemeClr val="bg1"/>
                </a:solidFill>
                <a:latin typeface="Century Gothic" panose="020B0502020202020204" pitchFamily="34" charset="0"/>
                <a:cs typeface="Helvetica" panose="020B0604020202020204" pitchFamily="34" charset="0"/>
              </a:rPr>
              <a:t>Git</a:t>
            </a:r>
            <a:r>
              <a:rPr lang="en-US" sz="3200" dirty="0" smtClean="0">
                <a:solidFill>
                  <a:schemeClr val="bg1"/>
                </a:solidFill>
                <a:latin typeface="Century Gothic" panose="020B0502020202020204" pitchFamily="34" charset="0"/>
                <a:cs typeface="Helvetica" panose="020B0604020202020204" pitchFamily="34" charset="0"/>
              </a:rPr>
              <a:t> tools</a:t>
            </a:r>
          </a:p>
          <a:p>
            <a:pPr lvl="1"/>
            <a:r>
              <a:rPr lang="en-US" sz="3200" dirty="0" smtClean="0">
                <a:latin typeface="Century Gothic" panose="020B0502020202020204" pitchFamily="34" charset="0"/>
                <a:cs typeface="Helvetica" panose="020B0604020202020204" pitchFamily="34" charset="0"/>
              </a:rPr>
              <a:t>Working with a local repository</a:t>
            </a:r>
          </a:p>
        </p:txBody>
      </p:sp>
    </p:spTree>
    <p:extLst>
      <p:ext uri="{BB962C8B-B14F-4D97-AF65-F5344CB8AC3E}">
        <p14:creationId xmlns:p14="http://schemas.microsoft.com/office/powerpoint/2010/main" val="381763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What will you learn?</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Century Gothic" panose="020B0502020202020204" pitchFamily="34" charset="0"/>
              </a:rPr>
              <a:t>Course 2.0</a:t>
            </a:r>
            <a:endParaRPr lang="en-US" sz="3200" b="1" dirty="0" smtClean="0">
              <a:solidFill>
                <a:schemeClr val="bg1"/>
              </a:solidFill>
              <a:latin typeface="Century Gothic" panose="020B0502020202020204" pitchFamily="34" charset="0"/>
            </a:endParaRPr>
          </a:p>
          <a:p>
            <a:r>
              <a:rPr lang="en-US" sz="3200" dirty="0" smtClean="0">
                <a:solidFill>
                  <a:schemeClr val="bg1"/>
                </a:solidFill>
                <a:latin typeface="Century Gothic" panose="020B0502020202020204" pitchFamily="34" charset="0"/>
              </a:rPr>
              <a:t>Working with a remote repository</a:t>
            </a:r>
          </a:p>
          <a:p>
            <a:pPr lvl="1"/>
            <a:r>
              <a:rPr lang="en-US" sz="3200" dirty="0" smtClean="0">
                <a:solidFill>
                  <a:schemeClr val="bg1"/>
                </a:solidFill>
                <a:latin typeface="Century Gothic" panose="020B0502020202020204" pitchFamily="34" charset="0"/>
              </a:rPr>
              <a:t>Clone</a:t>
            </a:r>
          </a:p>
          <a:p>
            <a:pPr lvl="1"/>
            <a:r>
              <a:rPr lang="en-US" sz="3200" dirty="0" smtClean="0">
                <a:solidFill>
                  <a:schemeClr val="bg1"/>
                </a:solidFill>
                <a:latin typeface="Century Gothic" panose="020B0502020202020204" pitchFamily="34" charset="0"/>
              </a:rPr>
              <a:t>Add remotes</a:t>
            </a:r>
          </a:p>
          <a:p>
            <a:pPr lvl="1"/>
            <a:r>
              <a:rPr lang="en-US" sz="3200" dirty="0" smtClean="0">
                <a:solidFill>
                  <a:schemeClr val="bg1"/>
                </a:solidFill>
                <a:latin typeface="Century Gothic" panose="020B0502020202020204" pitchFamily="34" charset="0"/>
              </a:rPr>
              <a:t>Push/pull</a:t>
            </a:r>
          </a:p>
          <a:p>
            <a:pPr lvl="1"/>
            <a:r>
              <a:rPr lang="en-US" sz="3200" dirty="0" smtClean="0">
                <a:solidFill>
                  <a:schemeClr val="bg1"/>
                </a:solidFill>
                <a:latin typeface="Century Gothic" panose="020B0502020202020204" pitchFamily="34" charset="0"/>
              </a:rPr>
              <a:t>Branches</a:t>
            </a:r>
          </a:p>
          <a:p>
            <a:pPr lvl="1"/>
            <a:r>
              <a:rPr lang="en-US" sz="3200" dirty="0" smtClean="0">
                <a:solidFill>
                  <a:schemeClr val="bg1"/>
                </a:solidFill>
                <a:latin typeface="Century Gothic" panose="020B0502020202020204" pitchFamily="34" charset="0"/>
              </a:rPr>
              <a:t>Merge</a:t>
            </a:r>
          </a:p>
          <a:p>
            <a:pPr lvl="1"/>
            <a:endParaRPr lang="en-US" sz="1400" dirty="0" smtClean="0">
              <a:solidFill>
                <a:schemeClr val="bg1"/>
              </a:solidFill>
              <a:latin typeface="Century Gothic" panose="020B0502020202020204" pitchFamily="34" charset="0"/>
            </a:endParaRPr>
          </a:p>
          <a:p>
            <a:endParaRPr lang="en-US" sz="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22847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What will you learn?</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Century Gothic" panose="020B0502020202020204" pitchFamily="34" charset="0"/>
              </a:rPr>
              <a:t>Course 3.0</a:t>
            </a:r>
            <a:endParaRPr lang="en-US" sz="3200" b="1" dirty="0" smtClean="0">
              <a:solidFill>
                <a:schemeClr val="bg1"/>
              </a:solidFill>
              <a:latin typeface="Century Gothic" panose="020B0502020202020204" pitchFamily="34" charset="0"/>
            </a:endParaRPr>
          </a:p>
          <a:p>
            <a:r>
              <a:rPr lang="en-US" sz="3200" dirty="0" err="1" smtClean="0">
                <a:solidFill>
                  <a:schemeClr val="bg1"/>
                </a:solidFill>
                <a:latin typeface="Century Gothic" panose="020B0502020202020204" pitchFamily="34" charset="0"/>
              </a:rPr>
              <a:t>Git</a:t>
            </a:r>
            <a:r>
              <a:rPr lang="en-US" sz="3200" dirty="0" smtClean="0">
                <a:solidFill>
                  <a:schemeClr val="bg1"/>
                </a:solidFill>
                <a:latin typeface="Century Gothic" panose="020B0502020202020204" pitchFamily="34" charset="0"/>
              </a:rPr>
              <a:t> Advanced</a:t>
            </a:r>
          </a:p>
          <a:p>
            <a:pPr lvl="1"/>
            <a:r>
              <a:rPr lang="en-US" sz="3200" dirty="0" err="1" smtClean="0">
                <a:solidFill>
                  <a:schemeClr val="bg1"/>
                </a:solidFill>
                <a:latin typeface="Century Gothic" panose="020B0502020202020204" pitchFamily="34" charset="0"/>
              </a:rPr>
              <a:t>Git</a:t>
            </a:r>
            <a:r>
              <a:rPr lang="en-US" sz="3200" dirty="0" smtClean="0">
                <a:solidFill>
                  <a:schemeClr val="bg1"/>
                </a:solidFill>
                <a:latin typeface="Century Gothic" panose="020B0502020202020204" pitchFamily="34" charset="0"/>
              </a:rPr>
              <a:t> Flow</a:t>
            </a:r>
          </a:p>
          <a:p>
            <a:pPr lvl="1"/>
            <a:r>
              <a:rPr lang="en-US" sz="3200" dirty="0" smtClean="0">
                <a:solidFill>
                  <a:schemeClr val="bg1"/>
                </a:solidFill>
                <a:latin typeface="Century Gothic" panose="020B0502020202020204" pitchFamily="34" charset="0"/>
              </a:rPr>
              <a:t>Pull requests</a:t>
            </a:r>
          </a:p>
          <a:p>
            <a:pPr lvl="1"/>
            <a:r>
              <a:rPr lang="en-US" sz="3200" dirty="0" smtClean="0">
                <a:solidFill>
                  <a:schemeClr val="bg1"/>
                </a:solidFill>
                <a:latin typeface="Century Gothic" panose="020B0502020202020204" pitchFamily="34" charset="0"/>
              </a:rPr>
              <a:t>Forking</a:t>
            </a:r>
          </a:p>
          <a:p>
            <a:pPr lvl="1"/>
            <a:endParaRPr lang="en-US" sz="1400" dirty="0" smtClean="0">
              <a:solidFill>
                <a:schemeClr val="bg1"/>
              </a:solidFill>
              <a:latin typeface="Century Gothic" panose="020B0502020202020204" pitchFamily="34" charset="0"/>
            </a:endParaRPr>
          </a:p>
          <a:p>
            <a:pPr lvl="1"/>
            <a:endParaRPr lang="en-US" sz="1400" dirty="0" smtClean="0">
              <a:latin typeface="Century Gothic" panose="020B0502020202020204" pitchFamily="34" charset="0"/>
            </a:endParaRPr>
          </a:p>
          <a:p>
            <a:endParaRPr lang="en-US" sz="1400" dirty="0">
              <a:latin typeface="Century Gothic" panose="020B0502020202020204" pitchFamily="34" charset="0"/>
            </a:endParaRPr>
          </a:p>
        </p:txBody>
      </p:sp>
    </p:spTree>
    <p:extLst>
      <p:ext uri="{BB962C8B-B14F-4D97-AF65-F5344CB8AC3E}">
        <p14:creationId xmlns:p14="http://schemas.microsoft.com/office/powerpoint/2010/main" val="245217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VCS - </a:t>
            </a:r>
            <a:r>
              <a:rPr lang="en-US" b="1" dirty="0">
                <a:solidFill>
                  <a:srgbClr val="F15034"/>
                </a:solidFill>
                <a:latin typeface="Century Gothic" panose="020B0502020202020204" pitchFamily="34" charset="0"/>
              </a:rPr>
              <a:t>Version Control System</a:t>
            </a:r>
            <a:endParaRPr lang="ro-RO"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US" sz="3200" dirty="0" smtClean="0">
                <a:solidFill>
                  <a:schemeClr val="bg1"/>
                </a:solidFill>
                <a:latin typeface="Century Gothic" panose="020B0502020202020204" pitchFamily="34" charset="0"/>
              </a:rPr>
              <a:t>Makes </a:t>
            </a:r>
            <a:r>
              <a:rPr lang="en-US" sz="3200" dirty="0">
                <a:solidFill>
                  <a:schemeClr val="bg1"/>
                </a:solidFill>
                <a:latin typeface="Century Gothic" panose="020B0502020202020204" pitchFamily="34" charset="0"/>
              </a:rPr>
              <a:t>it way </a:t>
            </a:r>
            <a:r>
              <a:rPr lang="en-US" sz="3200" dirty="0" smtClean="0">
                <a:solidFill>
                  <a:schemeClr val="bg1"/>
                </a:solidFill>
                <a:latin typeface="Century Gothic" panose="020B0502020202020204" pitchFamily="34" charset="0"/>
              </a:rPr>
              <a:t>easier to</a:t>
            </a:r>
          </a:p>
          <a:p>
            <a:pPr lvl="1"/>
            <a:r>
              <a:rPr lang="en-US" sz="2800" dirty="0" smtClean="0">
                <a:solidFill>
                  <a:schemeClr val="bg1"/>
                </a:solidFill>
                <a:latin typeface="Century Gothic" panose="020B0502020202020204" pitchFamily="34" charset="0"/>
              </a:rPr>
              <a:t>undo </a:t>
            </a:r>
            <a:r>
              <a:rPr lang="en-US" sz="2800" dirty="0">
                <a:solidFill>
                  <a:schemeClr val="bg1"/>
                </a:solidFill>
                <a:latin typeface="Century Gothic" panose="020B0502020202020204" pitchFamily="34" charset="0"/>
              </a:rPr>
              <a:t>errors / roll back to earlier versions of </a:t>
            </a:r>
            <a:r>
              <a:rPr lang="en-US" sz="2800" dirty="0" smtClean="0">
                <a:solidFill>
                  <a:schemeClr val="bg1"/>
                </a:solidFill>
                <a:latin typeface="Century Gothic" panose="020B0502020202020204" pitchFamily="34" charset="0"/>
              </a:rPr>
              <a:t>code</a:t>
            </a:r>
          </a:p>
          <a:p>
            <a:pPr lvl="1"/>
            <a:r>
              <a:rPr lang="en-US" sz="2800" dirty="0" smtClean="0">
                <a:solidFill>
                  <a:schemeClr val="bg1"/>
                </a:solidFill>
                <a:latin typeface="Century Gothic" panose="020B0502020202020204" pitchFamily="34" charset="0"/>
              </a:rPr>
              <a:t>share </a:t>
            </a:r>
            <a:r>
              <a:rPr lang="en-US" sz="2800" dirty="0">
                <a:solidFill>
                  <a:schemeClr val="bg1"/>
                </a:solidFill>
                <a:latin typeface="Century Gothic" panose="020B0502020202020204" pitchFamily="34" charset="0"/>
              </a:rPr>
              <a:t>a codebase between developers without creating conflicts </a:t>
            </a:r>
            <a:endParaRPr lang="en-US" sz="2800" dirty="0" smtClean="0">
              <a:solidFill>
                <a:schemeClr val="bg1"/>
              </a:solidFill>
              <a:latin typeface="Century Gothic" panose="020B0502020202020204" pitchFamily="34" charset="0"/>
            </a:endParaRPr>
          </a:p>
          <a:p>
            <a:pPr lvl="1"/>
            <a:r>
              <a:rPr lang="en-US" sz="2800" dirty="0" smtClean="0">
                <a:solidFill>
                  <a:schemeClr val="bg1"/>
                </a:solidFill>
                <a:latin typeface="Century Gothic" panose="020B0502020202020204" pitchFamily="34" charset="0"/>
              </a:rPr>
              <a:t>deploy </a:t>
            </a:r>
            <a:r>
              <a:rPr lang="en-US" sz="2800" dirty="0">
                <a:solidFill>
                  <a:schemeClr val="bg1"/>
                </a:solidFill>
                <a:latin typeface="Century Gothic" panose="020B0502020202020204" pitchFamily="34" charset="0"/>
              </a:rPr>
              <a:t>changes from development to staging or production environments</a:t>
            </a:r>
            <a:endParaRPr lang="ro-RO"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65715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entury Gothic" panose="020B0502020202020204" pitchFamily="34" charset="0"/>
              </a:rPr>
              <a:t>Some History</a:t>
            </a:r>
            <a:endParaRPr lang="ro-RO" dirty="0">
              <a:solidFill>
                <a:schemeClr val="bg1"/>
              </a:solidFill>
              <a:latin typeface="Century Gothic" panose="020B0502020202020204" pitchFamily="34" charset="0"/>
            </a:endParaRPr>
          </a:p>
        </p:txBody>
      </p:sp>
      <p:sp>
        <p:nvSpPr>
          <p:cNvPr id="3" name="Content Placeholder 2"/>
          <p:cNvSpPr>
            <a:spLocks noGrp="1"/>
          </p:cNvSpPr>
          <p:nvPr>
            <p:ph idx="1"/>
          </p:nvPr>
        </p:nvSpPr>
        <p:spPr>
          <a:xfrm>
            <a:off x="6912516" y="1957459"/>
            <a:ext cx="5279484" cy="3541714"/>
          </a:xfrm>
        </p:spPr>
        <p:txBody>
          <a:bodyPr>
            <a:normAutofit/>
          </a:bodyPr>
          <a:lstStyle/>
          <a:p>
            <a:pPr marL="0" indent="0">
              <a:buNone/>
            </a:pPr>
            <a:r>
              <a:rPr lang="en-US" sz="3200" dirty="0" smtClean="0">
                <a:solidFill>
                  <a:schemeClr val="bg1"/>
                </a:solidFill>
                <a:latin typeface="Century Gothic" panose="020B0502020202020204" pitchFamily="34" charset="0"/>
              </a:rPr>
              <a:t>In the beginning, there was the </a:t>
            </a:r>
            <a:r>
              <a:rPr lang="en-US" sz="3200" dirty="0" smtClean="0">
                <a:solidFill>
                  <a:srgbClr val="FF0000"/>
                </a:solidFill>
                <a:latin typeface="Century Gothic" panose="020B0502020202020204" pitchFamily="34" charset="0"/>
              </a:rPr>
              <a:t>copy/paste</a:t>
            </a:r>
            <a:r>
              <a:rPr lang="en-US" sz="3200" dirty="0" smtClean="0">
                <a:solidFill>
                  <a:schemeClr val="bg1"/>
                </a:solidFill>
                <a:latin typeface="Century Gothic" panose="020B0502020202020204" pitchFamily="34" charset="0"/>
              </a:rPr>
              <a:t> method(some people are still using it).</a:t>
            </a:r>
            <a:endParaRPr lang="ro-RO" sz="3200" dirty="0">
              <a:solidFill>
                <a:schemeClr val="bg1"/>
              </a:solidFill>
              <a:latin typeface="Century Gothic" panose="020B0502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1957459"/>
            <a:ext cx="5759566" cy="3607758"/>
          </a:xfrm>
          <a:prstGeom prst="rect">
            <a:avLst/>
          </a:prstGeom>
        </p:spPr>
      </p:pic>
    </p:spTree>
    <p:extLst>
      <p:ext uri="{BB962C8B-B14F-4D97-AF65-F5344CB8AC3E}">
        <p14:creationId xmlns:p14="http://schemas.microsoft.com/office/powerpoint/2010/main" val="426491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chemeClr val="bg1"/>
                </a:solidFill>
                <a:latin typeface="Century Gothic" panose="020B0502020202020204" pitchFamily="34" charset="0"/>
                <a:cs typeface="Helvetica" panose="020B0604020202020204" pitchFamily="34" charset="0"/>
              </a:rPr>
              <a:t>Local VCS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2" y="2223211"/>
            <a:ext cx="4558605" cy="3893809"/>
          </a:xfrm>
        </p:spPr>
      </p:pic>
      <p:sp>
        <p:nvSpPr>
          <p:cNvPr id="6" name="TextBox 5"/>
          <p:cNvSpPr txBox="1"/>
          <p:nvPr/>
        </p:nvSpPr>
        <p:spPr>
          <a:xfrm>
            <a:off x="5826399" y="3046730"/>
            <a:ext cx="5461712"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chemeClr val="bg1"/>
                </a:solidFill>
                <a:latin typeface="Century Gothic" panose="020B0502020202020204" pitchFamily="34" charset="0"/>
              </a:rPr>
              <a:t>Changes are stored in a database</a:t>
            </a:r>
          </a:p>
          <a:p>
            <a:pPr marL="285750" indent="-285750">
              <a:buFont typeface="Arial" panose="020B0604020202020204" pitchFamily="34" charset="0"/>
              <a:buChar char="•"/>
            </a:pPr>
            <a:endParaRPr lang="en-US" sz="2800" dirty="0" smtClean="0">
              <a:solidFill>
                <a:schemeClr val="bg1"/>
              </a:solidFill>
              <a:latin typeface="Century Gothic" panose="020B0502020202020204" pitchFamily="34" charset="0"/>
            </a:endParaRPr>
          </a:p>
          <a:p>
            <a:pPr marL="285750" indent="-285750">
              <a:buFont typeface="Arial" panose="020B0604020202020204" pitchFamily="34" charset="0"/>
              <a:buChar char="•"/>
            </a:pPr>
            <a:r>
              <a:rPr lang="en-US" sz="2800" dirty="0" smtClean="0">
                <a:solidFill>
                  <a:schemeClr val="bg1"/>
                </a:solidFill>
                <a:latin typeface="Century Gothic" panose="020B0502020202020204" pitchFamily="34" charset="0"/>
              </a:rPr>
              <a:t>Teams can’t use a local VCS</a:t>
            </a:r>
            <a:endParaRPr lang="ro-RO"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1614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ro-RO" dirty="0">
                <a:solidFill>
                  <a:schemeClr val="bg1"/>
                </a:solidFill>
                <a:latin typeface="Century Gothic" panose="020B0502020202020204" pitchFamily="34" charset="0"/>
              </a:rPr>
              <a:t>Centralized Version Control Systems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3" y="2097088"/>
            <a:ext cx="5092826" cy="3541712"/>
          </a:xfrm>
        </p:spPr>
      </p:pic>
      <p:sp>
        <p:nvSpPr>
          <p:cNvPr id="6" name="TextBox 5"/>
          <p:cNvSpPr txBox="1"/>
          <p:nvPr/>
        </p:nvSpPr>
        <p:spPr>
          <a:xfrm>
            <a:off x="6574221" y="2380592"/>
            <a:ext cx="5108027"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spc="-150" dirty="0" smtClean="0">
                <a:solidFill>
                  <a:schemeClr val="bg1"/>
                </a:solidFill>
                <a:latin typeface="Century Gothic" panose="020B0502020202020204" pitchFamily="34" charset="0"/>
                <a:cs typeface="Helvetica" panose="020B0604020202020204" pitchFamily="34" charset="0"/>
              </a:rPr>
              <a:t>All the code is on a server</a:t>
            </a:r>
          </a:p>
          <a:p>
            <a:pPr marL="285750" indent="-285750">
              <a:lnSpc>
                <a:spcPct val="150000"/>
              </a:lnSpc>
              <a:buFont typeface="Arial" panose="020B0604020202020204" pitchFamily="34" charset="0"/>
              <a:buChar char="•"/>
            </a:pPr>
            <a:r>
              <a:rPr lang="en-US" sz="2400" spc="-150" dirty="0" smtClean="0">
                <a:solidFill>
                  <a:schemeClr val="bg1"/>
                </a:solidFill>
                <a:latin typeface="Century Gothic" panose="020B0502020202020204" pitchFamily="34" charset="0"/>
                <a:cs typeface="Helvetica" panose="020B0604020202020204" pitchFamily="34" charset="0"/>
              </a:rPr>
              <a:t>Each client can check out files</a:t>
            </a:r>
            <a:endParaRPr lang="en-US" sz="2400" spc="-150" dirty="0">
              <a:solidFill>
                <a:schemeClr val="bg1"/>
              </a:solidFill>
              <a:latin typeface="Century Gothic" panose="020B0502020202020204" pitchFamily="34" charset="0"/>
              <a:cs typeface="Helvetica" panose="020B0604020202020204" pitchFamily="34" charset="0"/>
            </a:endParaRPr>
          </a:p>
          <a:p>
            <a:pPr marL="285750" indent="-285750">
              <a:lnSpc>
                <a:spcPct val="150000"/>
              </a:lnSpc>
              <a:buFont typeface="Arial" panose="020B0604020202020204" pitchFamily="34" charset="0"/>
              <a:buChar char="•"/>
            </a:pPr>
            <a:r>
              <a:rPr lang="en-US" sz="2400" spc="-150" dirty="0" smtClean="0">
                <a:solidFill>
                  <a:schemeClr val="bg1"/>
                </a:solidFill>
                <a:latin typeface="Century Gothic" panose="020B0502020202020204" pitchFamily="34" charset="0"/>
                <a:cs typeface="Helvetica" panose="020B0604020202020204" pitchFamily="34" charset="0"/>
              </a:rPr>
              <a:t>It’s easier for a team to work on the same files</a:t>
            </a:r>
          </a:p>
        </p:txBody>
      </p:sp>
    </p:spTree>
    <p:extLst>
      <p:ext uri="{BB962C8B-B14F-4D97-AF65-F5344CB8AC3E}">
        <p14:creationId xmlns:p14="http://schemas.microsoft.com/office/powerpoint/2010/main" val="42346555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1853</TotalTime>
  <Words>1468</Words>
  <Application>Microsoft Office PowerPoint</Application>
  <PresentationFormat>Widescreen</PresentationFormat>
  <Paragraphs>185</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Century Gothic</vt:lpstr>
      <vt:lpstr>Helvetica</vt:lpstr>
      <vt:lpstr>Segoe UI Light</vt:lpstr>
      <vt:lpstr>Trebuchet MS</vt:lpstr>
      <vt:lpstr>Circuit</vt:lpstr>
      <vt:lpstr>101</vt:lpstr>
      <vt:lpstr>About me &amp; my experience</vt:lpstr>
      <vt:lpstr>What will you learn?</vt:lpstr>
      <vt:lpstr>What will you learn?</vt:lpstr>
      <vt:lpstr>What will you learn?</vt:lpstr>
      <vt:lpstr>VCS - Version Control System</vt:lpstr>
      <vt:lpstr>Some History</vt:lpstr>
      <vt:lpstr>Local VCS</vt:lpstr>
      <vt:lpstr>Centralized Version Control Systems</vt:lpstr>
      <vt:lpstr>Subversion(SVN)</vt:lpstr>
      <vt:lpstr>   </vt:lpstr>
      <vt:lpstr>2005 - git was born</vt:lpstr>
      <vt:lpstr>2005 - git was born</vt:lpstr>
      <vt:lpstr>Recap: Git vs SVN</vt:lpstr>
      <vt:lpstr>Git tools</vt:lpstr>
      <vt:lpstr>how git works?</vt:lpstr>
      <vt:lpstr>how does git work?</vt:lpstr>
      <vt:lpstr>how git works</vt:lpstr>
      <vt:lpstr>how git works</vt:lpstr>
      <vt:lpstr>how git works?</vt:lpstr>
      <vt:lpstr>Create a repository   git init </vt:lpstr>
      <vt:lpstr>Clone a repository  git clone &lt;url&gt;  </vt:lpstr>
      <vt:lpstr>Check repository status   git status</vt:lpstr>
      <vt:lpstr>PowerPoint Presentation</vt:lpstr>
      <vt:lpstr>Stage files   git add</vt:lpstr>
      <vt:lpstr>Create a snapshot   git commit</vt:lpstr>
      <vt:lpstr>Amend a commit  git amend</vt:lpstr>
      <vt:lpstr>IgnorE files  </vt:lpstr>
      <vt:lpstr>THE END  Resources: http://git-scm.com/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101</dc:title>
  <dc:creator>Bogdan Bujdea</dc:creator>
  <cp:lastModifiedBy>Bogdan Bujdea</cp:lastModifiedBy>
  <cp:revision>71</cp:revision>
  <dcterms:created xsi:type="dcterms:W3CDTF">2015-01-07T07:33:38Z</dcterms:created>
  <dcterms:modified xsi:type="dcterms:W3CDTF">2015-01-16T08:53:34Z</dcterms:modified>
</cp:coreProperties>
</file>