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32"/>
  </p:notesMasterIdLst>
  <p:sldIdLst>
    <p:sldId id="256" r:id="rId2"/>
    <p:sldId id="257" r:id="rId3"/>
    <p:sldId id="258" r:id="rId4"/>
    <p:sldId id="268" r:id="rId5"/>
    <p:sldId id="269" r:id="rId6"/>
    <p:sldId id="290" r:id="rId7"/>
    <p:sldId id="267" r:id="rId8"/>
    <p:sldId id="270" r:id="rId9"/>
    <p:sldId id="271" r:id="rId10"/>
    <p:sldId id="272" r:id="rId11"/>
    <p:sldId id="259" r:id="rId12"/>
    <p:sldId id="275" r:id="rId13"/>
    <p:sldId id="274" r:id="rId14"/>
    <p:sldId id="260" r:id="rId15"/>
    <p:sldId id="262" r:id="rId16"/>
    <p:sldId id="285" r:id="rId17"/>
    <p:sldId id="278" r:id="rId18"/>
    <p:sldId id="279" r:id="rId19"/>
    <p:sldId id="291" r:id="rId20"/>
    <p:sldId id="280" r:id="rId21"/>
    <p:sldId id="261" r:id="rId22"/>
    <p:sldId id="263" r:id="rId23"/>
    <p:sldId id="276" r:id="rId24"/>
    <p:sldId id="264" r:id="rId25"/>
    <p:sldId id="282" r:id="rId26"/>
    <p:sldId id="265" r:id="rId27"/>
    <p:sldId id="266" r:id="rId28"/>
    <p:sldId id="289" r:id="rId29"/>
    <p:sldId id="287"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5034"/>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0" autoAdjust="0"/>
    <p:restoredTop sz="81933" autoAdjust="0"/>
  </p:normalViewPr>
  <p:slideViewPr>
    <p:cSldViewPr snapToGrid="0">
      <p:cViewPr>
        <p:scale>
          <a:sx n="71" d="100"/>
          <a:sy n="71" d="100"/>
        </p:scale>
        <p:origin x="600"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4894B-788D-4FC6-BE67-98174E613C54}" type="datetimeFigureOut">
              <a:rPr lang="en-US" smtClean="0"/>
              <a:t>1/16/2015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7DD0F0-666F-466B-B16F-52B53CCC9AC6}" type="slidenum">
              <a:rPr lang="en-US" smtClean="0"/>
              <a:t>‹#›</a:t>
            </a:fld>
            <a:endParaRPr lang="en-US"/>
          </a:p>
        </p:txBody>
      </p:sp>
    </p:spTree>
    <p:extLst>
      <p:ext uri="{BB962C8B-B14F-4D97-AF65-F5344CB8AC3E}">
        <p14:creationId xmlns:p14="http://schemas.microsoft.com/office/powerpoint/2010/main" val="146749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mailto:user@server:/path.git"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ro.wikipedia.org/wiki/Softwar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ro.wikipedia.org/wiki/Fi%C8%99ie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1</a:t>
            </a:fld>
            <a:endParaRPr lang="en-US"/>
          </a:p>
        </p:txBody>
      </p:sp>
    </p:spTree>
    <p:extLst>
      <p:ext uri="{BB962C8B-B14F-4D97-AF65-F5344CB8AC3E}">
        <p14:creationId xmlns:p14="http://schemas.microsoft.com/office/powerpoint/2010/main" val="3834624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F</a:t>
            </a:r>
            <a:r>
              <a:rPr lang="ro-RO" sz="1200" kern="1200" dirty="0" smtClean="0">
                <a:solidFill>
                  <a:schemeClr val="tx1"/>
                </a:solidFill>
                <a:effectLst/>
                <a:latin typeface="+mn-lt"/>
                <a:ea typeface="+mn-ea"/>
                <a:cs typeface="+mn-cs"/>
              </a:rPr>
              <a:t>iecare client are o copie completa a proiectului</a:t>
            </a:r>
            <a:endParaRPr lang="en-US" sz="1200" kern="1200" dirty="0" smtClean="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Deci</a:t>
            </a:r>
            <a:r>
              <a:rPr lang="en-US" sz="1200" kern="1200" dirty="0" smtClean="0">
                <a:solidFill>
                  <a:schemeClr val="tx1"/>
                </a:solidFill>
                <a:effectLst/>
                <a:latin typeface="+mn-lt"/>
                <a:ea typeface="+mn-ea"/>
                <a:cs typeface="+mn-cs"/>
              </a:rPr>
              <a:t> d</a:t>
            </a:r>
            <a:r>
              <a:rPr lang="ro-RO" sz="1200" kern="1200" dirty="0" smtClean="0">
                <a:solidFill>
                  <a:schemeClr val="tx1"/>
                </a:solidFill>
                <a:effectLst/>
                <a:latin typeface="+mn-lt"/>
                <a:ea typeface="+mn-ea"/>
                <a:cs typeface="+mn-cs"/>
              </a:rPr>
              <a:t>aca se intampla ceva cu serverul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proiectul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poate</a:t>
            </a:r>
            <a:r>
              <a:rPr lang="en-US" sz="1200" kern="1200" dirty="0" smtClean="0">
                <a:solidFill>
                  <a:schemeClr val="tx1"/>
                </a:solidFill>
                <a:effectLst/>
                <a:latin typeface="+mn-lt"/>
                <a:ea typeface="+mn-ea"/>
                <a:cs typeface="+mn-cs"/>
              </a:rPr>
              <a:t> fi restaurant de la </a:t>
            </a:r>
            <a:r>
              <a:rPr lang="en-US" sz="1200" kern="1200" dirty="0" err="1" smtClean="0">
                <a:solidFill>
                  <a:schemeClr val="tx1"/>
                </a:solidFill>
                <a:effectLst/>
                <a:latin typeface="+mn-lt"/>
                <a:ea typeface="+mn-ea"/>
                <a:cs typeface="+mn-cs"/>
              </a:rPr>
              <a:t>orice</a:t>
            </a:r>
            <a:r>
              <a:rPr lang="en-US" sz="1200" kern="1200" dirty="0" smtClean="0">
                <a:solidFill>
                  <a:schemeClr val="tx1"/>
                </a:solidFill>
                <a:effectLst/>
                <a:latin typeface="+mn-lt"/>
                <a:ea typeface="+mn-ea"/>
                <a:cs typeface="+mn-cs"/>
              </a:rPr>
              <a:t> client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11</a:t>
            </a:fld>
            <a:endParaRPr lang="en-US"/>
          </a:p>
        </p:txBody>
      </p:sp>
    </p:spTree>
    <p:extLst>
      <p:ext uri="{BB962C8B-B14F-4D97-AF65-F5344CB8AC3E}">
        <p14:creationId xmlns:p14="http://schemas.microsoft.com/office/powerpoint/2010/main" val="2056197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Proiectul</a:t>
            </a:r>
            <a:r>
              <a:rPr lang="en-US" baseline="0" dirty="0" smtClean="0"/>
              <a:t> Linux </a:t>
            </a:r>
            <a:r>
              <a:rPr lang="en-US" baseline="0" dirty="0" err="1" smtClean="0"/>
              <a:t>folosea</a:t>
            </a:r>
            <a:r>
              <a:rPr lang="en-US" baseline="0" dirty="0" smtClean="0"/>
              <a:t> </a:t>
            </a:r>
            <a:r>
              <a:rPr lang="en-US" baseline="0" dirty="0" err="1" smtClean="0"/>
              <a:t>Bitkeeper</a:t>
            </a:r>
            <a:r>
              <a:rPr lang="en-US" baseline="0" dirty="0" smtClean="0"/>
              <a:t> </a:t>
            </a:r>
            <a:r>
              <a:rPr lang="en-US" baseline="0" dirty="0" err="1" smtClean="0"/>
              <a:t>pentru</a:t>
            </a:r>
            <a:r>
              <a:rPr lang="en-US" baseline="0" dirty="0" smtClean="0"/>
              <a:t> </a:t>
            </a:r>
            <a:r>
              <a:rPr lang="en-US" baseline="0" dirty="0" err="1" smtClean="0"/>
              <a:t>versionare</a:t>
            </a:r>
            <a:r>
              <a:rPr lang="en-US" baseline="0" dirty="0" smtClean="0"/>
              <a:t>, </a:t>
            </a:r>
            <a:r>
              <a:rPr lang="en-US" baseline="0" dirty="0" err="1" smtClean="0"/>
              <a:t>dar</a:t>
            </a:r>
            <a:r>
              <a:rPr lang="en-US" baseline="0" dirty="0" smtClean="0"/>
              <a:t> din 2005 </a:t>
            </a:r>
            <a:r>
              <a:rPr lang="en-US" baseline="0" dirty="0" err="1" smtClean="0"/>
              <a:t>Bitkeeper</a:t>
            </a:r>
            <a:r>
              <a:rPr lang="en-US" baseline="0" dirty="0" smtClean="0"/>
              <a:t> nu a </a:t>
            </a:r>
            <a:r>
              <a:rPr lang="en-US" baseline="0" dirty="0" err="1" smtClean="0"/>
              <a:t>mai</a:t>
            </a:r>
            <a:r>
              <a:rPr lang="en-US" baseline="0" dirty="0" smtClean="0"/>
              <a:t> </a:t>
            </a:r>
            <a:r>
              <a:rPr lang="en-US" baseline="0" dirty="0" err="1" smtClean="0"/>
              <a:t>fost</a:t>
            </a:r>
            <a:r>
              <a:rPr lang="en-US" baseline="0" dirty="0" smtClean="0"/>
              <a:t> gratuity, </a:t>
            </a:r>
            <a:r>
              <a:rPr lang="en-US" baseline="0" dirty="0" err="1" smtClean="0"/>
              <a:t>asa</a:t>
            </a:r>
            <a:r>
              <a:rPr lang="en-US" baseline="0" dirty="0" smtClean="0"/>
              <a:t> ca Linus a </a:t>
            </a:r>
            <a:r>
              <a:rPr lang="en-US" baseline="0" dirty="0" err="1" smtClean="0"/>
              <a:t>preferat</a:t>
            </a:r>
            <a:r>
              <a:rPr lang="en-US" baseline="0" dirty="0" smtClean="0"/>
              <a:t> </a:t>
            </a:r>
            <a:r>
              <a:rPr lang="en-US" baseline="0" dirty="0" err="1" smtClean="0"/>
              <a:t>sa</a:t>
            </a:r>
            <a:r>
              <a:rPr lang="en-US" baseline="0" dirty="0" smtClean="0"/>
              <a:t> </a:t>
            </a:r>
            <a:r>
              <a:rPr lang="en-US" baseline="0" dirty="0" err="1" smtClean="0"/>
              <a:t>creeze</a:t>
            </a:r>
            <a:r>
              <a:rPr lang="en-US" baseline="0" dirty="0" smtClean="0"/>
              <a:t> un </a:t>
            </a:r>
            <a:r>
              <a:rPr lang="en-US" baseline="0" dirty="0" err="1" smtClean="0"/>
              <a:t>sistem</a:t>
            </a:r>
            <a:r>
              <a:rPr lang="en-US" baseline="0" dirty="0" smtClean="0"/>
              <a:t> </a:t>
            </a:r>
            <a:r>
              <a:rPr lang="en-US" baseline="0" dirty="0" err="1" smtClean="0"/>
              <a:t>nou</a:t>
            </a:r>
            <a:r>
              <a:rPr lang="en-US" baseline="0" dirty="0" smtClean="0"/>
              <a:t> de </a:t>
            </a:r>
            <a:r>
              <a:rPr lang="en-US" baseline="0" dirty="0" err="1" smtClean="0"/>
              <a:t>versionare</a:t>
            </a:r>
            <a:r>
              <a:rPr lang="en-US" baseline="0" dirty="0" smtClean="0"/>
              <a:t>, care </a:t>
            </a:r>
            <a:r>
              <a:rPr lang="en-US" baseline="0" dirty="0" err="1" smtClean="0"/>
              <a:t>sa</a:t>
            </a:r>
            <a:r>
              <a:rPr lang="en-US" baseline="0" dirty="0" smtClean="0"/>
              <a:t> </a:t>
            </a:r>
            <a:r>
              <a:rPr lang="en-US" baseline="0" dirty="0" err="1" smtClean="0"/>
              <a:t>aiba</a:t>
            </a:r>
            <a:r>
              <a:rPr lang="en-US" baseline="0" dirty="0" smtClean="0"/>
              <a:t> </a:t>
            </a:r>
            <a:r>
              <a:rPr lang="en-US" baseline="0" dirty="0" err="1" smtClean="0"/>
              <a:t>urmatoarele</a:t>
            </a:r>
            <a:r>
              <a:rPr lang="en-US" baseline="0" dirty="0" smtClean="0"/>
              <a:t> attribute:</a:t>
            </a:r>
          </a:p>
          <a:p>
            <a:r>
              <a:rPr lang="en-US" baseline="0" dirty="0" err="1" smtClean="0"/>
              <a:t>sa</a:t>
            </a:r>
            <a:r>
              <a:rPr lang="en-US" baseline="0" dirty="0" smtClean="0"/>
              <a:t> fie rapid</a:t>
            </a:r>
          </a:p>
          <a:p>
            <a:r>
              <a:rPr lang="en-US" baseline="0" dirty="0" err="1" smtClean="0"/>
              <a:t>sa</a:t>
            </a:r>
            <a:r>
              <a:rPr lang="en-US" baseline="0" dirty="0" smtClean="0"/>
              <a:t> fie </a:t>
            </a:r>
            <a:r>
              <a:rPr lang="en-US" baseline="0" dirty="0" err="1" smtClean="0"/>
              <a:t>distribuit</a:t>
            </a:r>
            <a:endParaRPr lang="en-US" baseline="0" dirty="0" smtClean="0"/>
          </a:p>
          <a:p>
            <a:r>
              <a:rPr lang="en-US" baseline="0" dirty="0" err="1" smtClean="0"/>
              <a:t>sa</a:t>
            </a:r>
            <a:r>
              <a:rPr lang="en-US" baseline="0" dirty="0" smtClean="0"/>
              <a:t> </a:t>
            </a:r>
            <a:r>
              <a:rPr lang="en-US" baseline="0" dirty="0" err="1" smtClean="0"/>
              <a:t>poata</a:t>
            </a:r>
            <a:r>
              <a:rPr lang="en-US" baseline="0" dirty="0" smtClean="0"/>
              <a:t> </a:t>
            </a:r>
            <a:r>
              <a:rPr lang="en-US" baseline="0" dirty="0" err="1" smtClean="0"/>
              <a:t>gestiona</a:t>
            </a:r>
            <a:r>
              <a:rPr lang="en-US" baseline="0" dirty="0" smtClean="0"/>
              <a:t> </a:t>
            </a:r>
            <a:r>
              <a:rPr lang="en-US" baseline="0" dirty="0" err="1" smtClean="0"/>
              <a:t>usor</a:t>
            </a:r>
            <a:r>
              <a:rPr lang="en-US" baseline="0" dirty="0" smtClean="0"/>
              <a:t> </a:t>
            </a:r>
            <a:r>
              <a:rPr lang="en-US" baseline="0" dirty="0" err="1" smtClean="0"/>
              <a:t>proiecte</a:t>
            </a:r>
            <a:r>
              <a:rPr lang="en-US" baseline="0" dirty="0" smtClean="0"/>
              <a:t> </a:t>
            </a:r>
            <a:r>
              <a:rPr lang="en-US" baseline="0" dirty="0" err="1" smtClean="0"/>
              <a:t>mari</a:t>
            </a:r>
            <a:r>
              <a:rPr lang="en-US" baseline="0" dirty="0" smtClean="0"/>
              <a:t>(cum </a:t>
            </a:r>
            <a:r>
              <a:rPr lang="en-US" baseline="0" dirty="0" err="1" smtClean="0"/>
              <a:t>ar</a:t>
            </a:r>
            <a:r>
              <a:rPr lang="en-US" baseline="0" dirty="0" smtClean="0"/>
              <a:t> fi Linux)</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12</a:t>
            </a:fld>
            <a:endParaRPr lang="en-US"/>
          </a:p>
        </p:txBody>
      </p:sp>
    </p:spTree>
    <p:extLst>
      <p:ext uri="{BB962C8B-B14F-4D97-AF65-F5344CB8AC3E}">
        <p14:creationId xmlns:p14="http://schemas.microsoft.com/office/powerpoint/2010/main" val="2806100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Linus</a:t>
            </a:r>
            <a:r>
              <a:rPr lang="en-US" baseline="0" dirty="0" smtClean="0"/>
              <a:t> </a:t>
            </a:r>
            <a:r>
              <a:rPr lang="en-US" baseline="0" dirty="0" err="1" smtClean="0"/>
              <a:t>isi</a:t>
            </a:r>
            <a:r>
              <a:rPr lang="en-US" baseline="0" dirty="0" smtClean="0"/>
              <a:t> </a:t>
            </a:r>
            <a:r>
              <a:rPr lang="en-US" baseline="0" dirty="0" err="1" smtClean="0"/>
              <a:t>numeste</a:t>
            </a:r>
            <a:r>
              <a:rPr lang="en-US" baseline="0" dirty="0" smtClean="0"/>
              <a:t> </a:t>
            </a:r>
            <a:r>
              <a:rPr lang="en-US" baseline="0" dirty="0" err="1" smtClean="0"/>
              <a:t>proiectele</a:t>
            </a:r>
            <a:r>
              <a:rPr lang="en-US" baseline="0" dirty="0" smtClean="0"/>
              <a:t> </a:t>
            </a:r>
            <a:r>
              <a:rPr lang="en-US" baseline="0" dirty="0" err="1" smtClean="0"/>
              <a:t>dupa</a:t>
            </a:r>
            <a:r>
              <a:rPr lang="en-US" baseline="0" dirty="0" smtClean="0"/>
              <a:t> el(Linux de </a:t>
            </a:r>
            <a:r>
              <a:rPr lang="en-US" baseline="0" dirty="0" err="1" smtClean="0"/>
              <a:t>exemplu</a:t>
            </a:r>
            <a:r>
              <a:rPr lang="en-US" baseline="0" dirty="0" smtClean="0"/>
              <a:t>), </a:t>
            </a:r>
            <a:r>
              <a:rPr lang="en-US" baseline="0" dirty="0" err="1" smtClean="0"/>
              <a:t>si</a:t>
            </a:r>
            <a:r>
              <a:rPr lang="en-US" baseline="0" dirty="0" smtClean="0"/>
              <a:t> cum el e egoist, ignorant, </a:t>
            </a:r>
            <a:r>
              <a:rPr lang="en-US" baseline="0" dirty="0" err="1" smtClean="0"/>
              <a:t>fara</a:t>
            </a:r>
            <a:r>
              <a:rPr lang="en-US" baseline="0" dirty="0" smtClean="0"/>
              <a:t> </a:t>
            </a:r>
            <a:r>
              <a:rPr lang="en-US" baseline="0" dirty="0" err="1" smtClean="0"/>
              <a:t>maniere</a:t>
            </a:r>
            <a:r>
              <a:rPr lang="en-US" baseline="0" dirty="0" smtClean="0"/>
              <a:t>, etc., a </a:t>
            </a:r>
            <a:r>
              <a:rPr lang="en-US" baseline="0" dirty="0" err="1" smtClean="0"/>
              <a:t>considerat</a:t>
            </a:r>
            <a:r>
              <a:rPr lang="en-US" baseline="0" dirty="0" smtClean="0"/>
              <a:t> ca </a:t>
            </a:r>
            <a:r>
              <a:rPr lang="en-US" baseline="0" dirty="0" err="1" smtClean="0"/>
              <a:t>git</a:t>
            </a:r>
            <a:r>
              <a:rPr lang="en-US" baseline="0" dirty="0" smtClean="0"/>
              <a:t> </a:t>
            </a:r>
            <a:r>
              <a:rPr lang="en-US" baseline="0" dirty="0" err="1" smtClean="0"/>
              <a:t>ar</a:t>
            </a:r>
            <a:r>
              <a:rPr lang="en-US" baseline="0" dirty="0" smtClean="0"/>
              <a:t> fi un </a:t>
            </a:r>
            <a:r>
              <a:rPr lang="en-US" baseline="0" dirty="0" err="1" smtClean="0"/>
              <a:t>nume</a:t>
            </a:r>
            <a:r>
              <a:rPr lang="en-US" baseline="0" dirty="0" smtClean="0"/>
              <a:t> </a:t>
            </a:r>
            <a:r>
              <a:rPr lang="en-US" baseline="0" dirty="0" err="1" smtClean="0"/>
              <a:t>potrivit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13</a:t>
            </a:fld>
            <a:endParaRPr lang="en-US"/>
          </a:p>
        </p:txBody>
      </p:sp>
    </p:spTree>
    <p:extLst>
      <p:ext uri="{BB962C8B-B14F-4D97-AF65-F5344CB8AC3E}">
        <p14:creationId xmlns:p14="http://schemas.microsoft.com/office/powerpoint/2010/main" val="3554986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 </a:t>
            </a:r>
            <a:r>
              <a:rPr lang="en-US" dirty="0" err="1" smtClean="0"/>
              <a:t>sa</a:t>
            </a:r>
            <a:r>
              <a:rPr lang="en-US" dirty="0" smtClean="0"/>
              <a:t> </a:t>
            </a:r>
            <a:r>
              <a:rPr lang="en-US" dirty="0" err="1" smtClean="0"/>
              <a:t>facem</a:t>
            </a:r>
            <a:r>
              <a:rPr lang="en-US" baseline="0" dirty="0" smtClean="0"/>
              <a:t> o </a:t>
            </a:r>
            <a:r>
              <a:rPr lang="en-US" baseline="0" dirty="0" err="1" smtClean="0"/>
              <a:t>recapitulare</a:t>
            </a:r>
            <a:r>
              <a:rPr lang="en-US" baseline="0" dirty="0" smtClean="0"/>
              <a:t> </a:t>
            </a:r>
            <a:r>
              <a:rPr lang="en-US" baseline="0" dirty="0" err="1" smtClean="0"/>
              <a:t>comparand</a:t>
            </a:r>
            <a:r>
              <a:rPr lang="en-US" baseline="0" dirty="0" smtClean="0"/>
              <a:t> </a:t>
            </a:r>
            <a:r>
              <a:rPr lang="en-US" baseline="0" dirty="0" err="1" smtClean="0"/>
              <a:t>Git</a:t>
            </a:r>
            <a:r>
              <a:rPr lang="en-US" baseline="0" dirty="0" smtClean="0"/>
              <a:t> </a:t>
            </a:r>
            <a:r>
              <a:rPr lang="en-US" baseline="0" dirty="0" err="1" smtClean="0"/>
              <a:t>si</a:t>
            </a:r>
            <a:r>
              <a:rPr lang="en-US" baseline="0" dirty="0" smtClean="0"/>
              <a:t> SVN.</a:t>
            </a:r>
          </a:p>
          <a:p>
            <a:r>
              <a:rPr lang="en-US" baseline="0" dirty="0" err="1" smtClean="0"/>
              <a:t>Principala</a:t>
            </a:r>
            <a:r>
              <a:rPr lang="en-US" baseline="0" dirty="0" smtClean="0"/>
              <a:t> </a:t>
            </a:r>
            <a:r>
              <a:rPr lang="en-US" baseline="0" dirty="0" err="1" smtClean="0"/>
              <a:t>diferenta</a:t>
            </a:r>
            <a:r>
              <a:rPr lang="en-US" baseline="0" dirty="0" smtClean="0"/>
              <a:t> </a:t>
            </a:r>
            <a:r>
              <a:rPr lang="en-US" baseline="0" dirty="0" err="1" smtClean="0"/>
              <a:t>dintre</a:t>
            </a:r>
            <a:r>
              <a:rPr lang="en-US" baseline="0" dirty="0" smtClean="0"/>
              <a:t> </a:t>
            </a:r>
            <a:r>
              <a:rPr lang="en-US" baseline="0" dirty="0" err="1" smtClean="0"/>
              <a:t>ele</a:t>
            </a:r>
            <a:r>
              <a:rPr lang="en-US" baseline="0" dirty="0" smtClean="0"/>
              <a:t> </a:t>
            </a:r>
            <a:r>
              <a:rPr lang="en-US" baseline="0" dirty="0" err="1" smtClean="0"/>
              <a:t>este</a:t>
            </a:r>
            <a:r>
              <a:rPr lang="en-US" baseline="0" dirty="0" smtClean="0"/>
              <a:t> </a:t>
            </a:r>
            <a:r>
              <a:rPr lang="en-US" baseline="0" dirty="0" err="1" smtClean="0"/>
              <a:t>faptul</a:t>
            </a:r>
            <a:r>
              <a:rPr lang="en-US" baseline="0" dirty="0" smtClean="0"/>
              <a:t> ca </a:t>
            </a:r>
            <a:r>
              <a:rPr lang="en-US" baseline="0" dirty="0" err="1" smtClean="0"/>
              <a:t>Git</a:t>
            </a:r>
            <a:r>
              <a:rPr lang="en-US" baseline="0" dirty="0" smtClean="0"/>
              <a:t> </a:t>
            </a:r>
            <a:r>
              <a:rPr lang="en-US" baseline="0" dirty="0" err="1" smtClean="0"/>
              <a:t>este</a:t>
            </a:r>
            <a:r>
              <a:rPr lang="en-US" baseline="0" dirty="0" smtClean="0"/>
              <a:t> </a:t>
            </a:r>
            <a:r>
              <a:rPr lang="en-US" baseline="0" dirty="0" err="1" smtClean="0"/>
              <a:t>distribuit</a:t>
            </a:r>
            <a:r>
              <a:rPr lang="en-US" baseline="0" dirty="0" smtClean="0"/>
              <a:t>, </a:t>
            </a:r>
            <a:r>
              <a:rPr lang="en-US" baseline="0" dirty="0" err="1" smtClean="0"/>
              <a:t>iar</a:t>
            </a:r>
            <a:r>
              <a:rPr lang="en-US" baseline="0" dirty="0" smtClean="0"/>
              <a:t> SVN </a:t>
            </a:r>
            <a:r>
              <a:rPr lang="en-US" baseline="0" dirty="0" err="1" smtClean="0"/>
              <a:t>este</a:t>
            </a:r>
            <a:r>
              <a:rPr lang="en-US" baseline="0" dirty="0" smtClean="0"/>
              <a:t> </a:t>
            </a:r>
            <a:r>
              <a:rPr lang="en-US" baseline="0" dirty="0" err="1" smtClean="0"/>
              <a:t>centralizat</a:t>
            </a:r>
            <a:r>
              <a:rPr lang="en-US" baseline="0" dirty="0" smtClean="0"/>
              <a:t>.</a:t>
            </a:r>
          </a:p>
          <a:p>
            <a:r>
              <a:rPr lang="en-US" baseline="0" dirty="0" err="1" smtClean="0"/>
              <a:t>Git</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bun la </a:t>
            </a:r>
            <a:r>
              <a:rPr lang="en-US" baseline="0" dirty="0" err="1" smtClean="0"/>
              <a:t>lucrul</a:t>
            </a:r>
            <a:r>
              <a:rPr lang="en-US" baseline="0" dirty="0" smtClean="0"/>
              <a:t> offline, </a:t>
            </a:r>
            <a:r>
              <a:rPr lang="en-US" baseline="0" dirty="0" err="1" smtClean="0"/>
              <a:t>deoarece</a:t>
            </a:r>
            <a:r>
              <a:rPr lang="en-US" baseline="0" dirty="0" smtClean="0"/>
              <a:t> </a:t>
            </a:r>
            <a:r>
              <a:rPr lang="en-US" baseline="0" dirty="0" err="1" smtClean="0"/>
              <a:t>doar</a:t>
            </a:r>
            <a:r>
              <a:rPr lang="en-US" baseline="0" dirty="0" smtClean="0"/>
              <a:t> </a:t>
            </a:r>
            <a:r>
              <a:rPr lang="en-US" baseline="0" dirty="0" err="1" smtClean="0"/>
              <a:t>cateva</a:t>
            </a:r>
            <a:r>
              <a:rPr lang="en-US" baseline="0" dirty="0" smtClean="0"/>
              <a:t> </a:t>
            </a:r>
            <a:r>
              <a:rPr lang="en-US" baseline="0" dirty="0" err="1" smtClean="0"/>
              <a:t>comenzi</a:t>
            </a:r>
            <a:r>
              <a:rPr lang="en-US" baseline="0" dirty="0" smtClean="0"/>
              <a:t> </a:t>
            </a:r>
            <a:r>
              <a:rPr lang="en-US" baseline="0" dirty="0" err="1" smtClean="0"/>
              <a:t>necesita</a:t>
            </a:r>
            <a:r>
              <a:rPr lang="en-US" baseline="0" dirty="0" smtClean="0"/>
              <a:t> o </a:t>
            </a:r>
            <a:r>
              <a:rPr lang="en-US" baseline="0" dirty="0" err="1" smtClean="0"/>
              <a:t>conexiune</a:t>
            </a:r>
            <a:r>
              <a:rPr lang="en-US" baseline="0" dirty="0" smtClean="0"/>
              <a:t> la internet</a:t>
            </a:r>
          </a:p>
          <a:p>
            <a:r>
              <a:rPr lang="en-US" baseline="0" dirty="0" smtClean="0"/>
              <a:t>SVN </a:t>
            </a:r>
            <a:r>
              <a:rPr lang="en-US" baseline="0" dirty="0" err="1" smtClean="0"/>
              <a:t>este</a:t>
            </a:r>
            <a:r>
              <a:rPr lang="en-US" baseline="0" dirty="0" smtClean="0"/>
              <a:t> invers,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comenzilor</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ai</a:t>
            </a:r>
            <a:r>
              <a:rPr lang="en-US" baseline="0" dirty="0" smtClean="0"/>
              <a:t> o </a:t>
            </a:r>
            <a:r>
              <a:rPr lang="en-US" baseline="0" dirty="0" err="1" smtClean="0"/>
              <a:t>conexiune</a:t>
            </a:r>
            <a:r>
              <a:rPr lang="en-US" baseline="0" dirty="0" smtClean="0"/>
              <a:t>, care </a:t>
            </a:r>
            <a:r>
              <a:rPr lang="en-US" baseline="0" dirty="0" err="1" smtClean="0"/>
              <a:t>sa</a:t>
            </a:r>
            <a:r>
              <a:rPr lang="en-US" baseline="0" dirty="0" smtClean="0"/>
              <a:t> fie </a:t>
            </a:r>
            <a:r>
              <a:rPr lang="en-US" baseline="0" dirty="0" err="1" smtClean="0"/>
              <a:t>si</a:t>
            </a:r>
            <a:r>
              <a:rPr lang="en-US" baseline="0" dirty="0" smtClean="0"/>
              <a:t> </a:t>
            </a:r>
            <a:r>
              <a:rPr lang="en-US" baseline="0" dirty="0" err="1" smtClean="0"/>
              <a:t>destul</a:t>
            </a:r>
            <a:r>
              <a:rPr lang="en-US" baseline="0" dirty="0" smtClean="0"/>
              <a:t> de </a:t>
            </a:r>
            <a:r>
              <a:rPr lang="en-US" baseline="0" dirty="0" err="1" smtClean="0"/>
              <a:t>rapida</a:t>
            </a:r>
            <a:endParaRPr lang="en-US" baseline="0" dirty="0" smtClean="0"/>
          </a:p>
          <a:p>
            <a:r>
              <a:rPr lang="en-US" baseline="0" dirty="0" err="1" smtClean="0"/>
              <a:t>Utilizatorii</a:t>
            </a:r>
            <a:r>
              <a:rPr lang="en-US" baseline="0" dirty="0" smtClean="0"/>
              <a:t> SVN depend </a:t>
            </a:r>
            <a:r>
              <a:rPr lang="en-US" baseline="0" dirty="0" err="1" smtClean="0"/>
              <a:t>foarte</a:t>
            </a:r>
            <a:r>
              <a:rPr lang="en-US" baseline="0" dirty="0" smtClean="0"/>
              <a:t> </a:t>
            </a:r>
            <a:r>
              <a:rPr lang="en-US" baseline="0" dirty="0" err="1" smtClean="0"/>
              <a:t>mult</a:t>
            </a:r>
            <a:r>
              <a:rPr lang="en-US" baseline="0" dirty="0" smtClean="0"/>
              <a:t> de server, </a:t>
            </a:r>
            <a:r>
              <a:rPr lang="en-US" baseline="0" dirty="0" err="1" smtClean="0"/>
              <a:t>daca</a:t>
            </a:r>
            <a:r>
              <a:rPr lang="en-US" baseline="0" dirty="0" smtClean="0"/>
              <a:t> </a:t>
            </a:r>
            <a:r>
              <a:rPr lang="en-US" baseline="0" dirty="0" err="1" smtClean="0"/>
              <a:t>acesta</a:t>
            </a:r>
            <a:r>
              <a:rPr lang="en-US" baseline="0" dirty="0" smtClean="0"/>
              <a:t> </a:t>
            </a:r>
            <a:r>
              <a:rPr lang="en-US" baseline="0" dirty="0" err="1" smtClean="0"/>
              <a:t>este</a:t>
            </a:r>
            <a:r>
              <a:rPr lang="en-US" baseline="0" dirty="0" smtClean="0"/>
              <a:t> offline </a:t>
            </a:r>
            <a:r>
              <a:rPr lang="en-US" baseline="0" dirty="0" err="1" smtClean="0"/>
              <a:t>ei</a:t>
            </a:r>
            <a:r>
              <a:rPr lang="en-US" baseline="0" dirty="0" smtClean="0"/>
              <a:t> nu </a:t>
            </a:r>
            <a:r>
              <a:rPr lang="en-US" baseline="0" dirty="0" err="1" smtClean="0"/>
              <a:t>mai</a:t>
            </a:r>
            <a:r>
              <a:rPr lang="en-US" baseline="0" dirty="0" smtClean="0"/>
              <a:t> pot </a:t>
            </a:r>
            <a:r>
              <a:rPr lang="en-US" baseline="0" dirty="0" err="1" smtClean="0"/>
              <a:t>comunica</a:t>
            </a:r>
            <a:endParaRPr lang="en-US" baseline="0" dirty="0" smtClean="0"/>
          </a:p>
          <a:p>
            <a:r>
              <a:rPr lang="en-US" baseline="0" dirty="0" err="1" smtClean="0"/>
              <a:t>Git</a:t>
            </a:r>
            <a:r>
              <a:rPr lang="en-US" baseline="0" dirty="0" smtClean="0"/>
              <a:t>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remote-</a:t>
            </a:r>
            <a:r>
              <a:rPr lang="en-US" baseline="0" dirty="0" err="1" smtClean="0"/>
              <a:t>uri</a:t>
            </a:r>
            <a:r>
              <a:rPr lang="en-US" baseline="0" dirty="0" smtClean="0"/>
              <a:t>, </a:t>
            </a:r>
            <a:r>
              <a:rPr lang="en-US" baseline="0" dirty="0" err="1" smtClean="0"/>
              <a:t>si</a:t>
            </a:r>
            <a:r>
              <a:rPr lang="en-US" baseline="0" dirty="0" smtClean="0"/>
              <a:t> </a:t>
            </a:r>
            <a:r>
              <a:rPr lang="en-US" baseline="0" dirty="0" err="1" smtClean="0"/>
              <a:t>daca</a:t>
            </a:r>
            <a:r>
              <a:rPr lang="en-US" baseline="0" dirty="0" smtClean="0"/>
              <a:t> un server cade, </a:t>
            </a:r>
            <a:r>
              <a:rPr lang="en-US" baseline="0" dirty="0" err="1" smtClean="0"/>
              <a:t>atunci</a:t>
            </a:r>
            <a:r>
              <a:rPr lang="en-US" baseline="0" dirty="0" smtClean="0"/>
              <a:t> </a:t>
            </a:r>
            <a:r>
              <a:rPr lang="en-US" baseline="0" dirty="0" err="1" smtClean="0"/>
              <a:t>oricare</a:t>
            </a:r>
            <a:r>
              <a:rPr lang="en-US" baseline="0" dirty="0" smtClean="0"/>
              <a:t> </a:t>
            </a:r>
            <a:r>
              <a:rPr lang="en-US" baseline="0" dirty="0" err="1" smtClean="0"/>
              <a:t>dintre</a:t>
            </a:r>
            <a:r>
              <a:rPr lang="en-US" baseline="0" dirty="0" smtClean="0"/>
              <a:t> client </a:t>
            </a:r>
            <a:r>
              <a:rPr lang="en-US" baseline="0" dirty="0" err="1" smtClean="0"/>
              <a:t>poate</a:t>
            </a:r>
            <a:r>
              <a:rPr lang="en-US" baseline="0" dirty="0" smtClean="0"/>
              <a:t> </a:t>
            </a:r>
            <a:r>
              <a:rPr lang="en-US" baseline="0" dirty="0" err="1" smtClean="0"/>
              <a:t>restaura</a:t>
            </a:r>
            <a:r>
              <a:rPr lang="en-US" baseline="0" dirty="0" smtClean="0"/>
              <a:t> </a:t>
            </a:r>
            <a:r>
              <a:rPr lang="en-US" baseline="0" dirty="0" err="1" smtClean="0"/>
              <a:t>proiectul</a:t>
            </a:r>
            <a:endParaRPr lang="en-US" baseline="0" dirty="0" smtClean="0"/>
          </a:p>
          <a:p>
            <a:r>
              <a:rPr lang="en-US" baseline="0" dirty="0" err="1" smtClean="0"/>
              <a:t>Git</a:t>
            </a:r>
            <a:r>
              <a:rPr lang="en-US" baseline="0" dirty="0" smtClean="0"/>
              <a:t> </a:t>
            </a:r>
            <a:r>
              <a:rPr lang="en-US" baseline="0" dirty="0" err="1" smtClean="0"/>
              <a:t>pastreaza</a:t>
            </a:r>
            <a:r>
              <a:rPr lang="en-US" baseline="0" dirty="0" smtClean="0"/>
              <a:t> </a:t>
            </a:r>
            <a:r>
              <a:rPr lang="en-US" baseline="0" dirty="0" err="1" smtClean="0"/>
              <a:t>istoricul</a:t>
            </a:r>
            <a:r>
              <a:rPr lang="en-US" baseline="0" dirty="0" smtClean="0"/>
              <a:t> </a:t>
            </a:r>
            <a:r>
              <a:rPr lang="en-US" baseline="0" dirty="0" err="1" smtClean="0"/>
              <a:t>complet</a:t>
            </a:r>
            <a:r>
              <a:rPr lang="en-US" baseline="0" dirty="0" smtClean="0"/>
              <a:t> al </a:t>
            </a:r>
            <a:r>
              <a:rPr lang="en-US" baseline="0" dirty="0" err="1" smtClean="0"/>
              <a:t>proiectului</a:t>
            </a:r>
            <a:r>
              <a:rPr lang="en-US" baseline="0" dirty="0" smtClean="0"/>
              <a:t> </a:t>
            </a:r>
            <a:r>
              <a:rPr lang="en-US" baseline="0" dirty="0" err="1" smtClean="0"/>
              <a:t>pe</a:t>
            </a:r>
            <a:r>
              <a:rPr lang="en-US" baseline="0" dirty="0" smtClean="0"/>
              <a:t> </a:t>
            </a:r>
            <a:r>
              <a:rPr lang="en-US" baseline="0" dirty="0" err="1" smtClean="0"/>
              <a:t>fiecare</a:t>
            </a:r>
            <a:r>
              <a:rPr lang="en-US" baseline="0" dirty="0" smtClean="0"/>
              <a:t> client, </a:t>
            </a:r>
            <a:r>
              <a:rPr lang="en-US" baseline="0" dirty="0" err="1" smtClean="0"/>
              <a:t>deci</a:t>
            </a:r>
            <a:r>
              <a:rPr lang="en-US" baseline="0" dirty="0" smtClean="0"/>
              <a:t> </a:t>
            </a:r>
            <a:r>
              <a:rPr lang="en-US" baseline="0" dirty="0" err="1" smtClean="0"/>
              <a:t>poti</a:t>
            </a:r>
            <a:r>
              <a:rPr lang="en-US" baseline="0" dirty="0" smtClean="0"/>
              <a:t> </a:t>
            </a:r>
            <a:r>
              <a:rPr lang="en-US" baseline="0" dirty="0" err="1" smtClean="0"/>
              <a:t>naviga</a:t>
            </a:r>
            <a:r>
              <a:rPr lang="en-US" baseline="0" dirty="0" smtClean="0"/>
              <a:t> de la o </a:t>
            </a:r>
            <a:r>
              <a:rPr lang="en-US" baseline="0" dirty="0" err="1" smtClean="0"/>
              <a:t>versiune</a:t>
            </a:r>
            <a:r>
              <a:rPr lang="en-US" baseline="0" dirty="0" smtClean="0"/>
              <a:t> la </a:t>
            </a:r>
            <a:r>
              <a:rPr lang="en-US" baseline="0" dirty="0" err="1" smtClean="0"/>
              <a:t>alta</a:t>
            </a:r>
            <a:r>
              <a:rPr lang="en-US" baseline="0" dirty="0" smtClean="0"/>
              <a:t> </a:t>
            </a:r>
            <a:r>
              <a:rPr lang="en-US" baseline="0" dirty="0" err="1" smtClean="0"/>
              <a:t>foarte</a:t>
            </a:r>
            <a:r>
              <a:rPr lang="en-US" baseline="0" dirty="0" smtClean="0"/>
              <a:t> </a:t>
            </a:r>
            <a:r>
              <a:rPr lang="en-US" baseline="0" dirty="0" err="1" smtClean="0"/>
              <a:t>usor</a:t>
            </a:r>
            <a:r>
              <a:rPr lang="en-US" baseline="0" dirty="0" smtClean="0"/>
              <a:t>, </a:t>
            </a:r>
            <a:r>
              <a:rPr lang="en-US" baseline="0" dirty="0" err="1" smtClean="0"/>
              <a:t>deoarece</a:t>
            </a:r>
            <a:r>
              <a:rPr lang="en-US" baseline="0" dirty="0" smtClean="0"/>
              <a:t> </a:t>
            </a:r>
            <a:r>
              <a:rPr lang="en-US" baseline="0" dirty="0" err="1" smtClean="0"/>
              <a:t>totul</a:t>
            </a:r>
            <a:r>
              <a:rPr lang="en-US" baseline="0" dirty="0" smtClean="0"/>
              <a:t> se face offline</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14</a:t>
            </a:fld>
            <a:endParaRPr lang="en-US"/>
          </a:p>
        </p:txBody>
      </p:sp>
    </p:spTree>
    <p:extLst>
      <p:ext uri="{BB962C8B-B14F-4D97-AF65-F5344CB8AC3E}">
        <p14:creationId xmlns:p14="http://schemas.microsoft.com/office/powerpoint/2010/main" val="4039980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latin typeface="+mn-lt"/>
                <a:ea typeface="+mn-ea"/>
                <a:cs typeface="+mn-cs"/>
              </a:rPr>
              <a:t>Putem lucra cu Git din linia de comanda, sau putem folosi o interfata grafica</a:t>
            </a:r>
            <a:endParaRPr lang="en-US" sz="1200" kern="1200" dirty="0" smtClean="0">
              <a:solidFill>
                <a:schemeClr val="tx1"/>
              </a:solidFill>
              <a:effectLst/>
              <a:latin typeface="+mn-lt"/>
              <a:ea typeface="+mn-ea"/>
              <a:cs typeface="+mn-cs"/>
            </a:endParaRPr>
          </a:p>
          <a:p>
            <a:pPr lvl="1"/>
            <a:r>
              <a:rPr lang="ro-RO" sz="1200" kern="1200" dirty="0" smtClean="0">
                <a:solidFill>
                  <a:schemeClr val="tx1"/>
                </a:solidFill>
                <a:effectLst/>
                <a:latin typeface="+mn-lt"/>
                <a:ea typeface="+mn-ea"/>
                <a:cs typeface="+mn-cs"/>
              </a:rPr>
              <a:t>Pentru Windows avem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Extensions, </a:t>
            </a:r>
            <a:r>
              <a:rPr lang="en-US" sz="1200" kern="1200" dirty="0" err="1" smtClean="0">
                <a:solidFill>
                  <a:schemeClr val="tx1"/>
                </a:solidFill>
                <a:effectLst/>
                <a:latin typeface="+mn-lt"/>
                <a:ea typeface="+mn-ea"/>
                <a:cs typeface="+mn-cs"/>
              </a:rPr>
              <a:t>SourceTree</a:t>
            </a:r>
            <a:r>
              <a:rPr lang="en-US" sz="1200" kern="1200" dirty="0" smtClean="0">
                <a:solidFill>
                  <a:schemeClr val="tx1"/>
                </a:solidFill>
                <a:effectLst/>
                <a:latin typeface="+mn-lt"/>
                <a:ea typeface="+mn-ea"/>
                <a:cs typeface="+mn-cs"/>
              </a:rPr>
              <a:t>, GitHub for Windows, </a:t>
            </a:r>
            <a:r>
              <a:rPr lang="en-US" sz="1200" kern="1200" dirty="0" err="1" smtClean="0">
                <a:solidFill>
                  <a:schemeClr val="tx1"/>
                </a:solidFill>
                <a:effectLst/>
                <a:latin typeface="+mn-lt"/>
                <a:ea typeface="+mn-ea"/>
                <a:cs typeface="+mn-cs"/>
              </a:rPr>
              <a:t>etc</a:t>
            </a:r>
            <a:endParaRPr lang="en-US" sz="1200" kern="1200" dirty="0" smtClean="0">
              <a:solidFill>
                <a:schemeClr val="tx1"/>
              </a:solidFill>
              <a:effectLst/>
              <a:latin typeface="+mn-lt"/>
              <a:ea typeface="+mn-ea"/>
              <a:cs typeface="+mn-cs"/>
            </a:endParaRPr>
          </a:p>
          <a:p>
            <a:pPr lvl="1"/>
            <a:r>
              <a:rPr lang="ro-RO" sz="1200" kern="1200" dirty="0" smtClean="0">
                <a:solidFill>
                  <a:schemeClr val="tx1"/>
                </a:solidFill>
                <a:effectLst/>
                <a:latin typeface="+mn-lt"/>
                <a:ea typeface="+mn-ea"/>
                <a:cs typeface="+mn-cs"/>
              </a:rPr>
              <a:t>Pentru Linux cel mai recomandat e linia de comanda, dar putem folosi si giggle(nu e prea avansat), sau Git Extensions(prin Mono)</a:t>
            </a:r>
            <a:endParaRPr lang="en-US" sz="1200" kern="1200" dirty="0" smtClean="0">
              <a:solidFill>
                <a:schemeClr val="tx1"/>
              </a:solidFill>
              <a:effectLst/>
              <a:latin typeface="+mn-lt"/>
              <a:ea typeface="+mn-ea"/>
              <a:cs typeface="+mn-cs"/>
            </a:endParaRPr>
          </a:p>
          <a:p>
            <a:pPr lvl="1"/>
            <a:r>
              <a:rPr lang="ro-RO" sz="1200" kern="1200" dirty="0" smtClean="0">
                <a:solidFill>
                  <a:schemeClr val="tx1"/>
                </a:solidFill>
                <a:effectLst/>
                <a:latin typeface="+mn-lt"/>
                <a:ea typeface="+mn-ea"/>
                <a:cs typeface="+mn-cs"/>
              </a:rPr>
              <a:t>Pe Mac avem SourceTree si Github for Mac</a:t>
            </a:r>
            <a:endParaRPr lang="en-US" sz="1200" kern="1200" dirty="0" smtClean="0">
              <a:solidFill>
                <a:schemeClr val="tx1"/>
              </a:solidFill>
              <a:effectLst/>
              <a:latin typeface="+mn-lt"/>
              <a:ea typeface="+mn-ea"/>
              <a:cs typeface="+mn-cs"/>
            </a:endParaRPr>
          </a:p>
          <a:p>
            <a:pPr lvl="1"/>
            <a:r>
              <a:rPr lang="ro-RO" sz="1200" kern="1200" dirty="0" smtClean="0">
                <a:solidFill>
                  <a:schemeClr val="tx1"/>
                </a:solidFill>
                <a:effectLst/>
                <a:latin typeface="+mn-lt"/>
                <a:ea typeface="+mn-ea"/>
                <a:cs typeface="+mn-cs"/>
              </a:rPr>
              <a:t>Multe IDE-uri au source control integrat, sau se poate instala prin extensii/plugin-uri</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15</a:t>
            </a:fld>
            <a:endParaRPr lang="en-US"/>
          </a:p>
        </p:txBody>
      </p:sp>
    </p:spTree>
    <p:extLst>
      <p:ext uri="{BB962C8B-B14F-4D97-AF65-F5344CB8AC3E}">
        <p14:creationId xmlns:p14="http://schemas.microsoft.com/office/powerpoint/2010/main" val="3614246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16</a:t>
            </a:fld>
            <a:endParaRPr lang="en-US"/>
          </a:p>
        </p:txBody>
      </p:sp>
    </p:spTree>
    <p:extLst>
      <p:ext uri="{BB962C8B-B14F-4D97-AF65-F5344CB8AC3E}">
        <p14:creationId xmlns:p14="http://schemas.microsoft.com/office/powerpoint/2010/main" val="585645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17</a:t>
            </a:fld>
            <a:endParaRPr lang="en-US"/>
          </a:p>
        </p:txBody>
      </p:sp>
    </p:spTree>
    <p:extLst>
      <p:ext uri="{BB962C8B-B14F-4D97-AF65-F5344CB8AC3E}">
        <p14:creationId xmlns:p14="http://schemas.microsoft.com/office/powerpoint/2010/main" val="1481666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a:t>
            </a:r>
            <a:r>
              <a:rPr lang="en-US" baseline="0" dirty="0" err="1" smtClean="0"/>
              <a:t>calculeaza</a:t>
            </a:r>
            <a:r>
              <a:rPr lang="en-US" baseline="0" dirty="0" smtClean="0"/>
              <a:t> un checksum </a:t>
            </a:r>
            <a:r>
              <a:rPr lang="en-US" baseline="0" dirty="0" err="1" smtClean="0"/>
              <a:t>pentru</a:t>
            </a:r>
            <a:r>
              <a:rPr lang="en-US" baseline="0" dirty="0" smtClean="0"/>
              <a:t> </a:t>
            </a:r>
            <a:r>
              <a:rPr lang="en-US" baseline="0" dirty="0" err="1" smtClean="0"/>
              <a:t>fiecare</a:t>
            </a:r>
            <a:r>
              <a:rPr lang="en-US" baseline="0" dirty="0" smtClean="0"/>
              <a:t> </a:t>
            </a:r>
            <a:r>
              <a:rPr lang="en-US" baseline="0" dirty="0" err="1" smtClean="0"/>
              <a:t>fisier</a:t>
            </a:r>
            <a:r>
              <a:rPr lang="en-US" baseline="0" dirty="0" smtClean="0"/>
              <a:t>, </a:t>
            </a:r>
            <a:r>
              <a:rPr lang="en-US" baseline="0" dirty="0" err="1" smtClean="0"/>
              <a:t>iar</a:t>
            </a:r>
            <a:r>
              <a:rPr lang="en-US" baseline="0" dirty="0" smtClean="0"/>
              <a:t> </a:t>
            </a:r>
            <a:r>
              <a:rPr lang="en-US" baseline="0" dirty="0" err="1" smtClean="0"/>
              <a:t>apoi</a:t>
            </a:r>
            <a:r>
              <a:rPr lang="en-US" baseline="0" dirty="0" smtClean="0"/>
              <a:t> </a:t>
            </a:r>
            <a:r>
              <a:rPr lang="en-US" baseline="0" dirty="0" err="1" smtClean="0"/>
              <a:t>foloseste</a:t>
            </a:r>
            <a:r>
              <a:rPr lang="en-US" baseline="0" dirty="0" smtClean="0"/>
              <a:t> </a:t>
            </a:r>
            <a:r>
              <a:rPr lang="en-US" baseline="0" dirty="0" err="1" smtClean="0"/>
              <a:t>acel</a:t>
            </a:r>
            <a:r>
              <a:rPr lang="en-US" baseline="0" dirty="0" smtClean="0"/>
              <a:t> checksum </a:t>
            </a:r>
            <a:r>
              <a:rPr lang="en-US" baseline="0" dirty="0" err="1" smtClean="0"/>
              <a:t>pentru</a:t>
            </a:r>
            <a:r>
              <a:rPr lang="en-US" baseline="0" dirty="0" smtClean="0"/>
              <a:t> </a:t>
            </a:r>
            <a:r>
              <a:rPr lang="en-US" baseline="0" dirty="0" err="1" smtClean="0"/>
              <a:t>doua</a:t>
            </a:r>
            <a:r>
              <a:rPr lang="en-US" baseline="0" dirty="0" smtClean="0"/>
              <a:t> </a:t>
            </a:r>
            <a:r>
              <a:rPr lang="en-US" baseline="0" dirty="0" err="1" smtClean="0"/>
              <a:t>lucruri</a:t>
            </a:r>
            <a:r>
              <a:rPr lang="en-US" baseline="0" dirty="0" smtClean="0"/>
              <a:t>:</a:t>
            </a:r>
          </a:p>
          <a:p>
            <a:pPr marL="228600" indent="-228600">
              <a:buAutoNum type="arabicPeriod"/>
            </a:pPr>
            <a:r>
              <a:rPr lang="en-US" baseline="0" dirty="0" err="1" smtClean="0"/>
              <a:t>Pentru</a:t>
            </a:r>
            <a:r>
              <a:rPr lang="en-US" baseline="0" dirty="0" smtClean="0"/>
              <a:t> a </a:t>
            </a:r>
            <a:r>
              <a:rPr lang="en-US" baseline="0" dirty="0" err="1" smtClean="0"/>
              <a:t>identifica</a:t>
            </a:r>
            <a:r>
              <a:rPr lang="en-US" baseline="0" dirty="0" smtClean="0"/>
              <a:t> </a:t>
            </a:r>
            <a:r>
              <a:rPr lang="en-US" baseline="0" dirty="0" err="1" smtClean="0"/>
              <a:t>fisierul</a:t>
            </a:r>
            <a:endParaRPr lang="en-US" baseline="0" dirty="0" smtClean="0"/>
          </a:p>
          <a:p>
            <a:pPr marL="228600" indent="-228600">
              <a:buAutoNum type="arabicPeriod"/>
            </a:pPr>
            <a:r>
              <a:rPr lang="en-US" baseline="0" dirty="0" err="1" smtClean="0"/>
              <a:t>Pentru</a:t>
            </a:r>
            <a:r>
              <a:rPr lang="en-US" baseline="0" dirty="0" smtClean="0"/>
              <a:t> a </a:t>
            </a:r>
            <a:r>
              <a:rPr lang="en-US" baseline="0" dirty="0" err="1" smtClean="0"/>
              <a:t>detecta</a:t>
            </a:r>
            <a:r>
              <a:rPr lang="en-US" baseline="0" dirty="0" smtClean="0"/>
              <a:t> </a:t>
            </a:r>
            <a:r>
              <a:rPr lang="en-US" baseline="0" dirty="0" err="1" smtClean="0"/>
              <a:t>schimbari</a:t>
            </a:r>
            <a:r>
              <a:rPr lang="en-US" baseline="0" dirty="0" smtClean="0"/>
              <a:t> </a:t>
            </a:r>
            <a:r>
              <a:rPr lang="en-US" baseline="0" dirty="0" err="1" smtClean="0"/>
              <a:t>asupra</a:t>
            </a:r>
            <a:r>
              <a:rPr lang="en-US" baseline="0" dirty="0" smtClean="0"/>
              <a:t> </a:t>
            </a:r>
            <a:r>
              <a:rPr lang="en-US" baseline="0" dirty="0" err="1" smtClean="0"/>
              <a:t>fisierului</a:t>
            </a:r>
            <a:endParaRPr lang="en-US" baseline="0" dirty="0" smtClean="0"/>
          </a:p>
          <a:p>
            <a:pPr marL="228600" indent="-228600">
              <a:buAutoNum type="arabicPeriod"/>
            </a:pPr>
            <a:endParaRPr lang="en-US" baseline="0" dirty="0" smtClean="0"/>
          </a:p>
          <a:p>
            <a:pPr marL="0" indent="0">
              <a:buNone/>
            </a:pPr>
            <a:r>
              <a:rPr lang="en-US" baseline="0" dirty="0" err="1" smtClean="0"/>
              <a:t>Pentru</a:t>
            </a:r>
            <a:r>
              <a:rPr lang="en-US" baseline="0" dirty="0" smtClean="0"/>
              <a:t> checksum, </a:t>
            </a:r>
            <a:r>
              <a:rPr lang="en-US" baseline="0" dirty="0" err="1" smtClean="0"/>
              <a:t>git</a:t>
            </a:r>
            <a:r>
              <a:rPr lang="en-US" baseline="0" dirty="0" smtClean="0"/>
              <a:t> </a:t>
            </a:r>
            <a:r>
              <a:rPr lang="en-US" baseline="0" dirty="0" err="1" smtClean="0"/>
              <a:t>foloseste</a:t>
            </a:r>
            <a:r>
              <a:rPr lang="en-US" baseline="0" dirty="0" smtClean="0"/>
              <a:t> </a:t>
            </a:r>
            <a:r>
              <a:rPr lang="en-US" sz="1200" b="0" i="0" kern="1200" dirty="0" smtClean="0">
                <a:solidFill>
                  <a:schemeClr val="tx1"/>
                </a:solidFill>
                <a:effectLst/>
                <a:latin typeface="+mn-lt"/>
                <a:ea typeface="+mn-ea"/>
                <a:cs typeface="+mn-cs"/>
              </a:rPr>
              <a:t> un hash SHA-1, care </a:t>
            </a:r>
            <a:r>
              <a:rPr lang="en-US" sz="1200" b="0" i="0" kern="1200" dirty="0" err="1" smtClean="0">
                <a:solidFill>
                  <a:schemeClr val="tx1"/>
                </a:solidFill>
                <a:effectLst/>
                <a:latin typeface="+mn-lt"/>
                <a:ea typeface="+mn-ea"/>
                <a:cs typeface="+mn-cs"/>
              </a:rPr>
              <a:t>arata</a:t>
            </a:r>
            <a:r>
              <a:rPr lang="en-US" sz="1200" b="0" i="0" kern="1200" dirty="0" smtClean="0">
                <a:solidFill>
                  <a:schemeClr val="tx1"/>
                </a:solidFill>
                <a:effectLst/>
                <a:latin typeface="+mn-lt"/>
                <a:ea typeface="+mn-ea"/>
                <a:cs typeface="+mn-cs"/>
              </a:rPr>
              <a:t> cam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asa</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24b9da6552252987aa493b52f8696cd6d3b00373</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18</a:t>
            </a:fld>
            <a:endParaRPr lang="en-US"/>
          </a:p>
        </p:txBody>
      </p:sp>
    </p:spTree>
    <p:extLst>
      <p:ext uri="{BB962C8B-B14F-4D97-AF65-F5344CB8AC3E}">
        <p14:creationId xmlns:p14="http://schemas.microsoft.com/office/powerpoint/2010/main" val="1072668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a:t>
            </a:r>
            <a:r>
              <a:rPr lang="en-US" baseline="0" dirty="0" err="1" smtClean="0"/>
              <a:t>calculeaza</a:t>
            </a:r>
            <a:r>
              <a:rPr lang="en-US" baseline="0" dirty="0" smtClean="0"/>
              <a:t> un checksum </a:t>
            </a:r>
            <a:r>
              <a:rPr lang="en-US" baseline="0" dirty="0" err="1" smtClean="0"/>
              <a:t>pentru</a:t>
            </a:r>
            <a:r>
              <a:rPr lang="en-US" baseline="0" dirty="0" smtClean="0"/>
              <a:t> </a:t>
            </a:r>
            <a:r>
              <a:rPr lang="en-US" baseline="0" dirty="0" err="1" smtClean="0"/>
              <a:t>fiecare</a:t>
            </a:r>
            <a:r>
              <a:rPr lang="en-US" baseline="0" dirty="0" smtClean="0"/>
              <a:t> </a:t>
            </a:r>
            <a:r>
              <a:rPr lang="en-US" baseline="0" dirty="0" err="1" smtClean="0"/>
              <a:t>fisier</a:t>
            </a:r>
            <a:r>
              <a:rPr lang="en-US" baseline="0" dirty="0" smtClean="0"/>
              <a:t>, </a:t>
            </a:r>
            <a:r>
              <a:rPr lang="en-US" baseline="0" dirty="0" err="1" smtClean="0"/>
              <a:t>iar</a:t>
            </a:r>
            <a:r>
              <a:rPr lang="en-US" baseline="0" dirty="0" smtClean="0"/>
              <a:t> </a:t>
            </a:r>
            <a:r>
              <a:rPr lang="en-US" baseline="0" dirty="0" err="1" smtClean="0"/>
              <a:t>apoi</a:t>
            </a:r>
            <a:r>
              <a:rPr lang="en-US" baseline="0" dirty="0" smtClean="0"/>
              <a:t> </a:t>
            </a:r>
            <a:r>
              <a:rPr lang="en-US" baseline="0" dirty="0" err="1" smtClean="0"/>
              <a:t>foloseste</a:t>
            </a:r>
            <a:r>
              <a:rPr lang="en-US" baseline="0" dirty="0" smtClean="0"/>
              <a:t> </a:t>
            </a:r>
            <a:r>
              <a:rPr lang="en-US" baseline="0" dirty="0" err="1" smtClean="0"/>
              <a:t>acel</a:t>
            </a:r>
            <a:r>
              <a:rPr lang="en-US" baseline="0" dirty="0" smtClean="0"/>
              <a:t> checksum </a:t>
            </a:r>
            <a:r>
              <a:rPr lang="en-US" baseline="0" dirty="0" err="1" smtClean="0"/>
              <a:t>pentru</a:t>
            </a:r>
            <a:r>
              <a:rPr lang="en-US" baseline="0" dirty="0" smtClean="0"/>
              <a:t> </a:t>
            </a:r>
            <a:r>
              <a:rPr lang="en-US" baseline="0" dirty="0" err="1" smtClean="0"/>
              <a:t>doua</a:t>
            </a:r>
            <a:r>
              <a:rPr lang="en-US" baseline="0" dirty="0" smtClean="0"/>
              <a:t> </a:t>
            </a:r>
            <a:r>
              <a:rPr lang="en-US" baseline="0" dirty="0" err="1" smtClean="0"/>
              <a:t>lucruri</a:t>
            </a:r>
            <a:r>
              <a:rPr lang="en-US" baseline="0" dirty="0" smtClean="0"/>
              <a:t>:</a:t>
            </a:r>
          </a:p>
          <a:p>
            <a:pPr marL="228600" indent="-228600">
              <a:buAutoNum type="arabicPeriod"/>
            </a:pPr>
            <a:r>
              <a:rPr lang="en-US" baseline="0" dirty="0" err="1" smtClean="0"/>
              <a:t>Pentru</a:t>
            </a:r>
            <a:r>
              <a:rPr lang="en-US" baseline="0" dirty="0" smtClean="0"/>
              <a:t> a </a:t>
            </a:r>
            <a:r>
              <a:rPr lang="en-US" baseline="0" dirty="0" err="1" smtClean="0"/>
              <a:t>identifica</a:t>
            </a:r>
            <a:r>
              <a:rPr lang="en-US" baseline="0" dirty="0" smtClean="0"/>
              <a:t> </a:t>
            </a:r>
            <a:r>
              <a:rPr lang="en-US" baseline="0" dirty="0" err="1" smtClean="0"/>
              <a:t>fisierul</a:t>
            </a:r>
            <a:endParaRPr lang="en-US" baseline="0" dirty="0" smtClean="0"/>
          </a:p>
          <a:p>
            <a:pPr marL="228600" indent="-228600">
              <a:buAutoNum type="arabicPeriod"/>
            </a:pPr>
            <a:r>
              <a:rPr lang="en-US" baseline="0" dirty="0" err="1" smtClean="0"/>
              <a:t>Pentru</a:t>
            </a:r>
            <a:r>
              <a:rPr lang="en-US" baseline="0" dirty="0" smtClean="0"/>
              <a:t> a </a:t>
            </a:r>
            <a:r>
              <a:rPr lang="en-US" baseline="0" dirty="0" err="1" smtClean="0"/>
              <a:t>detecta</a:t>
            </a:r>
            <a:r>
              <a:rPr lang="en-US" baseline="0" dirty="0" smtClean="0"/>
              <a:t> </a:t>
            </a:r>
            <a:r>
              <a:rPr lang="en-US" baseline="0" dirty="0" err="1" smtClean="0"/>
              <a:t>schimbari</a:t>
            </a:r>
            <a:r>
              <a:rPr lang="en-US" baseline="0" dirty="0" smtClean="0"/>
              <a:t> </a:t>
            </a:r>
            <a:r>
              <a:rPr lang="en-US" baseline="0" dirty="0" err="1" smtClean="0"/>
              <a:t>asupra</a:t>
            </a:r>
            <a:r>
              <a:rPr lang="en-US" baseline="0" dirty="0" smtClean="0"/>
              <a:t> </a:t>
            </a:r>
            <a:r>
              <a:rPr lang="en-US" baseline="0" dirty="0" err="1" smtClean="0"/>
              <a:t>fisierului</a:t>
            </a:r>
            <a:endParaRPr lang="en-US" baseline="0" dirty="0" smtClean="0"/>
          </a:p>
          <a:p>
            <a:pPr marL="228600" indent="-228600">
              <a:buAutoNum type="arabicPeriod"/>
            </a:pPr>
            <a:endParaRPr lang="en-US" baseline="0" dirty="0" smtClean="0"/>
          </a:p>
          <a:p>
            <a:pPr marL="0" indent="0">
              <a:buNone/>
            </a:pPr>
            <a:r>
              <a:rPr lang="en-US" baseline="0" dirty="0" err="1" smtClean="0"/>
              <a:t>Pentru</a:t>
            </a:r>
            <a:r>
              <a:rPr lang="en-US" baseline="0" dirty="0" smtClean="0"/>
              <a:t> checksum, </a:t>
            </a:r>
            <a:r>
              <a:rPr lang="en-US" baseline="0" dirty="0" err="1" smtClean="0"/>
              <a:t>git</a:t>
            </a:r>
            <a:r>
              <a:rPr lang="en-US" baseline="0" dirty="0" smtClean="0"/>
              <a:t> </a:t>
            </a:r>
            <a:r>
              <a:rPr lang="en-US" baseline="0" dirty="0" err="1" smtClean="0"/>
              <a:t>foloseste</a:t>
            </a:r>
            <a:r>
              <a:rPr lang="en-US" baseline="0" dirty="0" smtClean="0"/>
              <a:t> </a:t>
            </a:r>
            <a:r>
              <a:rPr lang="en-US" sz="1200" b="0" i="0" kern="1200" dirty="0" smtClean="0">
                <a:solidFill>
                  <a:schemeClr val="tx1"/>
                </a:solidFill>
                <a:effectLst/>
                <a:latin typeface="+mn-lt"/>
                <a:ea typeface="+mn-ea"/>
                <a:cs typeface="+mn-cs"/>
              </a:rPr>
              <a:t> un hash SHA-1, care </a:t>
            </a:r>
            <a:r>
              <a:rPr lang="en-US" sz="1200" b="0" i="0" kern="1200" dirty="0" err="1" smtClean="0">
                <a:solidFill>
                  <a:schemeClr val="tx1"/>
                </a:solidFill>
                <a:effectLst/>
                <a:latin typeface="+mn-lt"/>
                <a:ea typeface="+mn-ea"/>
                <a:cs typeface="+mn-cs"/>
              </a:rPr>
              <a:t>arata</a:t>
            </a:r>
            <a:r>
              <a:rPr lang="en-US" sz="1200" b="0" i="0" kern="1200" dirty="0" smtClean="0">
                <a:solidFill>
                  <a:schemeClr val="tx1"/>
                </a:solidFill>
                <a:effectLst/>
                <a:latin typeface="+mn-lt"/>
                <a:ea typeface="+mn-ea"/>
                <a:cs typeface="+mn-cs"/>
              </a:rPr>
              <a:t> cam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asa</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24b9da6552252987aa493b52f8696cd6d3b00373</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19</a:t>
            </a:fld>
            <a:endParaRPr lang="en-US"/>
          </a:p>
        </p:txBody>
      </p:sp>
    </p:spTree>
    <p:extLst>
      <p:ext uri="{BB962C8B-B14F-4D97-AF65-F5344CB8AC3E}">
        <p14:creationId xmlns:p14="http://schemas.microsoft.com/office/powerpoint/2010/main" val="3220672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Orice</a:t>
            </a:r>
            <a:r>
              <a:rPr lang="en-US" baseline="0" dirty="0" smtClean="0"/>
              <a:t> </a:t>
            </a:r>
            <a:r>
              <a:rPr lang="en-US" baseline="0" dirty="0" err="1" smtClean="0"/>
              <a:t>actiune</a:t>
            </a:r>
            <a:r>
              <a:rPr lang="en-US" baseline="0" dirty="0" smtClean="0"/>
              <a:t> </a:t>
            </a:r>
            <a:r>
              <a:rPr lang="en-US" baseline="0" dirty="0" err="1" smtClean="0"/>
              <a:t>este</a:t>
            </a:r>
            <a:r>
              <a:rPr lang="en-US" baseline="0" dirty="0" smtClean="0"/>
              <a:t> </a:t>
            </a:r>
            <a:r>
              <a:rPr lang="en-US" baseline="0" dirty="0" err="1" smtClean="0"/>
              <a:t>salvata</a:t>
            </a:r>
            <a:r>
              <a:rPr lang="en-US" baseline="0" dirty="0" smtClean="0"/>
              <a:t> </a:t>
            </a:r>
            <a:r>
              <a:rPr lang="en-US" baseline="0" dirty="0" err="1" smtClean="0"/>
              <a:t>intr</a:t>
            </a:r>
            <a:r>
              <a:rPr lang="en-US" baseline="0" dirty="0" smtClean="0"/>
              <a:t>-o </a:t>
            </a:r>
            <a:r>
              <a:rPr lang="en-US" baseline="0" dirty="0" err="1" smtClean="0"/>
              <a:t>baza</a:t>
            </a:r>
            <a:r>
              <a:rPr lang="en-US" baseline="0" dirty="0" smtClean="0"/>
              <a:t> de date, </a:t>
            </a:r>
            <a:r>
              <a:rPr lang="en-US" baseline="0" dirty="0" err="1" smtClean="0"/>
              <a:t>deci</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a:t>
            </a:r>
            <a:r>
              <a:rPr lang="en-US" baseline="0" dirty="0" err="1" smtClean="0"/>
              <a:t>greu</a:t>
            </a:r>
            <a:r>
              <a:rPr lang="en-US" baseline="0" dirty="0" smtClean="0"/>
              <a:t> </a:t>
            </a:r>
            <a:r>
              <a:rPr lang="en-US" baseline="0" dirty="0" err="1" smtClean="0"/>
              <a:t>sa</a:t>
            </a:r>
            <a:r>
              <a:rPr lang="en-US" baseline="0" dirty="0" smtClean="0"/>
              <a:t> </a:t>
            </a:r>
            <a:r>
              <a:rPr lang="en-US" baseline="0" dirty="0" err="1" smtClean="0"/>
              <a:t>pierzi</a:t>
            </a:r>
            <a:r>
              <a:rPr lang="en-US" baseline="0" dirty="0" smtClean="0"/>
              <a:t> </a:t>
            </a:r>
            <a:r>
              <a:rPr lang="en-US" baseline="0" dirty="0" err="1" smtClean="0"/>
              <a:t>fisiere</a:t>
            </a:r>
            <a:r>
              <a:rPr lang="en-US" baseline="0" dirty="0" smtClean="0"/>
              <a:t> </a:t>
            </a:r>
            <a:r>
              <a:rPr lang="en-US" baseline="0" dirty="0" err="1" smtClean="0"/>
              <a:t>sau</a:t>
            </a:r>
            <a:r>
              <a:rPr lang="en-US" baseline="0" dirty="0" smtClean="0"/>
              <a:t> </a:t>
            </a:r>
            <a:r>
              <a:rPr lang="en-US" baseline="0" dirty="0" err="1" smtClean="0"/>
              <a:t>schimbari</a:t>
            </a:r>
            <a:r>
              <a:rPr lang="en-US" baseline="0" dirty="0" smtClean="0"/>
              <a:t>, </a:t>
            </a:r>
            <a:r>
              <a:rPr lang="en-US" baseline="0" dirty="0" err="1" smtClean="0"/>
              <a:t>mai</a:t>
            </a:r>
            <a:r>
              <a:rPr lang="en-US" baseline="0" dirty="0" smtClean="0"/>
              <a:t> ales </a:t>
            </a:r>
            <a:r>
              <a:rPr lang="en-US" baseline="0" dirty="0" err="1" smtClean="0"/>
              <a:t>daca</a:t>
            </a:r>
            <a:r>
              <a:rPr lang="en-US" baseline="0" dirty="0" smtClean="0"/>
              <a:t> </a:t>
            </a:r>
            <a:r>
              <a:rPr lang="en-US" baseline="0" dirty="0" err="1" smtClean="0"/>
              <a:t>sunt</a:t>
            </a:r>
            <a:r>
              <a:rPr lang="en-US" baseline="0" dirty="0" smtClean="0"/>
              <a:t> </a:t>
            </a:r>
            <a:r>
              <a:rPr lang="en-US" baseline="0" dirty="0" err="1" smtClean="0"/>
              <a:t>intr</a:t>
            </a:r>
            <a:r>
              <a:rPr lang="en-US" baseline="0" dirty="0" smtClean="0"/>
              <a:t>-un snapshot.</a:t>
            </a:r>
          </a:p>
        </p:txBody>
      </p:sp>
      <p:sp>
        <p:nvSpPr>
          <p:cNvPr id="4" name="Slide Number Placeholder 3"/>
          <p:cNvSpPr>
            <a:spLocks noGrp="1"/>
          </p:cNvSpPr>
          <p:nvPr>
            <p:ph type="sldNum" sz="quarter" idx="10"/>
          </p:nvPr>
        </p:nvSpPr>
        <p:spPr/>
        <p:txBody>
          <a:bodyPr/>
          <a:lstStyle/>
          <a:p>
            <a:fld id="{377DD0F0-666F-466B-B16F-52B53CCC9AC6}" type="slidenum">
              <a:rPr lang="en-US" smtClean="0"/>
              <a:t>20</a:t>
            </a:fld>
            <a:endParaRPr lang="en-US"/>
          </a:p>
        </p:txBody>
      </p:sp>
    </p:spTree>
    <p:extLst>
      <p:ext uri="{BB962C8B-B14F-4D97-AF65-F5344CB8AC3E}">
        <p14:creationId xmlns:p14="http://schemas.microsoft.com/office/powerpoint/2010/main" val="2194722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2</a:t>
            </a:fld>
            <a:endParaRPr lang="en-US"/>
          </a:p>
        </p:txBody>
      </p:sp>
    </p:spTree>
    <p:extLst>
      <p:ext uri="{BB962C8B-B14F-4D97-AF65-F5344CB8AC3E}">
        <p14:creationId xmlns:p14="http://schemas.microsoft.com/office/powerpoint/2010/main" val="3775230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21</a:t>
            </a:fld>
            <a:endParaRPr lang="en-US"/>
          </a:p>
        </p:txBody>
      </p:sp>
    </p:spTree>
    <p:extLst>
      <p:ext uri="{BB962C8B-B14F-4D97-AF65-F5344CB8AC3E}">
        <p14:creationId xmlns:p14="http://schemas.microsoft.com/office/powerpoint/2010/main" val="3840557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latin typeface="+mn-lt"/>
                <a:ea typeface="+mn-ea"/>
                <a:cs typeface="+mn-cs"/>
              </a:rPr>
              <a:t>Avem doua optiuni, putem crea un repository </a:t>
            </a:r>
            <a:r>
              <a:rPr lang="en-US" sz="1200" kern="1200" dirty="0" err="1" smtClean="0">
                <a:solidFill>
                  <a:schemeClr val="tx1"/>
                </a:solidFill>
                <a:effectLst/>
                <a:latin typeface="+mn-lt"/>
                <a:ea typeface="+mn-ea"/>
                <a:cs typeface="+mn-cs"/>
              </a:rPr>
              <a:t>nou</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folosind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comanda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init</a:t>
            </a:r>
            <a:endParaRPr lang="en-US" sz="1200" kern="1200" baseline="0" dirty="0" smtClean="0">
              <a:solidFill>
                <a:schemeClr val="tx1"/>
              </a:solidFill>
              <a:effectLst/>
              <a:latin typeface="+mn-lt"/>
              <a:ea typeface="+mn-ea"/>
              <a:cs typeface="+mn-cs"/>
            </a:endParaRPr>
          </a:p>
          <a:p>
            <a:pPr lvl="1"/>
            <a:r>
              <a:rPr lang="en-US" sz="1200" kern="1200" baseline="0" dirty="0" err="1" smtClean="0">
                <a:solidFill>
                  <a:schemeClr val="tx1"/>
                </a:solidFill>
                <a:effectLst/>
                <a:latin typeface="+mn-lt"/>
                <a:ea typeface="+mn-ea"/>
                <a:cs typeface="+mn-cs"/>
              </a:rPr>
              <a:t>Sau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putem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clona</a:t>
            </a:r>
            <a:r>
              <a:rPr lang="en-US" sz="1200" kern="1200" baseline="0" dirty="0" smtClean="0">
                <a:solidFill>
                  <a:schemeClr val="tx1"/>
                </a:solidFill>
                <a:effectLst/>
                <a:latin typeface="+mn-lt"/>
                <a:ea typeface="+mn-ea"/>
                <a:cs typeface="+mn-cs"/>
              </a:rPr>
              <a:t> un repository</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22</a:t>
            </a:fld>
            <a:endParaRPr lang="en-US"/>
          </a:p>
        </p:txBody>
      </p:sp>
    </p:spTree>
    <p:extLst>
      <p:ext uri="{BB962C8B-B14F-4D97-AF65-F5344CB8AC3E}">
        <p14:creationId xmlns:p14="http://schemas.microsoft.com/office/powerpoint/2010/main" val="1813145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latin typeface="+mn-lt"/>
                <a:ea typeface="+mn-ea"/>
                <a:cs typeface="+mn-cs"/>
              </a:rPr>
              <a:t>Importarea unui repository existent se face cu git clone [url]</a:t>
            </a:r>
            <a:endParaRPr lang="en-US" sz="1200" kern="1200" dirty="0" smtClean="0">
              <a:solidFill>
                <a:schemeClr val="tx1"/>
              </a:solidFill>
              <a:effectLst/>
              <a:latin typeface="+mn-lt"/>
              <a:ea typeface="+mn-ea"/>
              <a:cs typeface="+mn-cs"/>
            </a:endParaRPr>
          </a:p>
          <a:p>
            <a:pPr lvl="1"/>
            <a:r>
              <a:rPr lang="ro-RO" sz="1200" kern="1200" dirty="0" smtClean="0">
                <a:solidFill>
                  <a:schemeClr val="tx1"/>
                </a:solidFill>
                <a:effectLst/>
                <a:latin typeface="+mn-lt"/>
                <a:ea typeface="+mn-ea"/>
                <a:cs typeface="+mn-cs"/>
              </a:rPr>
              <a:t>Am facut un repository pe Github, pe care il voi clona</a:t>
            </a:r>
            <a:r>
              <a:rPr lang="en-US" sz="1200" kern="1200" dirty="0" smtClean="0">
                <a:solidFill>
                  <a:schemeClr val="tx1"/>
                </a:solidFill>
                <a:effectLst/>
                <a:latin typeface="+mn-lt"/>
                <a:ea typeface="+mn-ea"/>
                <a:cs typeface="+mn-cs"/>
              </a:rPr>
              <a:t> local</a:t>
            </a:r>
          </a:p>
          <a:p>
            <a:pPr lvl="1"/>
            <a:r>
              <a:rPr lang="ro-RO" sz="1200" kern="1200" dirty="0" smtClean="0">
                <a:solidFill>
                  <a:schemeClr val="tx1"/>
                </a:solidFill>
                <a:effectLst/>
                <a:latin typeface="+mn-lt"/>
                <a:ea typeface="+mn-ea"/>
                <a:cs typeface="+mn-cs"/>
              </a:rPr>
              <a:t>Git suporta mai multe protocoale pentru transferul de date, cum ar fi http(s)://, git://, sau </a:t>
            </a:r>
            <a:r>
              <a:rPr lang="ro-RO" sz="1200" u="sng" kern="1200" dirty="0" smtClean="0">
                <a:solidFill>
                  <a:schemeClr val="tx1"/>
                </a:solidFill>
                <a:effectLst/>
                <a:latin typeface="+mn-lt"/>
                <a:ea typeface="+mn-ea"/>
                <a:cs typeface="+mn-cs"/>
                <a:hlinkClick r:id="rId3"/>
              </a:rPr>
              <a:t>user@server:/path.git</a:t>
            </a:r>
            <a:r>
              <a:rPr lang="ro-RO" sz="1200" kern="1200" dirty="0" smtClean="0">
                <a:solidFill>
                  <a:schemeClr val="tx1"/>
                </a:solidFill>
                <a:effectLst/>
                <a:latin typeface="+mn-lt"/>
                <a:ea typeface="+mn-ea"/>
                <a:cs typeface="+mn-cs"/>
              </a:rPr>
              <a:t> prin SSH.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23</a:t>
            </a:fld>
            <a:endParaRPr lang="en-US"/>
          </a:p>
        </p:txBody>
      </p:sp>
    </p:spTree>
    <p:extLst>
      <p:ext uri="{BB962C8B-B14F-4D97-AF65-F5344CB8AC3E}">
        <p14:creationId xmlns:p14="http://schemas.microsoft.com/office/powerpoint/2010/main" val="3129033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Pot </a:t>
            </a:r>
            <a:r>
              <a:rPr lang="en-US" sz="1200" kern="1200" dirty="0" err="1" smtClean="0">
                <a:solidFill>
                  <a:schemeClr val="tx1"/>
                </a:solidFill>
                <a:effectLst/>
                <a:latin typeface="+mn-lt"/>
                <a:ea typeface="+mn-ea"/>
                <a:cs typeface="+mn-cs"/>
              </a:rPr>
              <a:t>verifica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starea</a:t>
            </a:r>
            <a:r>
              <a:rPr lang="en-US" sz="1200" kern="1200" dirty="0" smtClean="0">
                <a:solidFill>
                  <a:schemeClr val="tx1"/>
                </a:solidFill>
                <a:effectLst/>
                <a:latin typeface="+mn-lt"/>
                <a:ea typeface="+mn-ea"/>
                <a:cs typeface="+mn-cs"/>
              </a:rPr>
              <a:t> repository-</a:t>
            </a:r>
            <a:r>
              <a:rPr lang="en-US" sz="1200" kern="1200" dirty="0" err="1" smtClean="0">
                <a:solidFill>
                  <a:schemeClr val="tx1"/>
                </a:solidFill>
                <a:effectLst/>
                <a:latin typeface="+mn-lt"/>
                <a:ea typeface="+mn-ea"/>
                <a:cs typeface="+mn-cs"/>
              </a:rPr>
              <a:t>ului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folosind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comanda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git</a:t>
            </a:r>
            <a:r>
              <a:rPr lang="en-US" sz="1200" kern="1200" baseline="0" dirty="0" smtClean="0">
                <a:solidFill>
                  <a:schemeClr val="tx1"/>
                </a:solidFill>
                <a:effectLst/>
                <a:latin typeface="+mn-lt"/>
                <a:ea typeface="+mn-ea"/>
                <a:cs typeface="+mn-cs"/>
              </a:rPr>
              <a:t> status</a:t>
            </a:r>
          </a:p>
          <a:p>
            <a:pPr lvl="1"/>
            <a:r>
              <a:rPr lang="en-US" sz="1200" kern="1200" baseline="0" dirty="0" err="1" smtClean="0">
                <a:solidFill>
                  <a:schemeClr val="tx1"/>
                </a:solidFill>
                <a:effectLst/>
                <a:latin typeface="+mn-lt"/>
                <a:ea typeface="+mn-ea"/>
                <a:cs typeface="+mn-cs"/>
              </a:rPr>
              <a:t>Git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clasifica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fisierele</a:t>
            </a:r>
            <a:r>
              <a:rPr lang="en-US" sz="1200" kern="1200" baseline="0" dirty="0" smtClean="0">
                <a:solidFill>
                  <a:schemeClr val="tx1"/>
                </a:solidFill>
                <a:effectLst/>
                <a:latin typeface="+mn-lt"/>
                <a:ea typeface="+mn-ea"/>
                <a:cs typeface="+mn-cs"/>
              </a:rPr>
              <a:t> in 2 </a:t>
            </a:r>
            <a:r>
              <a:rPr lang="en-US" sz="1200" kern="1200" baseline="0" dirty="0" err="1" smtClean="0">
                <a:solidFill>
                  <a:schemeClr val="tx1"/>
                </a:solidFill>
                <a:effectLst/>
                <a:latin typeface="+mn-lt"/>
                <a:ea typeface="+mn-ea"/>
                <a:cs typeface="+mn-cs"/>
              </a:rPr>
              <a:t>tipuri</a:t>
            </a:r>
            <a:r>
              <a:rPr lang="en-US" sz="1200" kern="1200" baseline="0" dirty="0" smtClean="0">
                <a:solidFill>
                  <a:schemeClr val="tx1"/>
                </a:solidFill>
                <a:effectLst/>
                <a:latin typeface="+mn-lt"/>
                <a:ea typeface="+mn-ea"/>
                <a:cs typeface="+mn-cs"/>
              </a:rPr>
              <a:t>, tracked </a:t>
            </a:r>
            <a:r>
              <a:rPr lang="en-US" sz="1200" kern="1200" baseline="0" dirty="0" err="1" smtClean="0">
                <a:solidFill>
                  <a:schemeClr val="tx1"/>
                </a:solidFill>
                <a:effectLst/>
                <a:latin typeface="+mn-lt"/>
                <a:ea typeface="+mn-ea"/>
                <a:cs typeface="+mn-cs"/>
              </a:rPr>
              <a:t>si</a:t>
            </a:r>
            <a:r>
              <a:rPr lang="en-US" sz="1200" kern="1200" baseline="0" dirty="0" smtClean="0">
                <a:solidFill>
                  <a:schemeClr val="tx1"/>
                </a:solidFill>
                <a:effectLst/>
                <a:latin typeface="+mn-lt"/>
                <a:ea typeface="+mn-ea"/>
                <a:cs typeface="+mn-cs"/>
              </a:rPr>
              <a:t> untracked</a:t>
            </a:r>
          </a:p>
          <a:p>
            <a:pPr marL="457200" marR="0" lvl="1"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latin typeface="+mn-lt"/>
                <a:ea typeface="+mn-ea"/>
                <a:cs typeface="+mn-cs"/>
              </a:rPr>
              <a:t>Untracked inseamna ca fisierul nu era prezent in ultimul snapshot, iar tracked inseamna ca fisierul a fost inclus si git urmareste schimbarile prin care trece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24</a:t>
            </a:fld>
            <a:endParaRPr lang="en-US"/>
          </a:p>
        </p:txBody>
      </p:sp>
    </p:spTree>
    <p:extLst>
      <p:ext uri="{BB962C8B-B14F-4D97-AF65-F5344CB8AC3E}">
        <p14:creationId xmlns:p14="http://schemas.microsoft.com/office/powerpoint/2010/main" val="3184268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latin typeface="+mn-lt"/>
                <a:ea typeface="+mn-ea"/>
                <a:cs typeface="+mn-cs"/>
              </a:rPr>
              <a:t>Untracked inseamna ca fisierul nu era prezent in ultimul snapshot, iar tracked inseamna ca fisierul a fost inclus si git urmareste schimbarile prin care trece</a:t>
            </a:r>
            <a:endParaRPr lang="en-US" sz="120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latin typeface="+mn-lt"/>
                <a:ea typeface="+mn-ea"/>
                <a:cs typeface="+mn-cs"/>
              </a:rPr>
              <a:t>Orice fisier nou este untracked</a:t>
            </a:r>
            <a:endParaRPr lang="en-US" sz="1200" kern="1200" dirty="0" smtClean="0">
              <a:solidFill>
                <a:schemeClr val="tx1"/>
              </a:solidFill>
              <a:effectLst/>
              <a:latin typeface="+mn-lt"/>
              <a:ea typeface="+mn-ea"/>
              <a:cs typeface="+mn-cs"/>
            </a:endParaRPr>
          </a:p>
          <a:p>
            <a:pPr lvl="2"/>
            <a:endParaRPr lang="en-US" sz="120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25</a:t>
            </a:fld>
            <a:endParaRPr lang="en-US"/>
          </a:p>
        </p:txBody>
      </p:sp>
    </p:spTree>
    <p:extLst>
      <p:ext uri="{BB962C8B-B14F-4D97-AF65-F5344CB8AC3E}">
        <p14:creationId xmlns:p14="http://schemas.microsoft.com/office/powerpoint/2010/main" val="5419328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err="1" smtClean="0">
                <a:solidFill>
                  <a:schemeClr val="tx1"/>
                </a:solidFill>
                <a:effectLst/>
                <a:latin typeface="+mn-lt"/>
                <a:ea typeface="+mn-ea"/>
                <a:cs typeface="+mn-cs"/>
              </a:rPr>
              <a:t>Daca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vrem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adaugam</a:t>
            </a:r>
            <a:r>
              <a:rPr lang="en-US" sz="1200" kern="1200" baseline="0" dirty="0" smtClean="0">
                <a:solidFill>
                  <a:schemeClr val="tx1"/>
                </a:solidFill>
                <a:effectLst/>
                <a:latin typeface="+mn-lt"/>
                <a:ea typeface="+mn-ea"/>
                <a:cs typeface="+mn-cs"/>
              </a:rPr>
              <a:t> un </a:t>
            </a:r>
            <a:r>
              <a:rPr lang="en-US" sz="1200" kern="1200" baseline="0" dirty="0" err="1" smtClean="0">
                <a:solidFill>
                  <a:schemeClr val="tx1"/>
                </a:solidFill>
                <a:effectLst/>
                <a:latin typeface="+mn-lt"/>
                <a:ea typeface="+mn-ea"/>
                <a:cs typeface="+mn-cs"/>
              </a:rPr>
              <a:t>fisier</a:t>
            </a:r>
            <a:r>
              <a:rPr lang="en-US" sz="1200" kern="1200" baseline="0" dirty="0" smtClean="0">
                <a:solidFill>
                  <a:schemeClr val="tx1"/>
                </a:solidFill>
                <a:effectLst/>
                <a:latin typeface="+mn-lt"/>
                <a:ea typeface="+mn-ea"/>
                <a:cs typeface="+mn-cs"/>
              </a:rPr>
              <a:t> in staging, </a:t>
            </a:r>
            <a:r>
              <a:rPr lang="en-US" sz="1200" kern="1200" baseline="0" dirty="0" err="1" smtClean="0">
                <a:solidFill>
                  <a:schemeClr val="tx1"/>
                </a:solidFill>
                <a:effectLst/>
                <a:latin typeface="+mn-lt"/>
                <a:ea typeface="+mn-ea"/>
                <a:cs typeface="+mn-cs"/>
              </a:rPr>
              <a:t>folosim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comanda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git</a:t>
            </a:r>
            <a:r>
              <a:rPr lang="en-US" sz="1200" kern="1200" baseline="0" dirty="0" smtClean="0">
                <a:solidFill>
                  <a:schemeClr val="tx1"/>
                </a:solidFill>
                <a:effectLst/>
                <a:latin typeface="+mn-lt"/>
                <a:ea typeface="+mn-ea"/>
                <a:cs typeface="+mn-cs"/>
              </a:rPr>
              <a:t> add. </a:t>
            </a:r>
            <a:r>
              <a:rPr lang="en-US" sz="1200" kern="1200" baseline="0" dirty="0" err="1" smtClean="0">
                <a:solidFill>
                  <a:schemeClr val="tx1"/>
                </a:solidFill>
                <a:effectLst/>
                <a:latin typeface="+mn-lt"/>
                <a:ea typeface="+mn-ea"/>
                <a:cs typeface="+mn-cs"/>
              </a:rPr>
              <a:t>Aceasta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comanda</a:t>
            </a:r>
            <a:r>
              <a:rPr lang="en-US" sz="1200" kern="1200" baseline="0" dirty="0" smtClean="0">
                <a:solidFill>
                  <a:schemeClr val="tx1"/>
                </a:solidFill>
                <a:effectLst/>
                <a:latin typeface="+mn-lt"/>
                <a:ea typeface="+mn-ea"/>
                <a:cs typeface="+mn-cs"/>
              </a:rPr>
              <a:t> nu </a:t>
            </a:r>
            <a:r>
              <a:rPr lang="en-US" sz="1200" kern="1200" baseline="0" dirty="0" err="1" smtClean="0">
                <a:solidFill>
                  <a:schemeClr val="tx1"/>
                </a:solidFill>
                <a:effectLst/>
                <a:latin typeface="+mn-lt"/>
                <a:ea typeface="+mn-ea"/>
                <a:cs typeface="+mn-cs"/>
              </a:rPr>
              <a:t>creeaza</a:t>
            </a:r>
            <a:r>
              <a:rPr lang="en-US" sz="1200" kern="1200" baseline="0" dirty="0" smtClean="0">
                <a:solidFill>
                  <a:schemeClr val="tx1"/>
                </a:solidFill>
                <a:effectLst/>
                <a:latin typeface="+mn-lt"/>
                <a:ea typeface="+mn-ea"/>
                <a:cs typeface="+mn-cs"/>
              </a:rPr>
              <a:t> un </a:t>
            </a:r>
            <a:r>
              <a:rPr lang="en-US" sz="1200" kern="1200" baseline="0" dirty="0" err="1" smtClean="0">
                <a:solidFill>
                  <a:schemeClr val="tx1"/>
                </a:solidFill>
                <a:effectLst/>
                <a:latin typeface="+mn-lt"/>
                <a:ea typeface="+mn-ea"/>
                <a:cs typeface="+mn-cs"/>
              </a:rPr>
              <a:t>fisier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a:t>
            </a:r>
            <a:r>
              <a:rPr lang="en-US" sz="1200" kern="1200" baseline="0" dirty="0" smtClean="0">
                <a:solidFill>
                  <a:schemeClr val="tx1"/>
                </a:solidFill>
                <a:effectLst/>
                <a:latin typeface="+mn-lt"/>
                <a:ea typeface="+mn-ea"/>
                <a:cs typeface="+mn-cs"/>
              </a:rPr>
              <a:t> disk, ci ii </a:t>
            </a:r>
            <a:r>
              <a:rPr lang="en-US" sz="1200" kern="1200" baseline="0" dirty="0" err="1" smtClean="0">
                <a:solidFill>
                  <a:schemeClr val="tx1"/>
                </a:solidFill>
                <a:effectLst/>
                <a:latin typeface="+mn-lt"/>
                <a:ea typeface="+mn-ea"/>
                <a:cs typeface="+mn-cs"/>
              </a:rPr>
              <a:t>spune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lui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adauge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fisierul</a:t>
            </a:r>
            <a:r>
              <a:rPr lang="en-US" sz="1200" kern="1200" baseline="0" dirty="0" smtClean="0">
                <a:solidFill>
                  <a:schemeClr val="tx1"/>
                </a:solidFill>
                <a:effectLst/>
                <a:latin typeface="+mn-lt"/>
                <a:ea typeface="+mn-ea"/>
                <a:cs typeface="+mn-cs"/>
              </a:rPr>
              <a:t> existent, in repository. </a:t>
            </a:r>
            <a:r>
              <a:rPr lang="en-US" sz="1200" kern="1200" baseline="0" dirty="0" err="1" smtClean="0">
                <a:solidFill>
                  <a:schemeClr val="tx1"/>
                </a:solidFill>
                <a:effectLst/>
                <a:latin typeface="+mn-lt"/>
                <a:ea typeface="+mn-ea"/>
                <a:cs typeface="+mn-cs"/>
              </a:rPr>
              <a:t>Facand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asta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urmari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toate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modificarile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aduse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fisierului</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D</a:t>
            </a:r>
            <a:r>
              <a:rPr lang="ro-RO" sz="1200" kern="1200" dirty="0" smtClean="0">
                <a:solidFill>
                  <a:schemeClr val="tx1"/>
                </a:solidFill>
                <a:effectLst/>
                <a:latin typeface="+mn-lt"/>
                <a:ea typeface="+mn-ea"/>
                <a:cs typeface="+mn-cs"/>
              </a:rPr>
              <a:t>aca vrem sa adaugam toate fisierele, putem folosi comanda git add . in loc sa o folosim cu numele fiecarui fisier</a:t>
            </a:r>
            <a:endParaRPr lang="en-US" sz="1200" kern="1200" dirty="0" smtClean="0">
              <a:solidFill>
                <a:schemeClr val="tx1"/>
              </a:solidFill>
              <a:effectLst/>
              <a:latin typeface="+mn-lt"/>
              <a:ea typeface="+mn-ea"/>
              <a:cs typeface="+mn-cs"/>
            </a:endParaRPr>
          </a:p>
          <a:p>
            <a:pPr lvl="1"/>
            <a:r>
              <a:rPr lang="ro-RO" sz="1200" kern="1200" dirty="0" smtClean="0">
                <a:solidFill>
                  <a:schemeClr val="tx1"/>
                </a:solidFill>
                <a:effectLst/>
                <a:latin typeface="+mn-lt"/>
                <a:ea typeface="+mn-ea"/>
                <a:cs typeface="+mn-cs"/>
              </a:rPr>
              <a:t>dupa ce adaugam fisierul text, si executam comanda git status, vedem ca fisierul este gata de a fi „commited”, adica daca salvam un snapshot cu starea actuala a proiectului, va fi salvata si starea actuala a acestui fisier</a:t>
            </a:r>
            <a:endParaRPr lang="en-US" sz="1200" kern="1200" dirty="0" smtClean="0">
              <a:solidFill>
                <a:schemeClr val="tx1"/>
              </a:solidFill>
              <a:effectLst/>
              <a:latin typeface="+mn-lt"/>
              <a:ea typeface="+mn-ea"/>
              <a:cs typeface="+mn-cs"/>
            </a:endParaRPr>
          </a:p>
          <a:p>
            <a:pPr lvl="1"/>
            <a:r>
              <a:rPr lang="ro-RO" sz="1200" kern="1200" dirty="0" smtClean="0">
                <a:solidFill>
                  <a:schemeClr val="tx1"/>
                </a:solidFill>
                <a:effectLst/>
                <a:latin typeface="+mn-lt"/>
                <a:ea typeface="+mn-ea"/>
                <a:cs typeface="+mn-cs"/>
              </a:rPr>
              <a:t>daca vrem sa il scoatem din staging, putem executa comanda git rm –cached [nume fisier]</a:t>
            </a:r>
            <a:endParaRPr lang="en-US" sz="1200" kern="1200" dirty="0" smtClean="0">
              <a:solidFill>
                <a:schemeClr val="tx1"/>
              </a:solidFill>
              <a:effectLst/>
              <a:latin typeface="+mn-lt"/>
              <a:ea typeface="+mn-ea"/>
              <a:cs typeface="+mn-cs"/>
            </a:endParaRPr>
          </a:p>
          <a:p>
            <a:pPr lvl="1"/>
            <a:r>
              <a:rPr lang="ro-RO" sz="1200" kern="1200" dirty="0" smtClean="0">
                <a:solidFill>
                  <a:schemeClr val="tx1"/>
                </a:solidFill>
                <a:effectLst/>
                <a:latin typeface="+mn-lt"/>
                <a:ea typeface="+mn-ea"/>
                <a:cs typeface="+mn-cs"/>
              </a:rPr>
              <a:t>mai trebuie mentionat faptul ca odata ce adaugam un fisier, noi de fapt adaugam starea in care este el acum, si daca il modificam inainte sa facem un commit, trebuie sa il adaugam din nou in staging</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26</a:t>
            </a:fld>
            <a:endParaRPr lang="en-US"/>
          </a:p>
        </p:txBody>
      </p:sp>
    </p:spTree>
    <p:extLst>
      <p:ext uri="{BB962C8B-B14F-4D97-AF65-F5344CB8AC3E}">
        <p14:creationId xmlns:p14="http://schemas.microsoft.com/office/powerpoint/2010/main" val="2817924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latin typeface="+mn-lt"/>
                <a:ea typeface="+mn-ea"/>
                <a:cs typeface="+mn-cs"/>
              </a:rPr>
              <a:t>Urmatorul pas este sa facem un snapshot si pentru asta folosim comanda git commit</a:t>
            </a:r>
            <a:endParaRPr lang="en-US" sz="1200" kern="1200" dirty="0" smtClean="0">
              <a:solidFill>
                <a:schemeClr val="tx1"/>
              </a:solidFill>
              <a:effectLst/>
              <a:latin typeface="+mn-lt"/>
              <a:ea typeface="+mn-ea"/>
              <a:cs typeface="+mn-cs"/>
            </a:endParaRPr>
          </a:p>
          <a:p>
            <a:pPr lvl="0"/>
            <a:r>
              <a:rPr lang="ro-RO" sz="1200" kern="1200" dirty="0" smtClean="0">
                <a:solidFill>
                  <a:schemeClr val="tx1"/>
                </a:solidFill>
                <a:effectLst/>
                <a:latin typeface="+mn-lt"/>
                <a:ea typeface="+mn-ea"/>
                <a:cs typeface="+mn-cs"/>
              </a:rPr>
              <a:t>Fiecare commit are si un mesaj, ce este specificat cu optiunea -m</a:t>
            </a:r>
            <a:endParaRPr lang="en-US" sz="1200" kern="1200" dirty="0" smtClean="0">
              <a:solidFill>
                <a:schemeClr val="tx1"/>
              </a:solidFill>
              <a:effectLst/>
              <a:latin typeface="+mn-lt"/>
              <a:ea typeface="+mn-ea"/>
              <a:cs typeface="+mn-cs"/>
            </a:endParaRPr>
          </a:p>
          <a:p>
            <a:pPr lvl="0"/>
            <a:r>
              <a:rPr lang="ro-RO" sz="1200" kern="1200" dirty="0" smtClean="0">
                <a:solidFill>
                  <a:schemeClr val="tx1"/>
                </a:solidFill>
                <a:effectLst/>
                <a:latin typeface="+mn-lt"/>
                <a:ea typeface="+mn-ea"/>
                <a:cs typeface="+mn-cs"/>
              </a:rPr>
              <a:t>Dupa ce facem commit-ul, daca executam comanda git status, vedem ca nu mai avem nicio schimbare</a:t>
            </a:r>
            <a:endParaRPr lang="en-US" sz="1200" kern="1200" dirty="0" smtClean="0">
              <a:solidFill>
                <a:schemeClr val="tx1"/>
              </a:solidFill>
              <a:effectLst/>
              <a:latin typeface="+mn-lt"/>
              <a:ea typeface="+mn-ea"/>
              <a:cs typeface="+mn-cs"/>
            </a:endParaRPr>
          </a:p>
          <a:p>
            <a:pPr lvl="0"/>
            <a:r>
              <a:rPr lang="ro-RO" sz="1200" kern="1200" dirty="0" smtClean="0">
                <a:solidFill>
                  <a:schemeClr val="tx1"/>
                </a:solidFill>
                <a:effectLst/>
                <a:latin typeface="+mn-lt"/>
                <a:ea typeface="+mn-ea"/>
                <a:cs typeface="+mn-cs"/>
              </a:rPr>
              <a:t>Fisierul este in staging, si nemodificat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27</a:t>
            </a:fld>
            <a:endParaRPr lang="en-US"/>
          </a:p>
        </p:txBody>
      </p:sp>
    </p:spTree>
    <p:extLst>
      <p:ext uri="{BB962C8B-B14F-4D97-AF65-F5344CB8AC3E}">
        <p14:creationId xmlns:p14="http://schemas.microsoft.com/office/powerpoint/2010/main" val="3639487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28</a:t>
            </a:fld>
            <a:endParaRPr lang="en-US"/>
          </a:p>
        </p:txBody>
      </p:sp>
    </p:spTree>
    <p:extLst>
      <p:ext uri="{BB962C8B-B14F-4D97-AF65-F5344CB8AC3E}">
        <p14:creationId xmlns:p14="http://schemas.microsoft.com/office/powerpoint/2010/main" val="961110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29</a:t>
            </a:fld>
            <a:endParaRPr lang="en-US"/>
          </a:p>
        </p:txBody>
      </p:sp>
    </p:spTree>
    <p:extLst>
      <p:ext uri="{BB962C8B-B14F-4D97-AF65-F5344CB8AC3E}">
        <p14:creationId xmlns:p14="http://schemas.microsoft.com/office/powerpoint/2010/main" val="3434195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30</a:t>
            </a:fld>
            <a:endParaRPr lang="en-US"/>
          </a:p>
        </p:txBody>
      </p:sp>
    </p:spTree>
    <p:extLst>
      <p:ext uri="{BB962C8B-B14F-4D97-AF65-F5344CB8AC3E}">
        <p14:creationId xmlns:p14="http://schemas.microsoft.com/office/powerpoint/2010/main" val="2035734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3</a:t>
            </a:fld>
            <a:endParaRPr lang="en-US"/>
          </a:p>
        </p:txBody>
      </p:sp>
    </p:spTree>
    <p:extLst>
      <p:ext uri="{BB962C8B-B14F-4D97-AF65-F5344CB8AC3E}">
        <p14:creationId xmlns:p14="http://schemas.microsoft.com/office/powerpoint/2010/main" val="2868742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4</a:t>
            </a:fld>
            <a:endParaRPr lang="en-US"/>
          </a:p>
        </p:txBody>
      </p:sp>
    </p:spTree>
    <p:extLst>
      <p:ext uri="{BB962C8B-B14F-4D97-AF65-F5344CB8AC3E}">
        <p14:creationId xmlns:p14="http://schemas.microsoft.com/office/powerpoint/2010/main" val="91116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5</a:t>
            </a:fld>
            <a:endParaRPr lang="en-US"/>
          </a:p>
        </p:txBody>
      </p:sp>
    </p:spTree>
    <p:extLst>
      <p:ext uri="{BB962C8B-B14F-4D97-AF65-F5344CB8AC3E}">
        <p14:creationId xmlns:p14="http://schemas.microsoft.com/office/powerpoint/2010/main" val="1660698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 </a:t>
            </a:r>
            <a:r>
              <a:rPr lang="en-US" dirty="0" err="1" smtClean="0"/>
              <a:t>sa</a:t>
            </a:r>
            <a:r>
              <a:rPr lang="en-US" dirty="0" smtClean="0"/>
              <a:t> </a:t>
            </a:r>
            <a:r>
              <a:rPr lang="en-US" dirty="0" err="1" smtClean="0"/>
              <a:t>citez</a:t>
            </a:r>
            <a:r>
              <a:rPr lang="en-US" dirty="0" smtClean="0"/>
              <a:t> de </a:t>
            </a:r>
            <a:r>
              <a:rPr lang="en-US" dirty="0" err="1" smtClean="0"/>
              <a:t>pe</a:t>
            </a:r>
            <a:r>
              <a:rPr lang="en-US" dirty="0" smtClean="0"/>
              <a:t> Wikipedia: </a:t>
            </a:r>
            <a:r>
              <a:rPr lang="ro-RO" sz="1200" b="1" i="0" kern="1200" dirty="0" smtClean="0">
                <a:solidFill>
                  <a:schemeClr val="tx1"/>
                </a:solidFill>
                <a:effectLst/>
                <a:latin typeface="+mn-lt"/>
                <a:ea typeface="+mn-ea"/>
                <a:cs typeface="+mn-cs"/>
              </a:rPr>
              <a:t>Controlul versiunilor</a:t>
            </a:r>
            <a:r>
              <a:rPr lang="en-US" sz="1200" b="1" i="0" kern="1200" baseline="0" dirty="0" smtClean="0">
                <a:solidFill>
                  <a:schemeClr val="tx1"/>
                </a:solidFill>
                <a:effectLst/>
                <a:latin typeface="+mn-lt"/>
                <a:ea typeface="+mn-ea"/>
                <a:cs typeface="+mn-cs"/>
              </a:rPr>
              <a:t> </a:t>
            </a:r>
            <a:r>
              <a:rPr lang="ro-RO" sz="1200" b="0" i="0" kern="1200" dirty="0" smtClean="0">
                <a:solidFill>
                  <a:schemeClr val="bg1"/>
                </a:solidFill>
                <a:effectLst/>
                <a:latin typeface="+mn-lt"/>
                <a:ea typeface="+mn-ea"/>
                <a:cs typeface="+mn-cs"/>
              </a:rPr>
              <a:t>este un domeniu </a:t>
            </a:r>
            <a:r>
              <a:rPr lang="ro-RO" sz="1200" b="0" i="0" u="none" strike="noStrike" kern="1200" dirty="0" smtClean="0">
                <a:solidFill>
                  <a:schemeClr val="bg1"/>
                </a:solidFill>
                <a:effectLst/>
                <a:latin typeface="+mn-lt"/>
                <a:ea typeface="+mn-ea"/>
                <a:cs typeface="+mn-cs"/>
                <a:hlinkClick r:id="rId3" tooltip="Software"/>
              </a:rPr>
              <a:t>software</a:t>
            </a:r>
            <a:r>
              <a:rPr lang="ro-RO" sz="1200" b="0" i="0" kern="1200" dirty="0" smtClean="0">
                <a:solidFill>
                  <a:schemeClr val="bg1"/>
                </a:solidFill>
                <a:effectLst/>
                <a:latin typeface="+mn-lt"/>
                <a:ea typeface="+mn-ea"/>
                <a:cs typeface="+mn-cs"/>
              </a:rPr>
              <a:t> care se ocupă cu gestionarea mai multor versiuni (numite și revizii) ale unor</a:t>
            </a:r>
            <a:r>
              <a:rPr lang="en-US" sz="1200" b="0" i="0" kern="1200" dirty="0" smtClean="0">
                <a:solidFill>
                  <a:schemeClr val="bg1"/>
                </a:solidFill>
                <a:effectLst/>
                <a:latin typeface="+mn-lt"/>
                <a:ea typeface="+mn-ea"/>
                <a:cs typeface="+mn-cs"/>
              </a:rPr>
              <a:t> </a:t>
            </a:r>
            <a:r>
              <a:rPr lang="ro-RO" sz="1200" b="0" i="0" u="none" strike="noStrike" kern="1200" dirty="0" smtClean="0">
                <a:solidFill>
                  <a:schemeClr val="bg1"/>
                </a:solidFill>
                <a:effectLst/>
                <a:latin typeface="+mn-lt"/>
                <a:ea typeface="+mn-ea"/>
                <a:cs typeface="+mn-cs"/>
                <a:hlinkClick r:id="rId4" tooltip="Fișier"/>
              </a:rPr>
              <a:t>fișiere</a:t>
            </a:r>
            <a:endParaRPr lang="en-US" sz="1200" b="0" i="0" u="none" strike="noStrike" kern="1200" dirty="0" smtClean="0">
              <a:solidFill>
                <a:schemeClr val="bg1"/>
              </a:solidFill>
              <a:effectLst/>
              <a:latin typeface="+mn-lt"/>
              <a:ea typeface="+mn-ea"/>
              <a:cs typeface="+mn-cs"/>
            </a:endParaRPr>
          </a:p>
          <a:p>
            <a:endParaRPr lang="ro-RO" dirty="0">
              <a:solidFill>
                <a:schemeClr val="bg1"/>
              </a:solidFill>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6</a:t>
            </a:fld>
            <a:endParaRPr lang="en-US"/>
          </a:p>
        </p:txBody>
      </p:sp>
    </p:spTree>
    <p:extLst>
      <p:ext uri="{BB962C8B-B14F-4D97-AF65-F5344CB8AC3E}">
        <p14:creationId xmlns:p14="http://schemas.microsoft.com/office/powerpoint/2010/main" val="235709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o-RO" sz="1200" kern="1200" dirty="0" smtClean="0">
                <a:solidFill>
                  <a:schemeClr val="tx1"/>
                </a:solidFill>
                <a:effectLst/>
                <a:latin typeface="+mn-lt"/>
                <a:ea typeface="+mn-ea"/>
                <a:cs typeface="+mn-cs"/>
              </a:rPr>
              <a:t>VCS - Sistem de controlare a versiunilor. </a:t>
            </a:r>
          </a:p>
          <a:p>
            <a:pPr lvl="1"/>
            <a:r>
              <a:rPr lang="ro-RO" sz="1200" kern="1200" dirty="0" smtClean="0">
                <a:solidFill>
                  <a:schemeClr val="tx1"/>
                </a:solidFill>
                <a:effectLst/>
                <a:latin typeface="+mn-lt"/>
                <a:ea typeface="+mn-ea"/>
                <a:cs typeface="+mn-cs"/>
              </a:rPr>
              <a:t>mai exact, un sistem care inregistreaza schimbarile prin care trece un fisier sau un set de fisiere, astfel este posibila revenirea la o versiune anterioara.</a:t>
            </a:r>
            <a:endParaRPr lang="en-US" sz="1200" kern="1200" dirty="0" smtClean="0">
              <a:solidFill>
                <a:schemeClr val="tx1"/>
              </a:solidFill>
              <a:effectLst/>
              <a:latin typeface="+mn-lt"/>
              <a:ea typeface="+mn-ea"/>
              <a:cs typeface="+mn-cs"/>
            </a:endParaRPr>
          </a:p>
          <a:p>
            <a:pPr lvl="1"/>
            <a:r>
              <a:rPr lang="ro-RO" sz="1200" kern="1200" dirty="0" smtClean="0">
                <a:solidFill>
                  <a:schemeClr val="tx1"/>
                </a:solidFill>
                <a:effectLst/>
                <a:latin typeface="+mn-lt"/>
                <a:ea typeface="+mn-ea"/>
                <a:cs typeface="+mn-cs"/>
              </a:rPr>
              <a:t>In prezent, un VCS are mai multe functii, dar la inceput cam asta era principalul scop. Acum putem vedea cine a facut unele schimbari, putem compara versiuni intre ele, putem folosi un VCS ca un backup, etc.</a:t>
            </a:r>
          </a:p>
          <a:p>
            <a:pPr lvl="1"/>
            <a:r>
              <a:rPr lang="en-US" sz="1200" kern="1200" dirty="0" smtClean="0">
                <a:solidFill>
                  <a:schemeClr val="tx1"/>
                </a:solidFill>
                <a:effectLst/>
                <a:latin typeface="+mn-lt"/>
                <a:ea typeface="+mn-ea"/>
                <a:cs typeface="+mn-cs"/>
              </a:rPr>
              <a:t>C</a:t>
            </a:r>
            <a:r>
              <a:rPr lang="ro-RO" sz="1200" kern="1200" dirty="0" smtClean="0">
                <a:solidFill>
                  <a:schemeClr val="tx1"/>
                </a:solidFill>
                <a:effectLst/>
                <a:latin typeface="+mn-lt"/>
                <a:ea typeface="+mn-ea"/>
                <a:cs typeface="+mn-cs"/>
              </a:rPr>
              <a:t>el mai popular VCS este copierea fisierelor in foldere numite dupa versiuni</a:t>
            </a:r>
            <a:endParaRPr lang="en-US" sz="1200" kern="1200" dirty="0" smtClean="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Acesta</a:t>
            </a:r>
            <a:r>
              <a:rPr lang="en-US" sz="1200" kern="1200" dirty="0" smtClean="0">
                <a:solidFill>
                  <a:schemeClr val="tx1"/>
                </a:solidFill>
                <a:effectLst/>
                <a:latin typeface="+mn-lt"/>
                <a:ea typeface="+mn-ea"/>
                <a:cs typeface="+mn-cs"/>
              </a:rPr>
              <a:t> are </a:t>
            </a:r>
            <a:r>
              <a:rPr lang="en-US" sz="1200" kern="1200" dirty="0" err="1" smtClean="0">
                <a:solidFill>
                  <a:schemeClr val="tx1"/>
                </a:solidFill>
                <a:effectLst/>
                <a:latin typeface="+mn-lt"/>
                <a:ea typeface="+mn-ea"/>
                <a:cs typeface="+mn-cs"/>
              </a:rPr>
              <a:t>multe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dezavantaje</a:t>
            </a:r>
            <a:r>
              <a:rPr lang="ro-RO" sz="1200" kern="1200" dirty="0" smtClean="0">
                <a:solidFill>
                  <a:schemeClr val="tx1"/>
                </a:solidFill>
                <a:effectLst/>
                <a:latin typeface="+mn-lt"/>
                <a:ea typeface="+mn-ea"/>
                <a:cs typeface="+mn-cs"/>
              </a:rPr>
              <a:t>, asa ca s-au creat sisteme care salveaza schimbarile intr-o baza de date.</a:t>
            </a:r>
          </a:p>
          <a:p>
            <a:pPr lvl="1"/>
            <a:endParaRPr lang="ro-RO" sz="1200" kern="1200" dirty="0" smtClean="0">
              <a:solidFill>
                <a:schemeClr val="tx1"/>
              </a:solidFill>
              <a:effectLst/>
              <a:latin typeface="+mn-lt"/>
              <a:ea typeface="+mn-ea"/>
              <a:cs typeface="+mn-cs"/>
            </a:endParaRPr>
          </a:p>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7</a:t>
            </a:fld>
            <a:endParaRPr lang="en-US"/>
          </a:p>
        </p:txBody>
      </p:sp>
    </p:spTree>
    <p:extLst>
      <p:ext uri="{BB962C8B-B14F-4D97-AF65-F5344CB8AC3E}">
        <p14:creationId xmlns:p14="http://schemas.microsoft.com/office/powerpoint/2010/main" val="1032238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latin typeface="+mn-lt"/>
                <a:ea typeface="+mn-ea"/>
                <a:cs typeface="+mn-cs"/>
              </a:rPr>
              <a:t>urmato</a:t>
            </a:r>
            <a:r>
              <a:rPr lang="en-US" sz="1200" kern="1200" dirty="0" smtClean="0">
                <a:solidFill>
                  <a:schemeClr val="tx1"/>
                </a:solidFill>
                <a:effectLst/>
                <a:latin typeface="+mn-lt"/>
                <a:ea typeface="+mn-ea"/>
                <a:cs typeface="+mn-cs"/>
              </a:rPr>
              <a:t>area</a:t>
            </a:r>
            <a:r>
              <a:rPr lang="ro-RO" sz="1200" kern="1200" dirty="0" smtClean="0">
                <a:solidFill>
                  <a:schemeClr val="tx1"/>
                </a:solidFill>
                <a:effectLst/>
                <a:latin typeface="+mn-lt"/>
                <a:ea typeface="+mn-ea"/>
                <a:cs typeface="+mn-cs"/>
              </a:rPr>
              <a:t> problema intalnita a fost colaborarea</a:t>
            </a:r>
          </a:p>
          <a:p>
            <a:pPr lvl="1"/>
            <a:r>
              <a:rPr lang="ro-RO" sz="1200" kern="1200" dirty="0" smtClean="0">
                <a:solidFill>
                  <a:schemeClr val="tx1"/>
                </a:solidFill>
                <a:effectLst/>
                <a:latin typeface="+mn-lt"/>
                <a:ea typeface="+mn-ea"/>
                <a:cs typeface="+mn-cs"/>
              </a:rPr>
              <a:t>in loc ca fiecare developer sa tina un VCS personal, se poate folosi un VCS pentru intreaga echipa</a:t>
            </a:r>
          </a:p>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9</a:t>
            </a:fld>
            <a:endParaRPr lang="en-US"/>
          </a:p>
        </p:txBody>
      </p:sp>
    </p:spTree>
    <p:extLst>
      <p:ext uri="{BB962C8B-B14F-4D97-AF65-F5344CB8AC3E}">
        <p14:creationId xmlns:p14="http://schemas.microsoft.com/office/powerpoint/2010/main" val="246229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latin typeface="+mn-lt"/>
                <a:ea typeface="+mn-ea"/>
                <a:cs typeface="+mn-cs"/>
              </a:rPr>
              <a:t>Proiectul a fost creat de CollabNet in anul 2000, iar in 2009 a fost acceptat in Apache Incubator</a:t>
            </a:r>
            <a:endParaRPr lang="en-US" sz="1200" kern="1200" dirty="0" smtClean="0">
              <a:solidFill>
                <a:schemeClr val="tx1"/>
              </a:solidFill>
              <a:effectLst/>
              <a:latin typeface="+mn-lt"/>
              <a:ea typeface="+mn-ea"/>
              <a:cs typeface="+mn-cs"/>
            </a:endParaRPr>
          </a:p>
          <a:p>
            <a:pPr lvl="1"/>
            <a:r>
              <a:rPr lang="ro-RO" sz="1200" kern="1200" dirty="0" smtClean="0">
                <a:solidFill>
                  <a:schemeClr val="tx1"/>
                </a:solidFill>
                <a:effectLst/>
                <a:latin typeface="+mn-lt"/>
                <a:ea typeface="+mn-ea"/>
                <a:cs typeface="+mn-cs"/>
              </a:rPr>
              <a:t>Desi a ajuns sa fie unul din cele mai folosite sisteme de versionare, faptul ca nu este distribuit il dezavantajeaza foarte mult</a:t>
            </a:r>
            <a:endParaRPr lang="en-US" sz="1200" kern="1200" dirty="0" smtClean="0">
              <a:solidFill>
                <a:schemeClr val="tx1"/>
              </a:solidFill>
              <a:effectLst/>
              <a:latin typeface="+mn-lt"/>
              <a:ea typeface="+mn-ea"/>
              <a:cs typeface="+mn-cs"/>
            </a:endParaRPr>
          </a:p>
          <a:p>
            <a:pPr lvl="1"/>
            <a:r>
              <a:rPr lang="en-US" sz="1200" kern="1200" dirty="0" err="1" smtClean="0">
                <a:solidFill>
                  <a:schemeClr val="tx1"/>
                </a:solidFill>
                <a:effectLst/>
                <a:latin typeface="+mn-lt"/>
                <a:ea typeface="+mn-ea"/>
                <a:cs typeface="+mn-cs"/>
              </a:rPr>
              <a:t>Majoritatea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operatiunilor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necesita</a:t>
            </a:r>
            <a:r>
              <a:rPr lang="en-US" sz="1200" kern="1200" baseline="0" dirty="0" smtClean="0">
                <a:solidFill>
                  <a:schemeClr val="tx1"/>
                </a:solidFill>
                <a:effectLst/>
                <a:latin typeface="+mn-lt"/>
                <a:ea typeface="+mn-ea"/>
                <a:cs typeface="+mn-cs"/>
              </a:rPr>
              <a:t> o </a:t>
            </a:r>
            <a:r>
              <a:rPr lang="en-US" sz="1200" kern="1200" baseline="0" dirty="0" err="1" smtClean="0">
                <a:solidFill>
                  <a:schemeClr val="tx1"/>
                </a:solidFill>
                <a:effectLst/>
                <a:latin typeface="+mn-lt"/>
                <a:ea typeface="+mn-ea"/>
                <a:cs typeface="+mn-cs"/>
              </a:rPr>
              <a:t>conexiune</a:t>
            </a:r>
            <a:r>
              <a:rPr lang="en-US" sz="1200" kern="1200" baseline="0" dirty="0" smtClean="0">
                <a:solidFill>
                  <a:schemeClr val="tx1"/>
                </a:solidFill>
                <a:effectLst/>
                <a:latin typeface="+mn-lt"/>
                <a:ea typeface="+mn-ea"/>
                <a:cs typeface="+mn-cs"/>
              </a:rPr>
              <a:t> la internet, care </a:t>
            </a:r>
            <a:r>
              <a:rPr lang="en-US" sz="1200" kern="1200" baseline="0" dirty="0" err="1" smtClean="0">
                <a:solidFill>
                  <a:schemeClr val="tx1"/>
                </a:solidFill>
                <a:effectLst/>
                <a:latin typeface="+mn-lt"/>
                <a:ea typeface="+mn-ea"/>
                <a:cs typeface="+mn-cs"/>
              </a:rPr>
              <a:t>trebuie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a:t>
            </a:r>
            <a:r>
              <a:rPr lang="en-US" sz="1200" kern="1200" baseline="0" dirty="0" smtClean="0">
                <a:solidFill>
                  <a:schemeClr val="tx1"/>
                </a:solidFill>
                <a:effectLst/>
                <a:latin typeface="+mn-lt"/>
                <a:ea typeface="+mn-ea"/>
                <a:cs typeface="+mn-cs"/>
              </a:rPr>
              <a:t> fie </a:t>
            </a:r>
            <a:r>
              <a:rPr lang="en-US" sz="1200" kern="1200" baseline="0" dirty="0" err="1" smtClean="0">
                <a:solidFill>
                  <a:schemeClr val="tx1"/>
                </a:solidFill>
                <a:effectLst/>
                <a:latin typeface="+mn-lt"/>
                <a:ea typeface="+mn-ea"/>
                <a:cs typeface="+mn-cs"/>
              </a:rPr>
              <a:t>si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destul</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rapida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altfel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functiona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destul</a:t>
            </a:r>
            <a:r>
              <a:rPr lang="en-US" sz="1200" kern="1200" baseline="0" dirty="0" smtClean="0">
                <a:solidFill>
                  <a:schemeClr val="tx1"/>
                </a:solidFill>
                <a:effectLst/>
                <a:latin typeface="+mn-lt"/>
                <a:ea typeface="+mn-ea"/>
                <a:cs typeface="+mn-cs"/>
              </a:rPr>
              <a:t> de lent</a:t>
            </a:r>
          </a:p>
          <a:p>
            <a:pPr lvl="1"/>
            <a:r>
              <a:rPr lang="en-US" sz="1200" kern="1200" dirty="0" err="1" smtClean="0">
                <a:solidFill>
                  <a:schemeClr val="tx1"/>
                </a:solidFill>
                <a:effectLst/>
                <a:latin typeface="+mn-lt"/>
                <a:ea typeface="+mn-ea"/>
                <a:cs typeface="+mn-cs"/>
              </a:rPr>
              <a:t>Daca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serverul</a:t>
            </a:r>
            <a:r>
              <a:rPr lang="en-US" sz="1200" kern="1200" dirty="0" smtClean="0">
                <a:solidFill>
                  <a:schemeClr val="tx1"/>
                </a:solidFill>
                <a:effectLst/>
                <a:latin typeface="+mn-lt"/>
                <a:ea typeface="+mn-ea"/>
                <a:cs typeface="+mn-cs"/>
              </a:rPr>
              <a:t> pica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pentru</a:t>
            </a:r>
            <a:r>
              <a:rPr lang="en-US" sz="1200" kern="1200" baseline="0" dirty="0" smtClean="0">
                <a:solidFill>
                  <a:schemeClr val="tx1"/>
                </a:solidFill>
                <a:effectLst/>
                <a:latin typeface="+mn-lt"/>
                <a:ea typeface="+mn-ea"/>
                <a:cs typeface="+mn-cs"/>
              </a:rPr>
              <a:t> o </a:t>
            </a:r>
            <a:r>
              <a:rPr lang="en-US" sz="1200" kern="1200" baseline="0" dirty="0" err="1" smtClean="0">
                <a:solidFill>
                  <a:schemeClr val="tx1"/>
                </a:solidFill>
                <a:effectLst/>
                <a:latin typeface="+mn-lt"/>
                <a:ea typeface="+mn-ea"/>
                <a:cs typeface="+mn-cs"/>
              </a:rPr>
              <a:t>ora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atunci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echipa</a:t>
            </a:r>
            <a:r>
              <a:rPr lang="en-US" sz="1200" kern="1200" baseline="0" dirty="0" smtClean="0">
                <a:solidFill>
                  <a:schemeClr val="tx1"/>
                </a:solidFill>
                <a:effectLst/>
                <a:latin typeface="+mn-lt"/>
                <a:ea typeface="+mn-ea"/>
                <a:cs typeface="+mn-cs"/>
              </a:rPr>
              <a:t> nu </a:t>
            </a:r>
            <a:r>
              <a:rPr lang="en-US" sz="1200" kern="1200" baseline="0" dirty="0" err="1" smtClean="0">
                <a:solidFill>
                  <a:schemeClr val="tx1"/>
                </a:solidFill>
                <a:effectLst/>
                <a:latin typeface="+mn-lt"/>
                <a:ea typeface="+mn-ea"/>
                <a:cs typeface="+mn-cs"/>
              </a:rPr>
              <a:t>mai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poate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colabora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daca</a:t>
            </a:r>
            <a:r>
              <a:rPr lang="en-US" sz="1200" kern="1200" baseline="0" dirty="0" smtClean="0">
                <a:solidFill>
                  <a:schemeClr val="tx1"/>
                </a:solidFill>
                <a:effectLst/>
                <a:latin typeface="+mn-lt"/>
                <a:ea typeface="+mn-ea"/>
                <a:cs typeface="+mn-cs"/>
              </a:rPr>
              <a:t> pica de tot, </a:t>
            </a:r>
            <a:r>
              <a:rPr lang="en-US" sz="1200" kern="1200" baseline="0" dirty="0" err="1" smtClean="0">
                <a:solidFill>
                  <a:schemeClr val="tx1"/>
                </a:solidFill>
                <a:effectLst/>
                <a:latin typeface="+mn-lt"/>
                <a:ea typeface="+mn-ea"/>
                <a:cs typeface="+mn-cs"/>
              </a:rPr>
              <a:t>atunci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codul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este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pierdut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deci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trebuie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si</a:t>
            </a:r>
            <a:r>
              <a:rPr lang="en-US" sz="1200" kern="1200" baseline="0" dirty="0" smtClean="0">
                <a:solidFill>
                  <a:schemeClr val="tx1"/>
                </a:solidFill>
                <a:effectLst/>
                <a:latin typeface="+mn-lt"/>
                <a:ea typeface="+mn-ea"/>
                <a:cs typeface="+mn-cs"/>
              </a:rPr>
              <a:t> un backup</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10</a:t>
            </a:fld>
            <a:endParaRPr lang="en-US"/>
          </a:p>
        </p:txBody>
      </p:sp>
    </p:spTree>
    <p:extLst>
      <p:ext uri="{BB962C8B-B14F-4D97-AF65-F5344CB8AC3E}">
        <p14:creationId xmlns:p14="http://schemas.microsoft.com/office/powerpoint/2010/main" val="839300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535669A-2E25-4AFC-8E75-7D13DCC7EC24}" type="datetimeFigureOut">
              <a:rPr lang="en-US" smtClean="0"/>
              <a:t>1/16/2015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4211407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11705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721791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0213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2665761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535669A-2E25-4AFC-8E75-7D13DCC7EC24}" type="datetimeFigureOut">
              <a:rPr lang="en-US" smtClean="0"/>
              <a:t>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394932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535669A-2E25-4AFC-8E75-7D13DCC7EC24}" type="datetimeFigureOut">
              <a:rPr lang="en-US" smtClean="0"/>
              <a:t>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150135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5669A-2E25-4AFC-8E75-7D13DCC7EC2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749723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5669A-2E25-4AFC-8E75-7D13DCC7EC2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8217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5669A-2E25-4AFC-8E75-7D13DCC7EC2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60473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35669A-2E25-4AFC-8E75-7D13DCC7EC2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5839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394335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35669A-2E25-4AFC-8E75-7D13DCC7EC24}" type="datetimeFigureOut">
              <a:rPr lang="en-US" smtClean="0"/>
              <a:t>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43225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35669A-2E25-4AFC-8E75-7D13DCC7EC24}" type="datetimeFigureOut">
              <a:rPr lang="en-US" smtClean="0"/>
              <a:t>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96454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5669A-2E25-4AFC-8E75-7D13DCC7EC24}" type="datetimeFigureOut">
              <a:rPr lang="en-US" smtClean="0"/>
              <a:t>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2140348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92858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40586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535669A-2E25-4AFC-8E75-7D13DCC7EC24}" type="datetimeFigureOut">
              <a:rPr lang="en-US" smtClean="0"/>
              <a:t>1/16/2015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B4650B-F7C2-47E0-A0F7-3CE6BD104C0E}" type="slidenum">
              <a:rPr lang="en-US" smtClean="0"/>
              <a:t>‹#›</a:t>
            </a:fld>
            <a:endParaRPr lang="en-US"/>
          </a:p>
        </p:txBody>
      </p:sp>
    </p:spTree>
    <p:extLst>
      <p:ext uri="{BB962C8B-B14F-4D97-AF65-F5344CB8AC3E}">
        <p14:creationId xmlns:p14="http://schemas.microsoft.com/office/powerpoint/2010/main" val="3591028099"/>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8126" y="2805879"/>
            <a:ext cx="2208674" cy="796159"/>
          </a:xfrm>
        </p:spPr>
        <p:txBody>
          <a:bodyPr>
            <a:noAutofit/>
          </a:bodyPr>
          <a:lstStyle/>
          <a:p>
            <a:r>
              <a:rPr lang="en-US" sz="8000" b="1" dirty="0" smtClean="0">
                <a:solidFill>
                  <a:srgbClr val="F15034"/>
                </a:solidFill>
              </a:rPr>
              <a:t>101</a:t>
            </a:r>
            <a:endParaRPr lang="en-US" sz="8000" b="1" dirty="0">
              <a:solidFill>
                <a:srgbClr val="F15034"/>
              </a:solidFill>
            </a:endParaRPr>
          </a:p>
        </p:txBody>
      </p:sp>
      <p:pic>
        <p:nvPicPr>
          <p:cNvPr id="1026" name="Picture 2" descr="http://git-scm.com/images/logos/downloads/Git-Logo-1788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3630" y="2416157"/>
            <a:ext cx="2839873" cy="118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708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Rockwell" panose="02060603020205020403" pitchFamily="18" charset="0"/>
              </a:rPr>
              <a:t>Subversion(SVN)</a:t>
            </a:r>
            <a:endParaRPr lang="en-US" dirty="0">
              <a:solidFill>
                <a:schemeClr val="bg1"/>
              </a:solidFill>
              <a:latin typeface="Rockwell" panose="02060603020205020403"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3973" y="2415763"/>
            <a:ext cx="5614192" cy="4216149"/>
          </a:xfrm>
        </p:spPr>
      </p:pic>
    </p:spTree>
    <p:extLst>
      <p:ext uri="{BB962C8B-B14F-4D97-AF65-F5344CB8AC3E}">
        <p14:creationId xmlns:p14="http://schemas.microsoft.com/office/powerpoint/2010/main" val="1493129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6944" y="269330"/>
            <a:ext cx="10515600" cy="5243196"/>
          </a:xfrm>
        </p:spPr>
        <p:txBody>
          <a:bodyPr>
            <a:normAutofit/>
          </a:bodyPr>
          <a:lstStyle/>
          <a:p>
            <a:pPr lvl="0" eaLnBrk="0" fontAlgn="base" hangingPunct="0">
              <a:lnSpc>
                <a:spcPct val="100000"/>
              </a:lnSpc>
              <a:spcAft>
                <a:spcPct val="0"/>
              </a:spcAft>
            </a:pPr>
            <a:r>
              <a:rPr lang="en-US" sz="3600" dirty="0" smtClean="0">
                <a:solidFill>
                  <a:srgbClr val="4D4D4D"/>
                </a:solidFill>
                <a:latin typeface="Segoe UI Light"/>
              </a:rPr>
              <a:t/>
            </a:r>
            <a:br>
              <a:rPr lang="en-US" sz="3600" dirty="0" smtClean="0">
                <a:solidFill>
                  <a:srgbClr val="4D4D4D"/>
                </a:solidFill>
                <a:latin typeface="Segoe UI Light"/>
              </a:rPr>
            </a:br>
            <a:r>
              <a:rPr lang="en-US" sz="3600" dirty="0">
                <a:solidFill>
                  <a:srgbClr val="4D4D4D"/>
                </a:solidFill>
                <a:latin typeface="Segoe UI Light"/>
              </a:rPr>
              <a:t/>
            </a:r>
            <a:br>
              <a:rPr lang="en-US" sz="3600" dirty="0">
                <a:solidFill>
                  <a:srgbClr val="4D4D4D"/>
                </a:solidFill>
                <a:latin typeface="Segoe UI Light"/>
              </a:rPr>
            </a:br>
            <a:r>
              <a:rPr lang="en-US" sz="3600" dirty="0">
                <a:solidFill>
                  <a:srgbClr val="4D4D4D"/>
                </a:solidFill>
                <a:latin typeface="Segoe UI Light"/>
                <a:ea typeface="+mn-ea"/>
                <a:cs typeface="+mn-cs"/>
              </a:rPr>
              <a:t/>
            </a:r>
            <a:br>
              <a:rPr lang="en-US" sz="3600" dirty="0">
                <a:solidFill>
                  <a:srgbClr val="4D4D4D"/>
                </a:solidFill>
                <a:latin typeface="Segoe UI Light"/>
                <a:ea typeface="+mn-ea"/>
                <a:cs typeface="+mn-cs"/>
              </a:rPr>
            </a:b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308" y="1457011"/>
            <a:ext cx="5630061" cy="5275148"/>
          </a:xfrm>
          <a:prstGeom prst="rect">
            <a:avLst/>
          </a:prstGeom>
        </p:spPr>
      </p:pic>
      <p:sp>
        <p:nvSpPr>
          <p:cNvPr id="4" name="TextBox 3"/>
          <p:cNvSpPr txBox="1"/>
          <p:nvPr/>
        </p:nvSpPr>
        <p:spPr>
          <a:xfrm>
            <a:off x="1286190" y="540005"/>
            <a:ext cx="8300414" cy="584775"/>
          </a:xfrm>
          <a:prstGeom prst="rect">
            <a:avLst/>
          </a:prstGeom>
          <a:noFill/>
        </p:spPr>
        <p:txBody>
          <a:bodyPr wrap="none" rtlCol="0">
            <a:spAutoFit/>
          </a:bodyPr>
          <a:lstStyle/>
          <a:p>
            <a:r>
              <a:rPr lang="en-US" sz="3200" dirty="0" smtClean="0">
                <a:latin typeface="Rockwell" panose="02060603020205020403" pitchFamily="18" charset="0"/>
              </a:rPr>
              <a:t>DVCS </a:t>
            </a:r>
            <a:r>
              <a:rPr lang="en-US" sz="3200" dirty="0" smtClean="0">
                <a:solidFill>
                  <a:srgbClr val="F15034"/>
                </a:solidFill>
                <a:latin typeface="Rockwell" panose="02060603020205020403" pitchFamily="18" charset="0"/>
              </a:rPr>
              <a:t>(Distributed Version Control System)</a:t>
            </a:r>
            <a:endParaRPr lang="en-US" sz="3200" dirty="0">
              <a:solidFill>
                <a:srgbClr val="F15034"/>
              </a:solidFill>
              <a:latin typeface="Rockwell" panose="02060603020205020403" pitchFamily="18" charset="0"/>
            </a:endParaRPr>
          </a:p>
        </p:txBody>
      </p:sp>
    </p:spTree>
    <p:extLst>
      <p:ext uri="{BB962C8B-B14F-4D97-AF65-F5344CB8AC3E}">
        <p14:creationId xmlns:p14="http://schemas.microsoft.com/office/powerpoint/2010/main" val="584633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Gill Sans MT" panose="020B0502020104020203" pitchFamily="34" charset="-18"/>
              </a:rPr>
              <a:t>2005 - </a:t>
            </a:r>
            <a:r>
              <a:rPr lang="en-US" dirty="0" err="1">
                <a:solidFill>
                  <a:schemeClr val="bg1"/>
                </a:solidFill>
                <a:latin typeface="Gill Sans MT" panose="020B0502020104020203" pitchFamily="34" charset="-18"/>
              </a:rPr>
              <a:t>git</a:t>
            </a:r>
            <a:r>
              <a:rPr lang="en-US" dirty="0">
                <a:solidFill>
                  <a:schemeClr val="bg1"/>
                </a:solidFill>
                <a:latin typeface="Gill Sans MT" panose="020B0502020104020203" pitchFamily="34" charset="-18"/>
              </a:rPr>
              <a:t> was born</a:t>
            </a:r>
          </a:p>
        </p:txBody>
      </p:sp>
      <p:sp>
        <p:nvSpPr>
          <p:cNvPr id="3" name="Content Placeholder 2"/>
          <p:cNvSpPr>
            <a:spLocks noGrp="1"/>
          </p:cNvSpPr>
          <p:nvPr>
            <p:ph idx="1"/>
          </p:nvPr>
        </p:nvSpPr>
        <p:spPr/>
        <p:txBody>
          <a:bodyPr>
            <a:normAutofit/>
          </a:bodyPr>
          <a:lstStyle/>
          <a:p>
            <a:r>
              <a:rPr lang="en-US" dirty="0" smtClean="0">
                <a:solidFill>
                  <a:schemeClr val="bg1"/>
                </a:solidFill>
                <a:latin typeface="Century Gothic" panose="020B0502020202020204" pitchFamily="34" charset="0"/>
              </a:rPr>
              <a:t>Linux project was using </a:t>
            </a:r>
            <a:r>
              <a:rPr lang="en-US" dirty="0" err="1" smtClean="0">
                <a:solidFill>
                  <a:schemeClr val="bg1"/>
                </a:solidFill>
                <a:latin typeface="Century Gothic" panose="020B0502020202020204" pitchFamily="34" charset="0"/>
              </a:rPr>
              <a:t>Bitkeeper</a:t>
            </a:r>
            <a:r>
              <a:rPr lang="en-US" dirty="0" smtClean="0">
                <a:solidFill>
                  <a:schemeClr val="bg1"/>
                </a:solidFill>
                <a:latin typeface="Century Gothic" panose="020B0502020202020204" pitchFamily="34" charset="0"/>
              </a:rPr>
              <a:t>, which had licensing issues</a:t>
            </a:r>
          </a:p>
          <a:p>
            <a:r>
              <a:rPr lang="en-US" dirty="0" smtClean="0">
                <a:solidFill>
                  <a:schemeClr val="bg1"/>
                </a:solidFill>
                <a:latin typeface="Century Gothic" panose="020B0502020202020204" pitchFamily="34" charset="0"/>
              </a:rPr>
              <a:t>Linus didn’t like SVN or CVS, so he decided to create a new system that must:</a:t>
            </a:r>
          </a:p>
          <a:p>
            <a:pPr lvl="1"/>
            <a:r>
              <a:rPr lang="en-US" dirty="0" smtClean="0">
                <a:solidFill>
                  <a:schemeClr val="bg1"/>
                </a:solidFill>
                <a:latin typeface="Century Gothic" panose="020B0502020202020204" pitchFamily="34" charset="0"/>
              </a:rPr>
              <a:t>be very fast</a:t>
            </a:r>
          </a:p>
          <a:p>
            <a:pPr lvl="1"/>
            <a:r>
              <a:rPr lang="en-US" dirty="0" smtClean="0">
                <a:solidFill>
                  <a:schemeClr val="bg1"/>
                </a:solidFill>
                <a:latin typeface="Century Gothic" panose="020B0502020202020204" pitchFamily="34" charset="0"/>
              </a:rPr>
              <a:t>be distributed</a:t>
            </a:r>
          </a:p>
          <a:p>
            <a:pPr lvl="1"/>
            <a:r>
              <a:rPr lang="en-US" dirty="0" smtClean="0">
                <a:solidFill>
                  <a:schemeClr val="bg1"/>
                </a:solidFill>
                <a:latin typeface="Century Gothic" panose="020B0502020202020204" pitchFamily="34" charset="0"/>
              </a:rPr>
              <a:t>able to handle large projects easily(like Linux)</a:t>
            </a:r>
          </a:p>
        </p:txBody>
      </p:sp>
    </p:spTree>
    <p:extLst>
      <p:ext uri="{BB962C8B-B14F-4D97-AF65-F5344CB8AC3E}">
        <p14:creationId xmlns:p14="http://schemas.microsoft.com/office/powerpoint/2010/main" val="3719402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Gill Sans MT" panose="020B0502020104020203" pitchFamily="34" charset="-18"/>
              </a:rPr>
              <a:t>2005 - </a:t>
            </a:r>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was born</a:t>
            </a:r>
            <a:endParaRPr lang="en-US" dirty="0">
              <a:solidFill>
                <a:schemeClr val="bg1"/>
              </a:solidFill>
              <a:latin typeface="Gill Sans MT" panose="020B0502020104020203" pitchFamily="34" charset="-18"/>
            </a:endParaRPr>
          </a:p>
        </p:txBody>
      </p:sp>
      <p:pic>
        <p:nvPicPr>
          <p:cNvPr id="1028" name="Picture 4" descr="http://cdn.memegenerator.net/instances/400x/3707833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62783" y="3173936"/>
            <a:ext cx="3541712" cy="35417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24932" y="2097088"/>
            <a:ext cx="1464055" cy="369332"/>
          </a:xfrm>
          <a:prstGeom prst="rect">
            <a:avLst/>
          </a:prstGeom>
          <a:noFill/>
        </p:spPr>
        <p:txBody>
          <a:bodyPr wrap="none" rtlCol="0">
            <a:spAutoFit/>
          </a:bodyPr>
          <a:lstStyle/>
          <a:p>
            <a:r>
              <a:rPr lang="en-US" dirty="0" smtClean="0"/>
              <a:t>What’s a </a:t>
            </a:r>
            <a:r>
              <a:rPr lang="en-US" dirty="0" err="1" smtClean="0"/>
              <a:t>Git</a:t>
            </a:r>
            <a:r>
              <a:rPr lang="en-US" dirty="0" smtClean="0"/>
              <a:t>?</a:t>
            </a:r>
            <a:endParaRPr lang="en-US" dirty="0"/>
          </a:p>
        </p:txBody>
      </p:sp>
      <p:sp>
        <p:nvSpPr>
          <p:cNvPr id="7" name="TextBox 6"/>
          <p:cNvSpPr txBox="1"/>
          <p:nvPr/>
        </p:nvSpPr>
        <p:spPr>
          <a:xfrm>
            <a:off x="1024932" y="2682162"/>
            <a:ext cx="7819523" cy="707886"/>
          </a:xfrm>
          <a:prstGeom prst="rect">
            <a:avLst/>
          </a:prstGeom>
          <a:noFill/>
        </p:spPr>
        <p:txBody>
          <a:bodyPr wrap="square" rtlCol="0">
            <a:spAutoFit/>
          </a:bodyPr>
          <a:lstStyle/>
          <a:p>
            <a:r>
              <a:rPr lang="en-US" sz="2000" i="1" dirty="0" smtClean="0">
                <a:solidFill>
                  <a:schemeClr val="bg1"/>
                </a:solidFill>
                <a:latin typeface="Gill Sans MT" panose="020B0502020104020203" pitchFamily="34" charset="-18"/>
              </a:rPr>
              <a:t>A completely ignorant, childish person with no manners. </a:t>
            </a:r>
            <a:r>
              <a:rPr lang="en-US" sz="2000" dirty="0" smtClean="0">
                <a:solidFill>
                  <a:schemeClr val="bg1"/>
                </a:solidFill>
                <a:latin typeface="Gill Sans MT" panose="020B0502020104020203" pitchFamily="34" charset="-18"/>
              </a:rPr>
              <a:t>– http://urbandictionary.com</a:t>
            </a:r>
            <a:endParaRPr lang="en-US" sz="2000" dirty="0">
              <a:solidFill>
                <a:schemeClr val="bg1"/>
              </a:solidFill>
              <a:latin typeface="Gill Sans MT" panose="020B0502020104020203" pitchFamily="34" charset="-18"/>
            </a:endParaRPr>
          </a:p>
        </p:txBody>
      </p:sp>
    </p:spTree>
    <p:extLst>
      <p:ext uri="{BB962C8B-B14F-4D97-AF65-F5344CB8AC3E}">
        <p14:creationId xmlns:p14="http://schemas.microsoft.com/office/powerpoint/2010/main" val="77634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 calcmode="lin" valueType="num">
                                      <p:cBhvr additive="base">
                                        <p:cTn id="20" dur="500" fill="hold"/>
                                        <p:tgtEl>
                                          <p:spTgt spid="1028"/>
                                        </p:tgtEl>
                                        <p:attrNameLst>
                                          <p:attrName>ppt_x</p:attrName>
                                        </p:attrNameLst>
                                      </p:cBhvr>
                                      <p:tavLst>
                                        <p:tav tm="0">
                                          <p:val>
                                            <p:strVal val="#ppt_x"/>
                                          </p:val>
                                        </p:tav>
                                        <p:tav tm="100000">
                                          <p:val>
                                            <p:strVal val="#ppt_x"/>
                                          </p:val>
                                        </p:tav>
                                      </p:tavLst>
                                    </p:anim>
                                    <p:anim calcmode="lin" valueType="num">
                                      <p:cBhvr additive="base">
                                        <p:cTn id="21"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bg1"/>
                </a:solidFill>
                <a:latin typeface="Gill Sans MT" panose="020B0502020104020203" pitchFamily="34" charset="-18"/>
                <a:cs typeface="Segoe UI Light" panose="020B0502040204020203" pitchFamily="34" charset="0"/>
              </a:rPr>
              <a:t>Recap: </a:t>
            </a:r>
            <a:r>
              <a:rPr lang="en-US" sz="3600" dirty="0" err="1" smtClean="0">
                <a:solidFill>
                  <a:schemeClr val="bg1"/>
                </a:solidFill>
                <a:latin typeface="Gill Sans MT" panose="020B0502020104020203" pitchFamily="34" charset="-18"/>
                <a:cs typeface="Segoe UI Light" panose="020B0502040204020203" pitchFamily="34" charset="0"/>
              </a:rPr>
              <a:t>Git</a:t>
            </a:r>
            <a:r>
              <a:rPr lang="en-US" sz="3600" dirty="0" smtClean="0">
                <a:solidFill>
                  <a:schemeClr val="bg1"/>
                </a:solidFill>
                <a:latin typeface="Gill Sans MT" panose="020B0502020104020203" pitchFamily="34" charset="-18"/>
                <a:cs typeface="Segoe UI Light" panose="020B0502040204020203" pitchFamily="34" charset="0"/>
              </a:rPr>
              <a:t> vs SVN</a:t>
            </a:r>
            <a:endParaRPr lang="en-US" sz="3600" dirty="0">
              <a:solidFill>
                <a:schemeClr val="bg1"/>
              </a:solidFill>
              <a:latin typeface="Gill Sans MT" panose="020B0502020104020203" pitchFamily="34" charset="-18"/>
              <a:cs typeface="Segoe UI Light"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is distributed, SVN is centralized</a:t>
            </a:r>
          </a:p>
          <a:p>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is very good at working offline</a:t>
            </a:r>
          </a:p>
          <a:p>
            <a:r>
              <a:rPr lang="en-US" dirty="0" smtClean="0">
                <a:solidFill>
                  <a:schemeClr val="bg1"/>
                </a:solidFill>
                <a:latin typeface="Gill Sans MT" panose="020B0502020104020203" pitchFamily="34" charset="-18"/>
              </a:rPr>
              <a:t>SVN requires a fast internet connection for most of the commands</a:t>
            </a:r>
          </a:p>
          <a:p>
            <a:r>
              <a:rPr lang="en-US" dirty="0" smtClean="0">
                <a:solidFill>
                  <a:schemeClr val="bg1"/>
                </a:solidFill>
                <a:latin typeface="Gill Sans MT" panose="020B0502020104020203" pitchFamily="34" charset="-18"/>
              </a:rPr>
              <a:t>SVN users can’t collaborate if the server is offline</a:t>
            </a:r>
          </a:p>
          <a:p>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users can add a new remote and use the code from any of the clients to restore data</a:t>
            </a:r>
          </a:p>
          <a:p>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clients have a full history of the project</a:t>
            </a:r>
            <a:endParaRPr lang="en-US" dirty="0">
              <a:solidFill>
                <a:schemeClr val="bg1"/>
              </a:solidFill>
              <a:latin typeface="Gill Sans MT" panose="020B0502020104020203" pitchFamily="34" charset="-18"/>
            </a:endParaRPr>
          </a:p>
        </p:txBody>
      </p:sp>
    </p:spTree>
    <p:extLst>
      <p:ext uri="{BB962C8B-B14F-4D97-AF65-F5344CB8AC3E}">
        <p14:creationId xmlns:p14="http://schemas.microsoft.com/office/powerpoint/2010/main" val="4116480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tools</a:t>
            </a:r>
            <a:endParaRPr lang="en-US" dirty="0">
              <a:solidFill>
                <a:schemeClr val="bg1"/>
              </a:solidFill>
              <a:latin typeface="Gill Sans MT" panose="020B0502020104020203" pitchFamily="34" charset="-18"/>
            </a:endParaRPr>
          </a:p>
        </p:txBody>
      </p:sp>
      <p:sp>
        <p:nvSpPr>
          <p:cNvPr id="3" name="Content Placeholder 2"/>
          <p:cNvSpPr>
            <a:spLocks noGrp="1"/>
          </p:cNvSpPr>
          <p:nvPr>
            <p:ph idx="1"/>
          </p:nvPr>
        </p:nvSpPr>
        <p:spPr/>
        <p:txBody>
          <a:bodyPr/>
          <a:lstStyle/>
          <a:p>
            <a:r>
              <a:rPr lang="en-US" dirty="0" smtClean="0">
                <a:solidFill>
                  <a:schemeClr val="bg1"/>
                </a:solidFill>
                <a:latin typeface="Gill Sans MT" panose="020B0502020104020203" pitchFamily="34" charset="-18"/>
              </a:rPr>
              <a:t>Command-line(default)</a:t>
            </a:r>
          </a:p>
          <a:p>
            <a:r>
              <a:rPr lang="en-US" dirty="0" smtClean="0">
                <a:solidFill>
                  <a:schemeClr val="bg1"/>
                </a:solidFill>
                <a:latin typeface="Gill Sans MT" panose="020B0502020104020203" pitchFamily="34" charset="-18"/>
              </a:rPr>
              <a:t>GUI</a:t>
            </a:r>
          </a:p>
          <a:p>
            <a:pPr lvl="1"/>
            <a:r>
              <a:rPr lang="en-US" dirty="0" smtClean="0">
                <a:solidFill>
                  <a:schemeClr val="bg1"/>
                </a:solidFill>
                <a:latin typeface="Gill Sans MT" panose="020B0502020104020203" pitchFamily="34" charset="-18"/>
              </a:rPr>
              <a:t>Windows: </a:t>
            </a:r>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Extensions, </a:t>
            </a:r>
            <a:r>
              <a:rPr lang="en-US" dirty="0" err="1" smtClean="0">
                <a:solidFill>
                  <a:schemeClr val="bg1"/>
                </a:solidFill>
                <a:latin typeface="Gill Sans MT" panose="020B0502020104020203" pitchFamily="34" charset="-18"/>
              </a:rPr>
              <a:t>SourceTree</a:t>
            </a:r>
            <a:r>
              <a:rPr lang="en-US" dirty="0" smtClean="0">
                <a:solidFill>
                  <a:schemeClr val="bg1"/>
                </a:solidFill>
                <a:latin typeface="Gill Sans MT" panose="020B0502020104020203" pitchFamily="34" charset="-18"/>
              </a:rPr>
              <a:t>, GitHub for Windows</a:t>
            </a:r>
          </a:p>
          <a:p>
            <a:pPr lvl="1"/>
            <a:r>
              <a:rPr lang="en-US" dirty="0" smtClean="0">
                <a:solidFill>
                  <a:schemeClr val="bg1"/>
                </a:solidFill>
                <a:latin typeface="Gill Sans MT" panose="020B0502020104020203" pitchFamily="34" charset="-18"/>
              </a:rPr>
              <a:t>Mac: </a:t>
            </a:r>
            <a:r>
              <a:rPr lang="en-US" dirty="0" err="1" smtClean="0">
                <a:solidFill>
                  <a:schemeClr val="bg1"/>
                </a:solidFill>
                <a:latin typeface="Gill Sans MT" panose="020B0502020104020203" pitchFamily="34" charset="-18"/>
              </a:rPr>
              <a:t>SourceTree</a:t>
            </a:r>
            <a:r>
              <a:rPr lang="en-US" dirty="0" smtClean="0">
                <a:solidFill>
                  <a:schemeClr val="bg1"/>
                </a:solidFill>
                <a:latin typeface="Gill Sans MT" panose="020B0502020104020203" pitchFamily="34" charset="-18"/>
              </a:rPr>
              <a:t>, GitHub for Mac</a:t>
            </a:r>
          </a:p>
          <a:p>
            <a:pPr lvl="1"/>
            <a:r>
              <a:rPr lang="en-US" dirty="0" smtClean="0">
                <a:solidFill>
                  <a:schemeClr val="bg1"/>
                </a:solidFill>
                <a:latin typeface="Gill Sans MT" panose="020B0502020104020203" pitchFamily="34" charset="-18"/>
              </a:rPr>
              <a:t>Linux: Giggle, </a:t>
            </a:r>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Extensions(with Mono)</a:t>
            </a:r>
          </a:p>
          <a:p>
            <a:pPr lvl="1"/>
            <a:r>
              <a:rPr lang="en-US" dirty="0" smtClean="0">
                <a:solidFill>
                  <a:schemeClr val="bg1"/>
                </a:solidFill>
                <a:latin typeface="Gill Sans MT" panose="020B0502020104020203" pitchFamily="34" charset="-18"/>
              </a:rPr>
              <a:t>A lot of IDEs have source control integrated</a:t>
            </a:r>
            <a:endParaRPr lang="en-US" dirty="0">
              <a:solidFill>
                <a:schemeClr val="bg1"/>
              </a:solidFill>
              <a:latin typeface="Gill Sans MT" panose="020B0502020104020203" pitchFamily="34" charset="-18"/>
            </a:endParaRPr>
          </a:p>
        </p:txBody>
      </p:sp>
    </p:spTree>
    <p:extLst>
      <p:ext uri="{BB962C8B-B14F-4D97-AF65-F5344CB8AC3E}">
        <p14:creationId xmlns:p14="http://schemas.microsoft.com/office/powerpoint/2010/main" val="2708764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Gill Sans MT" panose="020B0502020104020203" pitchFamily="34" charset="-18"/>
              </a:rPr>
              <a:t>how </a:t>
            </a:r>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works?</a:t>
            </a:r>
            <a:endParaRPr lang="en-US" dirty="0">
              <a:solidFill>
                <a:schemeClr val="bg1"/>
              </a:solidFill>
              <a:latin typeface="Gill Sans MT" panose="020B0502020104020203" pitchFamily="34" charset="-18"/>
            </a:endParaRPr>
          </a:p>
        </p:txBody>
      </p:sp>
      <p:sp>
        <p:nvSpPr>
          <p:cNvPr id="3" name="Content Placeholder 2"/>
          <p:cNvSpPr>
            <a:spLocks noGrp="1"/>
          </p:cNvSpPr>
          <p:nvPr>
            <p:ph idx="1"/>
          </p:nvPr>
        </p:nvSpPr>
        <p:spPr/>
        <p:txBody>
          <a:bodyPr/>
          <a:lstStyle/>
          <a:p>
            <a:r>
              <a:rPr lang="en-US" dirty="0" smtClean="0">
                <a:solidFill>
                  <a:schemeClr val="bg1"/>
                </a:solidFill>
                <a:latin typeface="Gill Sans MT" panose="020B0502020104020203" pitchFamily="34" charset="-18"/>
              </a:rPr>
              <a:t>First step, forget EVERYTHING you know about SVN</a:t>
            </a:r>
          </a:p>
          <a:p>
            <a:r>
              <a:rPr lang="en-US" dirty="0" smtClean="0">
                <a:solidFill>
                  <a:schemeClr val="bg1"/>
                </a:solidFill>
                <a:latin typeface="Gill Sans MT" panose="020B0502020104020203" pitchFamily="34" charset="-18"/>
              </a:rPr>
              <a:t>Other systems store only the differences of the files</a:t>
            </a:r>
          </a:p>
          <a:p>
            <a:pPr marL="0" indent="0" algn="ctr">
              <a:buNone/>
            </a:pPr>
            <a:endParaRPr lang="en-US" dirty="0">
              <a:solidFill>
                <a:schemeClr val="bg1"/>
              </a:solidFill>
              <a:latin typeface="Gill Sans MT" panose="020B0502020104020203" pitchFamily="34" charset="-18"/>
            </a:endParaRPr>
          </a:p>
        </p:txBody>
      </p:sp>
      <p:pic>
        <p:nvPicPr>
          <p:cNvPr id="3074" name="Picture 2" descr="http://git-scm.com/figures/18333fig01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421" y="3664782"/>
            <a:ext cx="7114845" cy="317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188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Gill Sans MT" panose="020B0502020104020203" pitchFamily="34" charset="0"/>
              </a:rPr>
              <a:t>how does </a:t>
            </a:r>
            <a:r>
              <a:rPr lang="en-US" dirty="0" err="1" smtClean="0">
                <a:solidFill>
                  <a:schemeClr val="bg1"/>
                </a:solidFill>
                <a:latin typeface="Gill Sans MT" panose="020B0502020104020203" pitchFamily="34" charset="0"/>
              </a:rPr>
              <a:t>git</a:t>
            </a:r>
            <a:r>
              <a:rPr lang="en-US" dirty="0" smtClean="0">
                <a:solidFill>
                  <a:schemeClr val="bg1"/>
                </a:solidFill>
                <a:latin typeface="Gill Sans MT" panose="020B0502020104020203" pitchFamily="34" charset="0"/>
              </a:rPr>
              <a:t> work?</a:t>
            </a:r>
            <a:endParaRPr lang="en-US" dirty="0">
              <a:solidFill>
                <a:schemeClr val="bg1"/>
              </a:solidFill>
              <a:latin typeface="Gill Sans MT" panose="020B0502020104020203" pitchFamily="34" charset="0"/>
            </a:endParaRPr>
          </a:p>
        </p:txBody>
      </p:sp>
      <p:sp>
        <p:nvSpPr>
          <p:cNvPr id="3" name="Content Placeholder 2"/>
          <p:cNvSpPr>
            <a:spLocks noGrp="1"/>
          </p:cNvSpPr>
          <p:nvPr>
            <p:ph idx="1"/>
          </p:nvPr>
        </p:nvSpPr>
        <p:spPr/>
        <p:txBody>
          <a:bodyPr/>
          <a:lstStyle/>
          <a:p>
            <a:pPr marL="0" indent="0" algn="ctr">
              <a:buNone/>
            </a:pPr>
            <a:r>
              <a:rPr lang="en-US" dirty="0" err="1" smtClean="0">
                <a:solidFill>
                  <a:schemeClr val="bg1"/>
                </a:solidFill>
                <a:latin typeface="Gill Sans MT" panose="020B0502020104020203" pitchFamily="34" charset="0"/>
              </a:rPr>
              <a:t>Git</a:t>
            </a:r>
            <a:r>
              <a:rPr lang="en-US" dirty="0" smtClean="0">
                <a:solidFill>
                  <a:schemeClr val="bg1"/>
                </a:solidFill>
                <a:latin typeface="Gill Sans MT" panose="020B0502020104020203" pitchFamily="34" charset="0"/>
              </a:rPr>
              <a:t> stores snapshots of the file system</a:t>
            </a:r>
          </a:p>
          <a:p>
            <a:pPr marL="0" indent="0" algn="ctr">
              <a:buNone/>
            </a:pPr>
            <a:endParaRPr lang="en-US" dirty="0">
              <a:latin typeface="Gill Sans MT" panose="020B0502020104020203" pitchFamily="34" charset="0"/>
            </a:endParaRPr>
          </a:p>
        </p:txBody>
      </p:sp>
      <p:pic>
        <p:nvPicPr>
          <p:cNvPr id="2050" name="Picture 2" descr="http://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843" y="3096950"/>
            <a:ext cx="7644786" cy="3394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364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Gill Sans MT" panose="020B0502020104020203" pitchFamily="34" charset="-18"/>
              </a:rPr>
              <a:t>how </a:t>
            </a:r>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works</a:t>
            </a:r>
            <a:endParaRPr lang="en-US" dirty="0">
              <a:solidFill>
                <a:schemeClr val="bg1"/>
              </a:solidFill>
              <a:latin typeface="Gill Sans MT" panose="020B0502020104020203" pitchFamily="34" charset="-18"/>
            </a:endParaRPr>
          </a:p>
        </p:txBody>
      </p:sp>
      <p:sp>
        <p:nvSpPr>
          <p:cNvPr id="3" name="Content Placeholder 2"/>
          <p:cNvSpPr>
            <a:spLocks noGrp="1"/>
          </p:cNvSpPr>
          <p:nvPr>
            <p:ph idx="1"/>
          </p:nvPr>
        </p:nvSpPr>
        <p:spPr>
          <a:xfrm>
            <a:off x="1141412" y="1982467"/>
            <a:ext cx="9905999" cy="3541714"/>
          </a:xfrm>
        </p:spPr>
        <p:txBody>
          <a:bodyPr>
            <a:normAutofit/>
          </a:bodyPr>
          <a:lstStyle/>
          <a:p>
            <a:pPr marL="0" indent="0" algn="ctr">
              <a:buNone/>
            </a:pPr>
            <a:r>
              <a:rPr lang="en-US" sz="4400" dirty="0" err="1">
                <a:solidFill>
                  <a:schemeClr val="bg1"/>
                </a:solidFill>
                <a:latin typeface="Gill Sans MT" panose="020B0502020104020203" pitchFamily="34" charset="-18"/>
              </a:rPr>
              <a:t>Git</a:t>
            </a:r>
            <a:r>
              <a:rPr lang="en-US" sz="4400" dirty="0">
                <a:solidFill>
                  <a:schemeClr val="bg1"/>
                </a:solidFill>
                <a:latin typeface="Gill Sans MT" panose="020B0502020104020203" pitchFamily="34" charset="-18"/>
              </a:rPr>
              <a:t> </a:t>
            </a:r>
            <a:r>
              <a:rPr lang="en-US" sz="4400" dirty="0" smtClean="0">
                <a:solidFill>
                  <a:schemeClr val="bg1"/>
                </a:solidFill>
                <a:latin typeface="Gill Sans MT" panose="020B0502020104020203" pitchFamily="34" charset="-18"/>
              </a:rPr>
              <a:t>has </a:t>
            </a:r>
            <a:r>
              <a:rPr lang="en-US" sz="4400" dirty="0" smtClean="0">
                <a:solidFill>
                  <a:schemeClr val="bg1"/>
                </a:solidFill>
                <a:latin typeface="Gill Sans MT" panose="020B0502020104020203" pitchFamily="34" charset="-18"/>
              </a:rPr>
              <a:t>integrity</a:t>
            </a:r>
          </a:p>
          <a:p>
            <a:pPr algn="ctr"/>
            <a:r>
              <a:rPr lang="en-US" sz="2800" dirty="0" smtClean="0">
                <a:solidFill>
                  <a:schemeClr val="bg1"/>
                </a:solidFill>
                <a:latin typeface="Gill Sans MT" panose="020B0502020104020203" pitchFamily="34" charset="-18"/>
              </a:rPr>
              <a:t>Each file has it’s own checksum(SHA-1 hash)</a:t>
            </a:r>
          </a:p>
          <a:p>
            <a:pPr algn="ctr"/>
            <a:r>
              <a:rPr lang="en-US" sz="2800" dirty="0" err="1" smtClean="0">
                <a:solidFill>
                  <a:schemeClr val="bg1"/>
                </a:solidFill>
                <a:latin typeface="Gill Sans MT" panose="020B0502020104020203" pitchFamily="34" charset="-18"/>
              </a:rPr>
              <a:t>Git</a:t>
            </a:r>
            <a:r>
              <a:rPr lang="en-US" sz="2800" dirty="0" smtClean="0">
                <a:solidFill>
                  <a:schemeClr val="bg1"/>
                </a:solidFill>
                <a:latin typeface="Gill Sans MT" panose="020B0502020104020203" pitchFamily="34" charset="-18"/>
              </a:rPr>
              <a:t> uses the checksum to detect changes and identify files</a:t>
            </a:r>
          </a:p>
          <a:p>
            <a:pPr marL="0" indent="0" algn="ctr">
              <a:buNone/>
            </a:pPr>
            <a:r>
              <a:rPr lang="en-US" sz="2800" dirty="0">
                <a:solidFill>
                  <a:schemeClr val="bg1"/>
                </a:solidFill>
              </a:rPr>
              <a:t>24b9da6552252987aa493b52f8696cd6d3b00373</a:t>
            </a:r>
          </a:p>
          <a:p>
            <a:pPr algn="ctr"/>
            <a:endParaRPr lang="en-US" sz="2800" dirty="0">
              <a:solidFill>
                <a:schemeClr val="bg1"/>
              </a:solidFill>
              <a:latin typeface="Gill Sans MT" panose="020B0502020104020203" pitchFamily="34" charset="-18"/>
            </a:endParaRPr>
          </a:p>
          <a:p>
            <a:pPr marL="0" indent="0" algn="ctr">
              <a:buNone/>
            </a:pPr>
            <a:endParaRPr lang="en-US" sz="2800" dirty="0" smtClean="0">
              <a:solidFill>
                <a:schemeClr val="bg1"/>
              </a:solidFill>
              <a:latin typeface="Gill Sans MT" panose="020B0502020104020203" pitchFamily="34" charset="-18"/>
            </a:endParaRPr>
          </a:p>
        </p:txBody>
      </p:sp>
    </p:spTree>
    <p:extLst>
      <p:ext uri="{BB962C8B-B14F-4D97-AF65-F5344CB8AC3E}">
        <p14:creationId xmlns:p14="http://schemas.microsoft.com/office/powerpoint/2010/main" val="1148179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Gill Sans MT" panose="020B0502020104020203" pitchFamily="34" charset="-18"/>
              </a:rPr>
              <a:t>how </a:t>
            </a:r>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works</a:t>
            </a:r>
            <a:endParaRPr lang="en-US" dirty="0">
              <a:solidFill>
                <a:schemeClr val="bg1"/>
              </a:solidFill>
              <a:latin typeface="Gill Sans MT" panose="020B0502020104020203" pitchFamily="34" charset="-18"/>
            </a:endParaRPr>
          </a:p>
        </p:txBody>
      </p:sp>
      <p:sp>
        <p:nvSpPr>
          <p:cNvPr id="3" name="Content Placeholder 2"/>
          <p:cNvSpPr>
            <a:spLocks noGrp="1"/>
          </p:cNvSpPr>
          <p:nvPr>
            <p:ph idx="1"/>
          </p:nvPr>
        </p:nvSpPr>
        <p:spPr>
          <a:xfrm>
            <a:off x="1141413" y="3017891"/>
            <a:ext cx="9905999" cy="3541714"/>
          </a:xfrm>
        </p:spPr>
        <p:txBody>
          <a:bodyPr>
            <a:normAutofit/>
          </a:bodyPr>
          <a:lstStyle/>
          <a:p>
            <a:pPr marL="0" indent="0" algn="ctr">
              <a:buNone/>
            </a:pPr>
            <a:r>
              <a:rPr lang="en-US" sz="4400" dirty="0">
                <a:solidFill>
                  <a:schemeClr val="bg1"/>
                </a:solidFill>
                <a:latin typeface="Gill Sans MT" panose="020B0502020104020203" pitchFamily="34" charset="-18"/>
              </a:rPr>
              <a:t>It’s very hard to lose data</a:t>
            </a:r>
          </a:p>
          <a:p>
            <a:pPr algn="ctr"/>
            <a:r>
              <a:rPr lang="en-US" sz="2800" dirty="0" smtClean="0">
                <a:solidFill>
                  <a:schemeClr val="bg1"/>
                </a:solidFill>
                <a:latin typeface="Gill Sans MT" panose="020B0502020104020203" pitchFamily="34" charset="-18"/>
              </a:rPr>
              <a:t>[Almost] everything is undoable</a:t>
            </a:r>
            <a:endParaRPr lang="en-US" sz="2800" dirty="0">
              <a:solidFill>
                <a:schemeClr val="bg1"/>
              </a:solidFill>
              <a:latin typeface="Gill Sans MT" panose="020B0502020104020203" pitchFamily="34" charset="-18"/>
            </a:endParaRPr>
          </a:p>
          <a:p>
            <a:pPr marL="0" indent="0">
              <a:buNone/>
            </a:pPr>
            <a:endParaRPr lang="en-US" sz="2800" dirty="0" smtClean="0">
              <a:solidFill>
                <a:schemeClr val="bg1"/>
              </a:solidFill>
              <a:latin typeface="Gill Sans MT" panose="020B0502020104020203" pitchFamily="34" charset="-18"/>
            </a:endParaRPr>
          </a:p>
        </p:txBody>
      </p:sp>
    </p:spTree>
    <p:extLst>
      <p:ext uri="{BB962C8B-B14F-4D97-AF65-F5344CB8AC3E}">
        <p14:creationId xmlns:p14="http://schemas.microsoft.com/office/powerpoint/2010/main" val="138346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bg1"/>
                </a:solidFill>
                <a:latin typeface="Gill Sans MT" panose="020B0502020104020203" pitchFamily="34" charset="-18"/>
                <a:cs typeface="Helvetica" panose="020B0604020202020204" pitchFamily="34" charset="0"/>
              </a:rPr>
              <a:t>About me &amp; my experience</a:t>
            </a:r>
            <a:endParaRPr lang="en-US" sz="4800" dirty="0">
              <a:solidFill>
                <a:schemeClr val="bg1"/>
              </a:solidFill>
              <a:latin typeface="Gill Sans MT" panose="020B0502020104020203" pitchFamily="34" charset="-18"/>
              <a:cs typeface="Helvetica" panose="020B0604020202020204" pitchFamily="34" charset="0"/>
            </a:endParaRPr>
          </a:p>
        </p:txBody>
      </p:sp>
      <p:sp>
        <p:nvSpPr>
          <p:cNvPr id="3" name="Content Placeholder 2"/>
          <p:cNvSpPr>
            <a:spLocks noGrp="1"/>
          </p:cNvSpPr>
          <p:nvPr>
            <p:ph idx="1"/>
          </p:nvPr>
        </p:nvSpPr>
        <p:spPr/>
        <p:txBody>
          <a:bodyPr>
            <a:noAutofit/>
          </a:bodyPr>
          <a:lstStyle/>
          <a:p>
            <a:r>
              <a:rPr lang="en-US" sz="3200" dirty="0" err="1" smtClean="0">
                <a:solidFill>
                  <a:schemeClr val="bg1"/>
                </a:solidFill>
                <a:latin typeface="Gill Sans MT" panose="020B0502020104020203" pitchFamily="34" charset="-18"/>
                <a:cs typeface="Helvetica" panose="020B0604020202020204" pitchFamily="34" charset="0"/>
              </a:rPr>
              <a:t>Git</a:t>
            </a:r>
            <a:r>
              <a:rPr lang="en-US" sz="3200" dirty="0" smtClean="0">
                <a:solidFill>
                  <a:schemeClr val="bg1"/>
                </a:solidFill>
                <a:latin typeface="Gill Sans MT" panose="020B0502020104020203" pitchFamily="34" charset="-18"/>
                <a:cs typeface="Helvetica" panose="020B0604020202020204" pitchFamily="34" charset="0"/>
              </a:rPr>
              <a:t> certifications</a:t>
            </a:r>
          </a:p>
          <a:p>
            <a:pPr lvl="1"/>
            <a:r>
              <a:rPr lang="en-US" sz="3200" dirty="0" smtClean="0">
                <a:solidFill>
                  <a:schemeClr val="bg1"/>
                </a:solidFill>
                <a:latin typeface="Gill Sans MT" panose="020B0502020104020203" pitchFamily="34" charset="-18"/>
                <a:cs typeface="Helvetica" panose="020B0604020202020204" pitchFamily="34" charset="0"/>
              </a:rPr>
              <a:t>None</a:t>
            </a:r>
          </a:p>
          <a:p>
            <a:pPr lvl="1"/>
            <a:r>
              <a:rPr lang="en-US" sz="3200" dirty="0" smtClean="0">
                <a:solidFill>
                  <a:schemeClr val="bg1"/>
                </a:solidFill>
                <a:latin typeface="Gill Sans MT" panose="020B0502020104020203" pitchFamily="34" charset="-18"/>
                <a:cs typeface="Helvetica" panose="020B0604020202020204" pitchFamily="34" charset="0"/>
              </a:rPr>
              <a:t>Nothing</a:t>
            </a:r>
          </a:p>
          <a:p>
            <a:pPr lvl="1"/>
            <a:r>
              <a:rPr lang="en-US" sz="3200" dirty="0" smtClean="0">
                <a:solidFill>
                  <a:schemeClr val="bg1"/>
                </a:solidFill>
                <a:latin typeface="Gill Sans MT" panose="020B0502020104020203" pitchFamily="34" charset="-18"/>
                <a:cs typeface="Helvetica" panose="020B0604020202020204" pitchFamily="34" charset="0"/>
              </a:rPr>
              <a:t>0</a:t>
            </a:r>
          </a:p>
          <a:p>
            <a:r>
              <a:rPr lang="en-US" sz="3200" dirty="0" smtClean="0">
                <a:solidFill>
                  <a:schemeClr val="bg1"/>
                </a:solidFill>
                <a:latin typeface="Gill Sans MT" panose="020B0502020104020203" pitchFamily="34" charset="-18"/>
                <a:cs typeface="Helvetica" panose="020B0604020202020204" pitchFamily="34" charset="0"/>
              </a:rPr>
              <a:t>Experience: </a:t>
            </a:r>
          </a:p>
          <a:p>
            <a:pPr lvl="1"/>
            <a:r>
              <a:rPr lang="en-US" sz="3200" dirty="0" smtClean="0">
                <a:solidFill>
                  <a:schemeClr val="bg1"/>
                </a:solidFill>
                <a:latin typeface="Gill Sans MT" panose="020B0502020104020203" pitchFamily="34" charset="-18"/>
                <a:cs typeface="Helvetica" panose="020B0604020202020204" pitchFamily="34" charset="0"/>
              </a:rPr>
              <a:t>~3-4 years</a:t>
            </a:r>
          </a:p>
        </p:txBody>
      </p:sp>
    </p:spTree>
    <p:extLst>
      <p:ext uri="{BB962C8B-B14F-4D97-AF65-F5344CB8AC3E}">
        <p14:creationId xmlns:p14="http://schemas.microsoft.com/office/powerpoint/2010/main" val="3358962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Gill Sans MT" panose="020B0502020104020203" pitchFamily="34" charset="-18"/>
              </a:rPr>
              <a:t>how </a:t>
            </a:r>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works</a:t>
            </a:r>
            <a:endParaRPr lang="en-US" dirty="0">
              <a:solidFill>
                <a:schemeClr val="bg1"/>
              </a:solidFill>
              <a:latin typeface="Gill Sans MT" panose="020B0502020104020203" pitchFamily="34" charset="-18"/>
            </a:endParaRPr>
          </a:p>
        </p:txBody>
      </p:sp>
      <p:sp>
        <p:nvSpPr>
          <p:cNvPr id="3" name="Content Placeholder 2"/>
          <p:cNvSpPr>
            <a:spLocks noGrp="1"/>
          </p:cNvSpPr>
          <p:nvPr>
            <p:ph idx="1"/>
          </p:nvPr>
        </p:nvSpPr>
        <p:spPr>
          <a:xfrm>
            <a:off x="849862" y="2097088"/>
            <a:ext cx="9905999" cy="3541714"/>
          </a:xfrm>
        </p:spPr>
        <p:txBody>
          <a:bodyPr/>
          <a:lstStyle/>
          <a:p>
            <a:pPr marL="0" indent="0" algn="ctr">
              <a:buNone/>
            </a:pPr>
            <a:r>
              <a:rPr lang="en-US" sz="4400" dirty="0" smtClean="0">
                <a:solidFill>
                  <a:schemeClr val="bg1"/>
                </a:solidFill>
                <a:latin typeface="Gill Sans MT" panose="020B0502020104020203" pitchFamily="34" charset="-18"/>
              </a:rPr>
              <a:t>It’s very hard to lose </a:t>
            </a:r>
            <a:r>
              <a:rPr lang="en-US" sz="4400" dirty="0" smtClean="0">
                <a:solidFill>
                  <a:schemeClr val="bg1"/>
                </a:solidFill>
                <a:latin typeface="Gill Sans MT" panose="020B0502020104020203" pitchFamily="34" charset="-18"/>
              </a:rPr>
              <a:t>data</a:t>
            </a:r>
          </a:p>
          <a:p>
            <a:pPr marL="0" indent="0" algn="ctr">
              <a:buNone/>
            </a:pPr>
            <a:endParaRPr lang="en-US" sz="4400" dirty="0" smtClean="0">
              <a:solidFill>
                <a:schemeClr val="bg1"/>
              </a:solidFill>
              <a:latin typeface="Gill Sans MT" panose="020B0502020104020203" pitchFamily="34" charset="-18"/>
            </a:endParaRPr>
          </a:p>
          <a:p>
            <a:endParaRPr lang="en-US" dirty="0">
              <a:solidFill>
                <a:schemeClr val="bg1"/>
              </a:solidFill>
              <a:latin typeface="Gill Sans MT" panose="020B0502020104020203" pitchFamily="34" charset="-18"/>
            </a:endParaRPr>
          </a:p>
        </p:txBody>
      </p:sp>
    </p:spTree>
    <p:extLst>
      <p:ext uri="{BB962C8B-B14F-4D97-AF65-F5344CB8AC3E}">
        <p14:creationId xmlns:p14="http://schemas.microsoft.com/office/powerpoint/2010/main" val="2230308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Gill Sans MT" panose="020B0502020104020203" pitchFamily="34" charset="-18"/>
              </a:rPr>
              <a:t>how </a:t>
            </a:r>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works?</a:t>
            </a:r>
            <a:endParaRPr lang="en-US" dirty="0">
              <a:solidFill>
                <a:schemeClr val="bg1"/>
              </a:solidFill>
              <a:latin typeface="Gill Sans MT" panose="020B0502020104020203" pitchFamily="34" charset="-18"/>
            </a:endParaRPr>
          </a:p>
        </p:txBody>
      </p:sp>
      <p:sp>
        <p:nvSpPr>
          <p:cNvPr id="3" name="Content Placeholder 2"/>
          <p:cNvSpPr>
            <a:spLocks noGrp="1"/>
          </p:cNvSpPr>
          <p:nvPr>
            <p:ph idx="1"/>
          </p:nvPr>
        </p:nvSpPr>
        <p:spPr/>
        <p:txBody>
          <a:bodyPr/>
          <a:lstStyle/>
          <a:p>
            <a:endParaRPr lang="en-US" dirty="0" smtClean="0">
              <a:solidFill>
                <a:schemeClr val="bg1"/>
              </a:solidFill>
              <a:latin typeface="Gill Sans MT" panose="020B0502020104020203" pitchFamily="34" charset="-18"/>
            </a:endParaRPr>
          </a:p>
        </p:txBody>
      </p:sp>
      <p:pic>
        <p:nvPicPr>
          <p:cNvPr id="1026" name="Picture 2" descr="Working directory, staging area, and Git direc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398" y="2097088"/>
            <a:ext cx="7936453" cy="4373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412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Gill Sans MT" panose="020B0502020104020203" pitchFamily="34" charset="-18"/>
              </a:rPr>
              <a:t>Create a repository</a:t>
            </a:r>
            <a:r>
              <a:rPr lang="en-US" dirty="0" smtClean="0">
                <a:latin typeface="Rockwell" panose="02060603020205020403" pitchFamily="18" charset="0"/>
              </a:rPr>
              <a:t/>
            </a:r>
            <a:br>
              <a:rPr lang="en-US" dirty="0" smtClean="0">
                <a:latin typeface="Rockwell" panose="02060603020205020403" pitchFamily="18" charset="0"/>
              </a:rPr>
            </a:br>
            <a:r>
              <a:rPr lang="en-US" dirty="0" smtClean="0">
                <a:latin typeface="Rockwell" panose="02060603020205020403" pitchFamily="18" charset="0"/>
              </a:rPr>
              <a:t> </a:t>
            </a:r>
            <a:r>
              <a:rPr lang="en-US" dirty="0" smtClean="0"/>
              <a:t/>
            </a:r>
            <a:br>
              <a:rPr lang="en-US" dirty="0" smtClean="0"/>
            </a:br>
            <a:r>
              <a:rPr lang="en-US" dirty="0" err="1" smtClean="0">
                <a:solidFill>
                  <a:srgbClr val="F15034"/>
                </a:solidFill>
                <a:latin typeface="Gill Sans MT" panose="020B0502020104020203" pitchFamily="34" charset="-18"/>
              </a:rPr>
              <a:t>git</a:t>
            </a:r>
            <a:r>
              <a:rPr lang="en-US" dirty="0" smtClean="0">
                <a:solidFill>
                  <a:srgbClr val="F15034"/>
                </a:solidFill>
                <a:latin typeface="Gill Sans MT" panose="020B0502020104020203" pitchFamily="34" charset="-18"/>
              </a:rPr>
              <a:t> </a:t>
            </a:r>
            <a:r>
              <a:rPr lang="en-US" dirty="0" err="1" smtClean="0">
                <a:solidFill>
                  <a:srgbClr val="F15034"/>
                </a:solidFill>
                <a:latin typeface="Gill Sans MT" panose="020B0502020104020203" pitchFamily="34" charset="-18"/>
              </a:rPr>
              <a:t>init</a:t>
            </a:r>
            <a:r>
              <a:rPr lang="en-US" dirty="0" smtClean="0"/>
              <a:t/>
            </a:r>
            <a:br>
              <a:rPr lang="en-US" dirty="0" smtClean="0"/>
            </a:br>
            <a:endParaRPr lang="en-US" dirty="0"/>
          </a:p>
        </p:txBody>
      </p:sp>
    </p:spTree>
    <p:extLst>
      <p:ext uri="{BB962C8B-B14F-4D97-AF65-F5344CB8AC3E}">
        <p14:creationId xmlns:p14="http://schemas.microsoft.com/office/powerpoint/2010/main" val="539983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Gill Sans MT" panose="020B0502020104020203" pitchFamily="34" charset="-18"/>
              </a:rPr>
              <a:t>Clone a repository</a:t>
            </a:r>
            <a:r>
              <a:rPr lang="en-US" dirty="0" smtClean="0">
                <a:latin typeface="Rockwell" panose="02060603020205020403" pitchFamily="18" charset="0"/>
              </a:rPr>
              <a:t/>
            </a:r>
            <a:br>
              <a:rPr lang="en-US" dirty="0" smtClean="0">
                <a:latin typeface="Rockwell" panose="02060603020205020403" pitchFamily="18" charset="0"/>
              </a:rPr>
            </a:br>
            <a:r>
              <a:rPr lang="en-US" dirty="0" smtClean="0">
                <a:latin typeface="Rockwell" panose="02060603020205020403" pitchFamily="18" charset="0"/>
              </a:rPr>
              <a:t/>
            </a:r>
            <a:br>
              <a:rPr lang="en-US" dirty="0" smtClean="0">
                <a:latin typeface="Rockwell" panose="02060603020205020403" pitchFamily="18" charset="0"/>
              </a:rPr>
            </a:br>
            <a:r>
              <a:rPr lang="en-US" dirty="0" err="1" smtClean="0">
                <a:solidFill>
                  <a:srgbClr val="F15034"/>
                </a:solidFill>
                <a:latin typeface="Gill Sans MT" panose="020B0502020104020203" pitchFamily="34" charset="-18"/>
              </a:rPr>
              <a:t>git</a:t>
            </a:r>
            <a:r>
              <a:rPr lang="en-US" dirty="0" smtClean="0">
                <a:solidFill>
                  <a:srgbClr val="F15034"/>
                </a:solidFill>
                <a:latin typeface="Gill Sans MT" panose="020B0502020104020203" pitchFamily="34" charset="-18"/>
              </a:rPr>
              <a:t> clone &lt;</a:t>
            </a:r>
            <a:r>
              <a:rPr lang="en-US" dirty="0" err="1" smtClean="0">
                <a:solidFill>
                  <a:srgbClr val="F15034"/>
                </a:solidFill>
                <a:latin typeface="Gill Sans MT" panose="020B0502020104020203" pitchFamily="34" charset="-18"/>
              </a:rPr>
              <a:t>url</a:t>
            </a:r>
            <a:r>
              <a:rPr lang="en-US" dirty="0" smtClean="0">
                <a:solidFill>
                  <a:srgbClr val="F15034"/>
                </a:solidFill>
                <a:latin typeface="Gill Sans MT" panose="020B0502020104020203" pitchFamily="34" charset="-18"/>
              </a:rPr>
              <a:t>&gt;</a:t>
            </a:r>
            <a:br>
              <a:rPr lang="en-US" dirty="0" smtClean="0">
                <a:solidFill>
                  <a:srgbClr val="F15034"/>
                </a:solidFill>
                <a:latin typeface="Gill Sans MT" panose="020B0502020104020203" pitchFamily="34" charset="-18"/>
              </a:rPr>
            </a:br>
            <a:r>
              <a:rPr lang="en-US" dirty="0">
                <a:solidFill>
                  <a:srgbClr val="F15034"/>
                </a:solidFill>
                <a:latin typeface="Gill Sans MT" panose="020B0502020104020203" pitchFamily="34" charset="-18"/>
              </a:rPr>
              <a:t/>
            </a:r>
            <a:br>
              <a:rPr lang="en-US" dirty="0">
                <a:solidFill>
                  <a:srgbClr val="F15034"/>
                </a:solidFill>
                <a:latin typeface="Gill Sans MT" panose="020B0502020104020203" pitchFamily="34" charset="-18"/>
              </a:rPr>
            </a:br>
            <a:endParaRPr lang="en-US" dirty="0" smtClean="0">
              <a:solidFill>
                <a:schemeClr val="bg1"/>
              </a:solidFill>
              <a:latin typeface="Gill Sans MT" panose="020B0502020104020203" pitchFamily="34" charset="-18"/>
            </a:endParaRPr>
          </a:p>
        </p:txBody>
      </p:sp>
      <p:sp>
        <p:nvSpPr>
          <p:cNvPr id="3" name="TextBox 2"/>
          <p:cNvSpPr txBox="1"/>
          <p:nvPr/>
        </p:nvSpPr>
        <p:spPr>
          <a:xfrm>
            <a:off x="2312894" y="4397188"/>
            <a:ext cx="7831311" cy="523220"/>
          </a:xfrm>
          <a:prstGeom prst="rect">
            <a:avLst/>
          </a:prstGeom>
          <a:noFill/>
        </p:spPr>
        <p:txBody>
          <a:bodyPr wrap="none" rtlCol="0">
            <a:spAutoFit/>
          </a:bodyPr>
          <a:lstStyle/>
          <a:p>
            <a:pPr marL="457200" indent="-457200" algn="ctr">
              <a:buFont typeface="Arial" panose="020B0604020202020204" pitchFamily="34" charset="0"/>
              <a:buChar char="•"/>
            </a:pPr>
            <a:r>
              <a:rPr lang="en-US" sz="2800" dirty="0" smtClean="0">
                <a:solidFill>
                  <a:schemeClr val="bg1"/>
                </a:solidFill>
                <a:latin typeface="Gill Sans MT" panose="020B0502020104020203" pitchFamily="34" charset="-18"/>
              </a:rPr>
              <a:t>Support for known protocols: http(s)://, SSH, git://</a:t>
            </a:r>
            <a:endParaRPr lang="ro-RO" sz="2800" dirty="0">
              <a:solidFill>
                <a:schemeClr val="bg1"/>
              </a:solidFill>
              <a:latin typeface="Gill Sans MT" panose="020B0502020104020203" pitchFamily="34" charset="-18"/>
            </a:endParaRPr>
          </a:p>
        </p:txBody>
      </p:sp>
    </p:spTree>
    <p:extLst>
      <p:ext uri="{BB962C8B-B14F-4D97-AF65-F5344CB8AC3E}">
        <p14:creationId xmlns:p14="http://schemas.microsoft.com/office/powerpoint/2010/main" val="18941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Gill Sans MT" panose="020B0502020104020203" pitchFamily="34" charset="-18"/>
              </a:rPr>
              <a:t>Check repository status</a:t>
            </a:r>
            <a:r>
              <a:rPr lang="en-US" dirty="0" smtClean="0"/>
              <a:t/>
            </a:r>
            <a:br>
              <a:rPr lang="en-US" dirty="0" smtClean="0"/>
            </a:br>
            <a:r>
              <a:rPr lang="en-US" dirty="0" smtClean="0"/>
              <a:t> </a:t>
            </a:r>
            <a:br>
              <a:rPr lang="en-US" dirty="0" smtClean="0"/>
            </a:br>
            <a:r>
              <a:rPr lang="en-US" dirty="0" err="1" smtClean="0">
                <a:solidFill>
                  <a:srgbClr val="F15034"/>
                </a:solidFill>
                <a:latin typeface="Lucida Console" panose="020B0609040504020204" pitchFamily="49" charset="0"/>
              </a:rPr>
              <a:t>git</a:t>
            </a:r>
            <a:r>
              <a:rPr lang="en-US" dirty="0" smtClean="0">
                <a:solidFill>
                  <a:srgbClr val="F15034"/>
                </a:solidFill>
                <a:latin typeface="Lucida Console" panose="020B0609040504020204" pitchFamily="49" charset="0"/>
              </a:rPr>
              <a:t> status</a:t>
            </a:r>
            <a:endParaRPr lang="en-US" dirty="0" smtClean="0">
              <a:latin typeface="Lucida Console" panose="020B0609040504020204" pitchFamily="49" charset="0"/>
            </a:endParaRPr>
          </a:p>
        </p:txBody>
      </p:sp>
    </p:spTree>
    <p:extLst>
      <p:ext uri="{BB962C8B-B14F-4D97-AF65-F5344CB8AC3E}">
        <p14:creationId xmlns:p14="http://schemas.microsoft.com/office/powerpoint/2010/main" val="1419371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023528" y="963298"/>
            <a:ext cx="9905999" cy="3541714"/>
          </a:xfrm>
        </p:spPr>
        <p:txBody>
          <a:bodyPr>
            <a:normAutofit/>
          </a:bodyPr>
          <a:lstStyle/>
          <a:p>
            <a:pPr marL="0" indent="0" algn="ctr">
              <a:buNone/>
            </a:pPr>
            <a:r>
              <a:rPr lang="en-US" sz="4000" dirty="0" smtClean="0">
                <a:solidFill>
                  <a:schemeClr val="bg1"/>
                </a:solidFill>
                <a:latin typeface="Gill Sans MT" panose="020B0502020104020203" pitchFamily="34" charset="-18"/>
              </a:rPr>
              <a:t>tracked			untracked</a:t>
            </a:r>
            <a:endParaRPr lang="en-US" sz="4000" dirty="0">
              <a:solidFill>
                <a:schemeClr val="bg1"/>
              </a:solidFill>
              <a:latin typeface="Gill Sans MT" panose="020B0502020104020203" pitchFamily="34" charset="-18"/>
            </a:endParaRPr>
          </a:p>
        </p:txBody>
      </p:sp>
      <p:pic>
        <p:nvPicPr>
          <p:cNvPr id="5122" name="Picture 2" descr="http://git-scm.com/figures/18333fig02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529" y="1984361"/>
            <a:ext cx="7801055" cy="4677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45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Gill Sans MT" panose="020B0502020104020203" pitchFamily="34" charset="-18"/>
              </a:rPr>
              <a:t>Stage files </a:t>
            </a:r>
            <a:br>
              <a:rPr lang="en-US" dirty="0" smtClean="0">
                <a:solidFill>
                  <a:schemeClr val="bg1"/>
                </a:solidFill>
                <a:latin typeface="Gill Sans MT" panose="020B0502020104020203" pitchFamily="34" charset="-18"/>
              </a:rPr>
            </a:br>
            <a:r>
              <a:rPr lang="en-US" dirty="0" smtClean="0">
                <a:latin typeface="Lucida Console" panose="020B0609040504020204" pitchFamily="49" charset="0"/>
              </a:rPr>
              <a:t/>
            </a:r>
            <a:br>
              <a:rPr lang="en-US" dirty="0" smtClean="0">
                <a:latin typeface="Lucida Console" panose="020B0609040504020204" pitchFamily="49" charset="0"/>
              </a:rPr>
            </a:br>
            <a:r>
              <a:rPr lang="en-US" dirty="0" err="1" smtClean="0">
                <a:solidFill>
                  <a:srgbClr val="F15034"/>
                </a:solidFill>
                <a:latin typeface="Lucida Console" panose="020B0609040504020204" pitchFamily="49" charset="0"/>
              </a:rPr>
              <a:t>git</a:t>
            </a:r>
            <a:r>
              <a:rPr lang="en-US" dirty="0" smtClean="0">
                <a:solidFill>
                  <a:srgbClr val="F15034"/>
                </a:solidFill>
                <a:latin typeface="Lucida Console" panose="020B0609040504020204" pitchFamily="49" charset="0"/>
              </a:rPr>
              <a:t> add</a:t>
            </a:r>
          </a:p>
        </p:txBody>
      </p:sp>
    </p:spTree>
    <p:extLst>
      <p:ext uri="{BB962C8B-B14F-4D97-AF65-F5344CB8AC3E}">
        <p14:creationId xmlns:p14="http://schemas.microsoft.com/office/powerpoint/2010/main" val="1417125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28152" y="2756633"/>
            <a:ext cx="10515600" cy="1325563"/>
          </a:xfrm>
        </p:spPr>
        <p:txBody>
          <a:bodyPr>
            <a:normAutofit fontScale="90000"/>
          </a:bodyPr>
          <a:lstStyle/>
          <a:p>
            <a:pPr algn="ctr"/>
            <a:r>
              <a:rPr lang="en-US" dirty="0" smtClean="0">
                <a:solidFill>
                  <a:schemeClr val="bg1"/>
                </a:solidFill>
                <a:latin typeface="Gill Sans MT" panose="020B0502020104020203" pitchFamily="34" charset="-18"/>
              </a:rPr>
              <a:t>Create a snapshot </a:t>
            </a:r>
            <a:r>
              <a:rPr lang="en-US" dirty="0" smtClean="0">
                <a:latin typeface="Rockwell" panose="02060603020205020403" pitchFamily="18" charset="0"/>
              </a:rPr>
              <a:t/>
            </a:r>
            <a:br>
              <a:rPr lang="en-US" dirty="0" smtClean="0">
                <a:latin typeface="Rockwell" panose="02060603020205020403" pitchFamily="18" charset="0"/>
              </a:rPr>
            </a:br>
            <a:r>
              <a:rPr lang="en-US" dirty="0" smtClean="0">
                <a:latin typeface="Rockwell" panose="02060603020205020403" pitchFamily="18" charset="0"/>
              </a:rPr>
              <a:t/>
            </a:r>
            <a:br>
              <a:rPr lang="en-US" dirty="0" smtClean="0">
                <a:latin typeface="Rockwell" panose="02060603020205020403" pitchFamily="18" charset="0"/>
              </a:rPr>
            </a:br>
            <a:r>
              <a:rPr lang="en-US" dirty="0" err="1" smtClean="0">
                <a:solidFill>
                  <a:srgbClr val="F15034"/>
                </a:solidFill>
                <a:latin typeface="Lucida Console" panose="020B0609040504020204" pitchFamily="49" charset="0"/>
              </a:rPr>
              <a:t>git</a:t>
            </a:r>
            <a:r>
              <a:rPr lang="en-US" dirty="0" smtClean="0">
                <a:solidFill>
                  <a:srgbClr val="F15034"/>
                </a:solidFill>
                <a:latin typeface="Lucida Console" panose="020B0609040504020204" pitchFamily="49" charset="0"/>
              </a:rPr>
              <a:t> commit</a:t>
            </a:r>
            <a:endParaRPr lang="en-US" dirty="0">
              <a:solidFill>
                <a:srgbClr val="F15034"/>
              </a:solidFill>
              <a:latin typeface="Lucida Console" panose="020B0609040504020204" pitchFamily="49" charset="0"/>
            </a:endParaRPr>
          </a:p>
        </p:txBody>
      </p:sp>
    </p:spTree>
    <p:extLst>
      <p:ext uri="{BB962C8B-B14F-4D97-AF65-F5344CB8AC3E}">
        <p14:creationId xmlns:p14="http://schemas.microsoft.com/office/powerpoint/2010/main" val="19296210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28152" y="2756633"/>
            <a:ext cx="10515600" cy="1325563"/>
          </a:xfrm>
        </p:spPr>
        <p:txBody>
          <a:bodyPr>
            <a:normAutofit fontScale="90000"/>
          </a:bodyPr>
          <a:lstStyle/>
          <a:p>
            <a:pPr algn="ctr"/>
            <a:r>
              <a:rPr lang="en-US" dirty="0" smtClean="0">
                <a:solidFill>
                  <a:schemeClr val="bg1"/>
                </a:solidFill>
                <a:latin typeface="Gill Sans MT" panose="020B0502020104020203" pitchFamily="34" charset="-18"/>
              </a:rPr>
              <a:t>Amend a commit</a:t>
            </a:r>
            <a:r>
              <a:rPr lang="en-US" dirty="0" smtClean="0">
                <a:latin typeface="Rockwell" panose="02060603020205020403" pitchFamily="18" charset="0"/>
              </a:rPr>
              <a:t/>
            </a:r>
            <a:br>
              <a:rPr lang="en-US" dirty="0" smtClean="0">
                <a:latin typeface="Rockwell" panose="02060603020205020403" pitchFamily="18" charset="0"/>
              </a:rPr>
            </a:br>
            <a:r>
              <a:rPr lang="en-US" dirty="0" smtClean="0">
                <a:latin typeface="Rockwell" panose="02060603020205020403" pitchFamily="18" charset="0"/>
              </a:rPr>
              <a:t/>
            </a:r>
            <a:br>
              <a:rPr lang="en-US" dirty="0" smtClean="0">
                <a:latin typeface="Rockwell" panose="02060603020205020403" pitchFamily="18" charset="0"/>
              </a:rPr>
            </a:br>
            <a:r>
              <a:rPr lang="en-US" dirty="0" err="1" smtClean="0">
                <a:solidFill>
                  <a:srgbClr val="F15034"/>
                </a:solidFill>
                <a:latin typeface="Lucida Console" panose="020B0609040504020204" pitchFamily="49" charset="0"/>
              </a:rPr>
              <a:t>git</a:t>
            </a:r>
            <a:r>
              <a:rPr lang="en-US" dirty="0" smtClean="0">
                <a:solidFill>
                  <a:srgbClr val="F15034"/>
                </a:solidFill>
                <a:latin typeface="Lucida Console" panose="020B0609040504020204" pitchFamily="49" charset="0"/>
              </a:rPr>
              <a:t> amend</a:t>
            </a:r>
            <a:endParaRPr lang="en-US" dirty="0">
              <a:solidFill>
                <a:srgbClr val="F15034"/>
              </a:solidFill>
              <a:latin typeface="Lucida Console" panose="020B0609040504020204" pitchFamily="49" charset="0"/>
            </a:endParaRPr>
          </a:p>
        </p:txBody>
      </p:sp>
    </p:spTree>
    <p:extLst>
      <p:ext uri="{BB962C8B-B14F-4D97-AF65-F5344CB8AC3E}">
        <p14:creationId xmlns:p14="http://schemas.microsoft.com/office/powerpoint/2010/main" val="24752845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6942" y="2873917"/>
            <a:ext cx="10515600" cy="1325563"/>
          </a:xfrm>
        </p:spPr>
        <p:txBody>
          <a:bodyPr>
            <a:normAutofit fontScale="90000"/>
          </a:bodyPr>
          <a:lstStyle/>
          <a:p>
            <a:pPr algn="ctr"/>
            <a:r>
              <a:rPr lang="en-US" dirty="0" err="1" smtClean="0">
                <a:solidFill>
                  <a:schemeClr val="bg1"/>
                </a:solidFill>
                <a:latin typeface="Gill Sans MT" panose="020B0502020104020203" pitchFamily="34" charset="-18"/>
              </a:rPr>
              <a:t>IgnorE</a:t>
            </a:r>
            <a:r>
              <a:rPr lang="en-US" dirty="0" smtClean="0">
                <a:solidFill>
                  <a:schemeClr val="bg1"/>
                </a:solidFill>
                <a:latin typeface="Gill Sans MT" panose="020B0502020104020203" pitchFamily="34" charset="-18"/>
              </a:rPr>
              <a:t> files</a:t>
            </a:r>
            <a:r>
              <a:rPr lang="en-US" dirty="0" smtClean="0">
                <a:latin typeface="Rockwell" panose="02060603020205020403" pitchFamily="18" charset="0"/>
              </a:rPr>
              <a:t/>
            </a:r>
            <a:br>
              <a:rPr lang="en-US" dirty="0" smtClean="0">
                <a:latin typeface="Rockwell" panose="02060603020205020403" pitchFamily="18" charset="0"/>
              </a:rPr>
            </a:br>
            <a:r>
              <a:rPr lang="en-US" dirty="0" smtClean="0">
                <a:latin typeface="Rockwell" panose="02060603020205020403" pitchFamily="18" charset="0"/>
              </a:rPr>
              <a:t/>
            </a:r>
            <a:br>
              <a:rPr lang="en-US" dirty="0" smtClean="0">
                <a:latin typeface="Rockwell" panose="02060603020205020403" pitchFamily="18" charset="0"/>
              </a:rPr>
            </a:br>
            <a:endParaRPr lang="en-US" dirty="0">
              <a:solidFill>
                <a:srgbClr val="F15034"/>
              </a:solidFill>
              <a:latin typeface="Gill Sans MT" panose="020B0502020104020203" pitchFamily="34" charset="0"/>
            </a:endParaRPr>
          </a:p>
        </p:txBody>
      </p:sp>
      <p:sp>
        <p:nvSpPr>
          <p:cNvPr id="3" name="TextBox 2"/>
          <p:cNvSpPr txBox="1"/>
          <p:nvPr/>
        </p:nvSpPr>
        <p:spPr>
          <a:xfrm>
            <a:off x="4463142" y="3151979"/>
            <a:ext cx="2743200" cy="769441"/>
          </a:xfrm>
          <a:prstGeom prst="rect">
            <a:avLst/>
          </a:prstGeom>
          <a:noFill/>
        </p:spPr>
        <p:txBody>
          <a:bodyPr wrap="square" rtlCol="0">
            <a:spAutoFit/>
          </a:bodyPr>
          <a:lstStyle/>
          <a:p>
            <a:pPr algn="ctr"/>
            <a:r>
              <a:rPr lang="en-US" sz="4400" dirty="0" smtClean="0">
                <a:solidFill>
                  <a:srgbClr val="F15034"/>
                </a:solidFill>
              </a:rPr>
              <a:t>.</a:t>
            </a:r>
            <a:r>
              <a:rPr lang="en-US" sz="4400" dirty="0" err="1" smtClean="0">
                <a:solidFill>
                  <a:srgbClr val="F15034"/>
                </a:solidFill>
              </a:rPr>
              <a:t>gitignore</a:t>
            </a:r>
            <a:endParaRPr lang="en-US" sz="4400" dirty="0">
              <a:solidFill>
                <a:srgbClr val="F15034"/>
              </a:solidFill>
            </a:endParaRPr>
          </a:p>
        </p:txBody>
      </p:sp>
    </p:spTree>
    <p:extLst>
      <p:ext uri="{BB962C8B-B14F-4D97-AF65-F5344CB8AC3E}">
        <p14:creationId xmlns:p14="http://schemas.microsoft.com/office/powerpoint/2010/main" val="17381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Gill Sans MT" panose="020B0502020104020203" pitchFamily="34" charset="-18"/>
                <a:cs typeface="Helvetica" panose="020B0604020202020204" pitchFamily="34" charset="0"/>
              </a:rPr>
              <a:t>What will you learn?</a:t>
            </a:r>
            <a:endParaRPr lang="en-US" dirty="0">
              <a:solidFill>
                <a:schemeClr val="bg1"/>
              </a:solidFill>
              <a:latin typeface="Gill Sans MT" panose="020B0502020104020203" pitchFamily="34" charset="-18"/>
              <a:cs typeface="Helvetica" panose="020B0604020202020204" pitchFamily="34" charset="0"/>
            </a:endParaRPr>
          </a:p>
        </p:txBody>
      </p:sp>
      <p:sp>
        <p:nvSpPr>
          <p:cNvPr id="3" name="Content Placeholder 2"/>
          <p:cNvSpPr>
            <a:spLocks noGrp="1"/>
          </p:cNvSpPr>
          <p:nvPr>
            <p:ph idx="1"/>
          </p:nvPr>
        </p:nvSpPr>
        <p:spPr/>
        <p:txBody>
          <a:bodyPr>
            <a:noAutofit/>
          </a:bodyPr>
          <a:lstStyle/>
          <a:p>
            <a:pPr marL="0" indent="0" algn="ctr">
              <a:buNone/>
            </a:pPr>
            <a:r>
              <a:rPr lang="en-US" sz="3200" dirty="0" smtClean="0">
                <a:solidFill>
                  <a:srgbClr val="F15034"/>
                </a:solidFill>
                <a:latin typeface="Gill Sans MT" panose="020B0502020104020203" pitchFamily="34" charset="-18"/>
                <a:cs typeface="Helvetica" panose="020B0604020202020204" pitchFamily="34" charset="0"/>
              </a:rPr>
              <a:t>Course 1.0</a:t>
            </a:r>
          </a:p>
          <a:p>
            <a:r>
              <a:rPr lang="en-US" sz="3200" dirty="0" smtClean="0">
                <a:solidFill>
                  <a:schemeClr val="bg1"/>
                </a:solidFill>
                <a:latin typeface="Gill Sans MT" panose="020B0502020104020203" pitchFamily="34" charset="-18"/>
                <a:cs typeface="Helvetica" panose="020B0604020202020204" pitchFamily="34" charset="0"/>
              </a:rPr>
              <a:t>Introduction to </a:t>
            </a:r>
            <a:r>
              <a:rPr lang="en-US" sz="3200" dirty="0" err="1" smtClean="0">
                <a:solidFill>
                  <a:schemeClr val="bg1"/>
                </a:solidFill>
                <a:latin typeface="Gill Sans MT" panose="020B0502020104020203" pitchFamily="34" charset="-18"/>
                <a:cs typeface="Helvetica" panose="020B0604020202020204" pitchFamily="34" charset="0"/>
              </a:rPr>
              <a:t>Git</a:t>
            </a:r>
            <a:endParaRPr lang="en-US" sz="3200" dirty="0" smtClean="0">
              <a:solidFill>
                <a:schemeClr val="bg1"/>
              </a:solidFill>
              <a:latin typeface="Gill Sans MT" panose="020B0502020104020203" pitchFamily="34" charset="-18"/>
              <a:cs typeface="Helvetica" panose="020B0604020202020204" pitchFamily="34" charset="0"/>
            </a:endParaRPr>
          </a:p>
          <a:p>
            <a:pPr lvl="1"/>
            <a:r>
              <a:rPr lang="en-US" sz="3200" dirty="0" smtClean="0">
                <a:solidFill>
                  <a:schemeClr val="bg1"/>
                </a:solidFill>
                <a:latin typeface="Gill Sans MT" panose="020B0502020104020203" pitchFamily="34" charset="-18"/>
                <a:cs typeface="Helvetica" panose="020B0604020202020204" pitchFamily="34" charset="0"/>
              </a:rPr>
              <a:t>History</a:t>
            </a:r>
          </a:p>
          <a:p>
            <a:pPr lvl="1"/>
            <a:r>
              <a:rPr lang="en-US" sz="3200" dirty="0" err="1" smtClean="0">
                <a:solidFill>
                  <a:schemeClr val="bg1"/>
                </a:solidFill>
                <a:latin typeface="Gill Sans MT" panose="020B0502020104020203" pitchFamily="34" charset="-18"/>
                <a:cs typeface="Helvetica" panose="020B0604020202020204" pitchFamily="34" charset="0"/>
              </a:rPr>
              <a:t>Git</a:t>
            </a:r>
            <a:r>
              <a:rPr lang="en-US" sz="3200" dirty="0" smtClean="0">
                <a:solidFill>
                  <a:schemeClr val="bg1"/>
                </a:solidFill>
                <a:latin typeface="Gill Sans MT" panose="020B0502020104020203" pitchFamily="34" charset="-18"/>
                <a:cs typeface="Helvetica" panose="020B0604020202020204" pitchFamily="34" charset="0"/>
              </a:rPr>
              <a:t> vs SVN</a:t>
            </a:r>
          </a:p>
          <a:p>
            <a:pPr lvl="1"/>
            <a:r>
              <a:rPr lang="en-US" sz="3200" dirty="0" err="1" smtClean="0">
                <a:solidFill>
                  <a:schemeClr val="bg1"/>
                </a:solidFill>
                <a:latin typeface="Gill Sans MT" panose="020B0502020104020203" pitchFamily="34" charset="-18"/>
                <a:cs typeface="Helvetica" panose="020B0604020202020204" pitchFamily="34" charset="0"/>
              </a:rPr>
              <a:t>Git</a:t>
            </a:r>
            <a:r>
              <a:rPr lang="en-US" sz="3200" dirty="0" smtClean="0">
                <a:solidFill>
                  <a:schemeClr val="bg1"/>
                </a:solidFill>
                <a:latin typeface="Gill Sans MT" panose="020B0502020104020203" pitchFamily="34" charset="-18"/>
                <a:cs typeface="Helvetica" panose="020B0604020202020204" pitchFamily="34" charset="0"/>
              </a:rPr>
              <a:t> tools</a:t>
            </a:r>
          </a:p>
          <a:p>
            <a:pPr lvl="1"/>
            <a:r>
              <a:rPr lang="en-US" sz="3200" dirty="0" smtClean="0">
                <a:latin typeface="Gill Sans MT" panose="020B0502020104020203" pitchFamily="34" charset="-18"/>
                <a:cs typeface="Helvetica" panose="020B0604020202020204" pitchFamily="34" charset="0"/>
              </a:rPr>
              <a:t>Working with a local repository</a:t>
            </a:r>
          </a:p>
        </p:txBody>
      </p:sp>
    </p:spTree>
    <p:extLst>
      <p:ext uri="{BB962C8B-B14F-4D97-AF65-F5344CB8AC3E}">
        <p14:creationId xmlns:p14="http://schemas.microsoft.com/office/powerpoint/2010/main" val="381763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Gill Sans MT" panose="020B0502020104020203" pitchFamily="34" charset="-18"/>
              </a:rPr>
              <a:t>THE END</a:t>
            </a:r>
            <a:br>
              <a:rPr lang="en-US" dirty="0" smtClean="0">
                <a:solidFill>
                  <a:schemeClr val="bg1"/>
                </a:solidFill>
                <a:latin typeface="Gill Sans MT" panose="020B0502020104020203" pitchFamily="34" charset="-18"/>
              </a:rPr>
            </a:br>
            <a:r>
              <a:rPr lang="en-US" dirty="0">
                <a:latin typeface="Rockwell" panose="02060603020205020403" pitchFamily="18" charset="0"/>
              </a:rPr>
              <a:t/>
            </a:r>
            <a:br>
              <a:rPr lang="en-US" dirty="0">
                <a:latin typeface="Rockwell" panose="02060603020205020403" pitchFamily="18" charset="0"/>
              </a:rPr>
            </a:br>
            <a:r>
              <a:rPr lang="en-US" dirty="0">
                <a:latin typeface="Rockwell" panose="02060603020205020403" pitchFamily="18" charset="0"/>
              </a:rPr>
              <a:t>Resources:</a:t>
            </a:r>
            <a:br>
              <a:rPr lang="en-US" dirty="0">
                <a:latin typeface="Rockwell" panose="02060603020205020403" pitchFamily="18" charset="0"/>
              </a:rPr>
            </a:br>
            <a:r>
              <a:rPr lang="en-US" dirty="0">
                <a:solidFill>
                  <a:srgbClr val="F15034"/>
                </a:solidFill>
                <a:latin typeface="Rockwell" panose="02060603020205020403" pitchFamily="18" charset="0"/>
              </a:rPr>
              <a:t>http://git-scm.com/</a:t>
            </a:r>
            <a:endParaRPr lang="en-US" dirty="0">
              <a:solidFill>
                <a:srgbClr val="F15034"/>
              </a:solidFill>
              <a:latin typeface="Lucida Console" panose="020B0609040504020204" pitchFamily="49" charset="0"/>
            </a:endParaRPr>
          </a:p>
        </p:txBody>
      </p:sp>
    </p:spTree>
    <p:extLst>
      <p:ext uri="{BB962C8B-B14F-4D97-AF65-F5344CB8AC3E}">
        <p14:creationId xmlns:p14="http://schemas.microsoft.com/office/powerpoint/2010/main" val="2980692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Rockwell" panose="02060603020205020403" pitchFamily="18" charset="0"/>
              </a:rPr>
              <a:t>What will you learn?</a:t>
            </a:r>
            <a:endParaRPr lang="en-US" dirty="0">
              <a:solidFill>
                <a:schemeClr val="bg1"/>
              </a:solidFill>
              <a:latin typeface="Rockwell" panose="02060603020205020403" pitchFamily="18" charset="0"/>
            </a:endParaRPr>
          </a:p>
        </p:txBody>
      </p:sp>
      <p:sp>
        <p:nvSpPr>
          <p:cNvPr id="3" name="Content Placeholder 2"/>
          <p:cNvSpPr>
            <a:spLocks noGrp="1"/>
          </p:cNvSpPr>
          <p:nvPr>
            <p:ph idx="1"/>
          </p:nvPr>
        </p:nvSpPr>
        <p:spPr/>
        <p:txBody>
          <a:bodyPr>
            <a:noAutofit/>
          </a:bodyPr>
          <a:lstStyle/>
          <a:p>
            <a:pPr marL="0" indent="0" algn="ctr">
              <a:buNone/>
            </a:pPr>
            <a:r>
              <a:rPr lang="en-US" sz="3200" b="1" dirty="0" smtClean="0">
                <a:solidFill>
                  <a:srgbClr val="F15034"/>
                </a:solidFill>
                <a:latin typeface="Lucida Console" panose="020B0609040504020204" pitchFamily="49" charset="0"/>
              </a:rPr>
              <a:t>Course 2.0</a:t>
            </a:r>
            <a:endParaRPr lang="en-US" sz="3200" b="1" dirty="0" smtClean="0">
              <a:solidFill>
                <a:schemeClr val="bg1"/>
              </a:solidFill>
              <a:latin typeface="Lucida Console" panose="020B0609040504020204" pitchFamily="49" charset="0"/>
            </a:endParaRPr>
          </a:p>
          <a:p>
            <a:r>
              <a:rPr lang="en-US" sz="3200" dirty="0" smtClean="0">
                <a:solidFill>
                  <a:schemeClr val="bg1"/>
                </a:solidFill>
                <a:latin typeface="Lucida Console" panose="020B0609040504020204" pitchFamily="49" charset="0"/>
              </a:rPr>
              <a:t>Working with a remote repository</a:t>
            </a:r>
          </a:p>
          <a:p>
            <a:pPr lvl="1"/>
            <a:r>
              <a:rPr lang="en-US" sz="3200" dirty="0" smtClean="0">
                <a:solidFill>
                  <a:schemeClr val="bg1"/>
                </a:solidFill>
                <a:latin typeface="Lucida Console" panose="020B0609040504020204" pitchFamily="49" charset="0"/>
              </a:rPr>
              <a:t>Clone</a:t>
            </a:r>
          </a:p>
          <a:p>
            <a:pPr lvl="1"/>
            <a:r>
              <a:rPr lang="en-US" sz="3200" dirty="0" smtClean="0">
                <a:solidFill>
                  <a:schemeClr val="bg1"/>
                </a:solidFill>
                <a:latin typeface="Lucida Console" panose="020B0609040504020204" pitchFamily="49" charset="0"/>
              </a:rPr>
              <a:t>Add remotes</a:t>
            </a:r>
          </a:p>
          <a:p>
            <a:pPr lvl="1"/>
            <a:r>
              <a:rPr lang="en-US" sz="3200" dirty="0" smtClean="0">
                <a:solidFill>
                  <a:schemeClr val="bg1"/>
                </a:solidFill>
                <a:latin typeface="Lucida Console" panose="020B0609040504020204" pitchFamily="49" charset="0"/>
              </a:rPr>
              <a:t>Push/pull</a:t>
            </a:r>
          </a:p>
          <a:p>
            <a:pPr lvl="1"/>
            <a:r>
              <a:rPr lang="en-US" sz="3200" dirty="0" smtClean="0">
                <a:solidFill>
                  <a:schemeClr val="bg1"/>
                </a:solidFill>
                <a:latin typeface="Lucida Console" panose="020B0609040504020204" pitchFamily="49" charset="0"/>
              </a:rPr>
              <a:t>Branches</a:t>
            </a:r>
          </a:p>
          <a:p>
            <a:pPr lvl="1"/>
            <a:r>
              <a:rPr lang="en-US" sz="3200" dirty="0" smtClean="0">
                <a:solidFill>
                  <a:schemeClr val="bg1"/>
                </a:solidFill>
                <a:latin typeface="Lucida Console" panose="020B0609040504020204" pitchFamily="49" charset="0"/>
              </a:rPr>
              <a:t>Merge</a:t>
            </a:r>
          </a:p>
          <a:p>
            <a:pPr lvl="1"/>
            <a:endParaRPr lang="en-US" sz="1400" dirty="0" smtClean="0">
              <a:solidFill>
                <a:schemeClr val="bg1"/>
              </a:solidFill>
              <a:latin typeface="Lucida Console" panose="020B0609040504020204" pitchFamily="49" charset="0"/>
            </a:endParaRPr>
          </a:p>
          <a:p>
            <a:endParaRPr lang="en-US" sz="14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422847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Rockwell" panose="02060603020205020403" pitchFamily="18" charset="0"/>
              </a:rPr>
              <a:t>What will you learn?</a:t>
            </a:r>
            <a:endParaRPr lang="en-US" dirty="0">
              <a:solidFill>
                <a:schemeClr val="bg1"/>
              </a:solidFill>
              <a:latin typeface="Rockwell" panose="02060603020205020403" pitchFamily="18" charset="0"/>
            </a:endParaRPr>
          </a:p>
        </p:txBody>
      </p:sp>
      <p:sp>
        <p:nvSpPr>
          <p:cNvPr id="3" name="Content Placeholder 2"/>
          <p:cNvSpPr>
            <a:spLocks noGrp="1"/>
          </p:cNvSpPr>
          <p:nvPr>
            <p:ph idx="1"/>
          </p:nvPr>
        </p:nvSpPr>
        <p:spPr/>
        <p:txBody>
          <a:bodyPr>
            <a:noAutofit/>
          </a:bodyPr>
          <a:lstStyle/>
          <a:p>
            <a:pPr marL="0" indent="0" algn="ctr">
              <a:buNone/>
            </a:pPr>
            <a:r>
              <a:rPr lang="en-US" sz="3200" b="1" dirty="0" smtClean="0">
                <a:solidFill>
                  <a:srgbClr val="F15034"/>
                </a:solidFill>
                <a:latin typeface="Lucida Console" panose="020B0609040504020204" pitchFamily="49" charset="0"/>
              </a:rPr>
              <a:t>Course 3.0</a:t>
            </a:r>
            <a:endParaRPr lang="en-US" sz="3200" b="1" dirty="0" smtClean="0">
              <a:solidFill>
                <a:schemeClr val="bg1"/>
              </a:solidFill>
              <a:latin typeface="Lucida Console" panose="020B0609040504020204" pitchFamily="49" charset="0"/>
            </a:endParaRPr>
          </a:p>
          <a:p>
            <a:r>
              <a:rPr lang="en-US" sz="3200" dirty="0" err="1" smtClean="0">
                <a:solidFill>
                  <a:schemeClr val="bg1"/>
                </a:solidFill>
                <a:latin typeface="Lucida Console" panose="020B0609040504020204" pitchFamily="49" charset="0"/>
              </a:rPr>
              <a:t>Git</a:t>
            </a:r>
            <a:r>
              <a:rPr lang="en-US" sz="3200" dirty="0" smtClean="0">
                <a:solidFill>
                  <a:schemeClr val="bg1"/>
                </a:solidFill>
                <a:latin typeface="Lucida Console" panose="020B0609040504020204" pitchFamily="49" charset="0"/>
              </a:rPr>
              <a:t> Advanced</a:t>
            </a:r>
          </a:p>
          <a:p>
            <a:pPr lvl="1"/>
            <a:r>
              <a:rPr lang="en-US" sz="3200" dirty="0" err="1" smtClean="0">
                <a:solidFill>
                  <a:schemeClr val="bg1"/>
                </a:solidFill>
                <a:latin typeface="Lucida Console" panose="020B0609040504020204" pitchFamily="49" charset="0"/>
              </a:rPr>
              <a:t>Git</a:t>
            </a:r>
            <a:r>
              <a:rPr lang="en-US" sz="3200" dirty="0" smtClean="0">
                <a:solidFill>
                  <a:schemeClr val="bg1"/>
                </a:solidFill>
                <a:latin typeface="Lucida Console" panose="020B0609040504020204" pitchFamily="49" charset="0"/>
              </a:rPr>
              <a:t> Flow</a:t>
            </a:r>
          </a:p>
          <a:p>
            <a:pPr lvl="1"/>
            <a:r>
              <a:rPr lang="en-US" sz="3200" dirty="0" smtClean="0">
                <a:solidFill>
                  <a:schemeClr val="bg1"/>
                </a:solidFill>
                <a:latin typeface="Lucida Console" panose="020B0609040504020204" pitchFamily="49" charset="0"/>
              </a:rPr>
              <a:t>Pull requests</a:t>
            </a:r>
          </a:p>
          <a:p>
            <a:pPr lvl="1"/>
            <a:r>
              <a:rPr lang="en-US" sz="3200" dirty="0" smtClean="0">
                <a:solidFill>
                  <a:schemeClr val="bg1"/>
                </a:solidFill>
                <a:latin typeface="Lucida Console" panose="020B0609040504020204" pitchFamily="49" charset="0"/>
              </a:rPr>
              <a:t>Forking</a:t>
            </a:r>
          </a:p>
          <a:p>
            <a:pPr lvl="1"/>
            <a:endParaRPr lang="en-US" sz="1400" dirty="0" smtClean="0">
              <a:solidFill>
                <a:schemeClr val="bg1"/>
              </a:solidFill>
              <a:latin typeface="Lucida Console" panose="020B0609040504020204" pitchFamily="49" charset="0"/>
            </a:endParaRPr>
          </a:p>
          <a:p>
            <a:pPr lvl="1"/>
            <a:endParaRPr lang="en-US" sz="1400" dirty="0" smtClean="0">
              <a:latin typeface="Lucida Console" panose="020B0609040504020204" pitchFamily="49" charset="0"/>
            </a:endParaRPr>
          </a:p>
          <a:p>
            <a:endParaRPr lang="en-US" sz="1400" dirty="0">
              <a:latin typeface="Lucida Console" panose="020B0609040504020204" pitchFamily="49" charset="0"/>
            </a:endParaRPr>
          </a:p>
        </p:txBody>
      </p:sp>
    </p:spTree>
    <p:extLst>
      <p:ext uri="{BB962C8B-B14F-4D97-AF65-F5344CB8AC3E}">
        <p14:creationId xmlns:p14="http://schemas.microsoft.com/office/powerpoint/2010/main" val="245217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VCS - </a:t>
            </a:r>
            <a:r>
              <a:rPr lang="en-US" b="1" dirty="0">
                <a:solidFill>
                  <a:srgbClr val="F15034"/>
                </a:solidFill>
                <a:latin typeface="Lucida Console" panose="020B0609040504020204" pitchFamily="49" charset="0"/>
              </a:rPr>
              <a:t>Version Control System</a:t>
            </a:r>
            <a:endParaRPr lang="ro-RO" dirty="0">
              <a:solidFill>
                <a:schemeClr val="bg1"/>
              </a:solidFill>
            </a:endParaRPr>
          </a:p>
        </p:txBody>
      </p:sp>
      <p:sp>
        <p:nvSpPr>
          <p:cNvPr id="3" name="Content Placeholder 2"/>
          <p:cNvSpPr>
            <a:spLocks noGrp="1"/>
          </p:cNvSpPr>
          <p:nvPr>
            <p:ph idx="1"/>
          </p:nvPr>
        </p:nvSpPr>
        <p:spPr/>
        <p:txBody>
          <a:bodyPr>
            <a:normAutofit/>
          </a:bodyPr>
          <a:lstStyle/>
          <a:p>
            <a:r>
              <a:rPr lang="en-US" sz="3200" dirty="0" smtClean="0">
                <a:solidFill>
                  <a:schemeClr val="bg1"/>
                </a:solidFill>
                <a:latin typeface="Gill Sans MT" panose="020B0502020104020203" pitchFamily="34" charset="-18"/>
              </a:rPr>
              <a:t>Makes </a:t>
            </a:r>
            <a:r>
              <a:rPr lang="en-US" sz="3200" dirty="0">
                <a:solidFill>
                  <a:schemeClr val="bg1"/>
                </a:solidFill>
                <a:latin typeface="Gill Sans MT" panose="020B0502020104020203" pitchFamily="34" charset="-18"/>
              </a:rPr>
              <a:t>it way </a:t>
            </a:r>
            <a:r>
              <a:rPr lang="en-US" sz="3200" dirty="0" smtClean="0">
                <a:solidFill>
                  <a:schemeClr val="bg1"/>
                </a:solidFill>
                <a:latin typeface="Gill Sans MT" panose="020B0502020104020203" pitchFamily="34" charset="-18"/>
              </a:rPr>
              <a:t>easier to</a:t>
            </a:r>
          </a:p>
          <a:p>
            <a:pPr lvl="1"/>
            <a:r>
              <a:rPr lang="en-US" sz="2800" dirty="0" smtClean="0">
                <a:solidFill>
                  <a:schemeClr val="bg1"/>
                </a:solidFill>
                <a:latin typeface="Gill Sans MT" panose="020B0502020104020203" pitchFamily="34" charset="-18"/>
              </a:rPr>
              <a:t>undo </a:t>
            </a:r>
            <a:r>
              <a:rPr lang="en-US" sz="2800" dirty="0">
                <a:solidFill>
                  <a:schemeClr val="bg1"/>
                </a:solidFill>
                <a:latin typeface="Gill Sans MT" panose="020B0502020104020203" pitchFamily="34" charset="-18"/>
              </a:rPr>
              <a:t>errors / roll back to earlier versions of </a:t>
            </a:r>
            <a:r>
              <a:rPr lang="en-US" sz="2800" dirty="0" smtClean="0">
                <a:solidFill>
                  <a:schemeClr val="bg1"/>
                </a:solidFill>
                <a:latin typeface="Gill Sans MT" panose="020B0502020104020203" pitchFamily="34" charset="-18"/>
              </a:rPr>
              <a:t>code</a:t>
            </a:r>
          </a:p>
          <a:p>
            <a:pPr lvl="1"/>
            <a:r>
              <a:rPr lang="en-US" sz="2800" dirty="0" smtClean="0">
                <a:solidFill>
                  <a:schemeClr val="bg1"/>
                </a:solidFill>
                <a:latin typeface="Gill Sans MT" panose="020B0502020104020203" pitchFamily="34" charset="-18"/>
              </a:rPr>
              <a:t>share </a:t>
            </a:r>
            <a:r>
              <a:rPr lang="en-US" sz="2800" dirty="0">
                <a:solidFill>
                  <a:schemeClr val="bg1"/>
                </a:solidFill>
                <a:latin typeface="Gill Sans MT" panose="020B0502020104020203" pitchFamily="34" charset="-18"/>
              </a:rPr>
              <a:t>a codebase between developers without creating conflicts </a:t>
            </a:r>
            <a:endParaRPr lang="en-US" sz="2800" dirty="0" smtClean="0">
              <a:solidFill>
                <a:schemeClr val="bg1"/>
              </a:solidFill>
              <a:latin typeface="Gill Sans MT" panose="020B0502020104020203" pitchFamily="34" charset="-18"/>
            </a:endParaRPr>
          </a:p>
          <a:p>
            <a:pPr lvl="1"/>
            <a:r>
              <a:rPr lang="en-US" sz="2800" dirty="0" smtClean="0">
                <a:solidFill>
                  <a:schemeClr val="bg1"/>
                </a:solidFill>
                <a:latin typeface="Gill Sans MT" panose="020B0502020104020203" pitchFamily="34" charset="-18"/>
              </a:rPr>
              <a:t>deploy </a:t>
            </a:r>
            <a:r>
              <a:rPr lang="en-US" sz="2800" dirty="0">
                <a:solidFill>
                  <a:schemeClr val="bg1"/>
                </a:solidFill>
                <a:latin typeface="Gill Sans MT" panose="020B0502020104020203" pitchFamily="34" charset="-18"/>
              </a:rPr>
              <a:t>changes from development to staging or production environments</a:t>
            </a:r>
            <a:endParaRPr lang="ro-RO" sz="2800" dirty="0">
              <a:solidFill>
                <a:schemeClr val="bg1"/>
              </a:solidFill>
              <a:latin typeface="Gill Sans MT" panose="020B0502020104020203" pitchFamily="34" charset="-18"/>
            </a:endParaRPr>
          </a:p>
        </p:txBody>
      </p:sp>
    </p:spTree>
    <p:extLst>
      <p:ext uri="{BB962C8B-B14F-4D97-AF65-F5344CB8AC3E}">
        <p14:creationId xmlns:p14="http://schemas.microsoft.com/office/powerpoint/2010/main" val="1265715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Gill Sans MT" panose="020B0502020104020203" pitchFamily="34" charset="-18"/>
              </a:rPr>
              <a:t>Some History</a:t>
            </a:r>
            <a:endParaRPr lang="ro-RO" dirty="0">
              <a:solidFill>
                <a:schemeClr val="bg1"/>
              </a:solidFill>
              <a:latin typeface="Gill Sans MT" panose="020B0502020104020203" pitchFamily="34" charset="-18"/>
            </a:endParaRPr>
          </a:p>
        </p:txBody>
      </p:sp>
      <p:sp>
        <p:nvSpPr>
          <p:cNvPr id="3" name="Content Placeholder 2"/>
          <p:cNvSpPr>
            <a:spLocks noGrp="1"/>
          </p:cNvSpPr>
          <p:nvPr>
            <p:ph idx="1"/>
          </p:nvPr>
        </p:nvSpPr>
        <p:spPr>
          <a:xfrm>
            <a:off x="6912516" y="1957459"/>
            <a:ext cx="5279484" cy="3541714"/>
          </a:xfrm>
        </p:spPr>
        <p:txBody>
          <a:bodyPr>
            <a:normAutofit/>
          </a:bodyPr>
          <a:lstStyle/>
          <a:p>
            <a:pPr marL="0" indent="0">
              <a:buNone/>
            </a:pPr>
            <a:r>
              <a:rPr lang="en-US" sz="3200" dirty="0" smtClean="0">
                <a:solidFill>
                  <a:schemeClr val="bg1"/>
                </a:solidFill>
                <a:latin typeface="Gill Sans MT" panose="020B0502020104020203" pitchFamily="34" charset="-18"/>
              </a:rPr>
              <a:t>In the beginning, there was the </a:t>
            </a:r>
            <a:r>
              <a:rPr lang="en-US" sz="3200" dirty="0" smtClean="0">
                <a:solidFill>
                  <a:srgbClr val="FF0000"/>
                </a:solidFill>
                <a:latin typeface="Gill Sans MT" panose="020B0502020104020203" pitchFamily="34" charset="-18"/>
              </a:rPr>
              <a:t>copy/paste</a:t>
            </a:r>
            <a:r>
              <a:rPr lang="en-US" sz="3200" dirty="0" smtClean="0">
                <a:solidFill>
                  <a:schemeClr val="bg1"/>
                </a:solidFill>
                <a:latin typeface="Gill Sans MT" panose="020B0502020104020203" pitchFamily="34" charset="-18"/>
              </a:rPr>
              <a:t> method(some people are still using it).</a:t>
            </a:r>
            <a:endParaRPr lang="ro-RO" sz="3200" dirty="0">
              <a:solidFill>
                <a:schemeClr val="bg1"/>
              </a:solidFill>
              <a:latin typeface="Gill Sans MT" panose="020B0502020104020203" pitchFamily="34" charset="-18"/>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2" y="1957459"/>
            <a:ext cx="5759566" cy="3607758"/>
          </a:xfrm>
          <a:prstGeom prst="rect">
            <a:avLst/>
          </a:prstGeom>
        </p:spPr>
      </p:pic>
    </p:spTree>
    <p:extLst>
      <p:ext uri="{BB962C8B-B14F-4D97-AF65-F5344CB8AC3E}">
        <p14:creationId xmlns:p14="http://schemas.microsoft.com/office/powerpoint/2010/main" val="426491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solidFill>
                  <a:schemeClr val="bg1"/>
                </a:solidFill>
                <a:latin typeface="Helvetica" panose="020B0604020202020204" pitchFamily="34" charset="0"/>
                <a:cs typeface="Helvetica" panose="020B0604020202020204" pitchFamily="34" charset="0"/>
              </a:rPr>
              <a:t>Local VCS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1412" y="2223211"/>
            <a:ext cx="4558605" cy="3893809"/>
          </a:xfrm>
        </p:spPr>
      </p:pic>
      <p:sp>
        <p:nvSpPr>
          <p:cNvPr id="6" name="TextBox 5"/>
          <p:cNvSpPr txBox="1"/>
          <p:nvPr/>
        </p:nvSpPr>
        <p:spPr>
          <a:xfrm>
            <a:off x="5826399" y="3046730"/>
            <a:ext cx="5461712"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solidFill>
                  <a:schemeClr val="bg1"/>
                </a:solidFill>
                <a:latin typeface="Lucida Console" panose="020B0609040504020204" pitchFamily="49" charset="0"/>
              </a:rPr>
              <a:t>Changes are stored in a database</a:t>
            </a:r>
          </a:p>
          <a:p>
            <a:pPr marL="285750" indent="-285750">
              <a:buFont typeface="Arial" panose="020B0604020202020204" pitchFamily="34" charset="0"/>
              <a:buChar char="•"/>
            </a:pPr>
            <a:endParaRPr lang="en-US" sz="2800" dirty="0" smtClean="0">
              <a:solidFill>
                <a:schemeClr val="bg1"/>
              </a:solidFill>
              <a:latin typeface="Lucida Console" panose="020B0609040504020204" pitchFamily="49" charset="0"/>
            </a:endParaRPr>
          </a:p>
          <a:p>
            <a:pPr marL="285750" indent="-285750">
              <a:buFont typeface="Arial" panose="020B0604020202020204" pitchFamily="34" charset="0"/>
              <a:buChar char="•"/>
            </a:pPr>
            <a:r>
              <a:rPr lang="en-US" sz="2800" dirty="0" smtClean="0">
                <a:solidFill>
                  <a:schemeClr val="bg1"/>
                </a:solidFill>
                <a:latin typeface="Lucida Console" panose="020B0609040504020204" pitchFamily="49" charset="0"/>
              </a:rPr>
              <a:t>Teams can’t use a local VCS</a:t>
            </a:r>
            <a:endParaRPr lang="ro-RO" sz="28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1216148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ro-RO" dirty="0">
                <a:solidFill>
                  <a:schemeClr val="bg1"/>
                </a:solidFill>
                <a:latin typeface="Rockwell" panose="02060603020205020403" pitchFamily="18" charset="0"/>
              </a:rPr>
              <a:t>Centralized Version Control Systems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1413" y="2097088"/>
            <a:ext cx="5092826" cy="3541712"/>
          </a:xfrm>
        </p:spPr>
      </p:pic>
      <p:sp>
        <p:nvSpPr>
          <p:cNvPr id="6" name="TextBox 5"/>
          <p:cNvSpPr txBox="1"/>
          <p:nvPr/>
        </p:nvSpPr>
        <p:spPr>
          <a:xfrm>
            <a:off x="6574221" y="2380592"/>
            <a:ext cx="5108027" cy="22398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spc="-150" dirty="0" smtClean="0">
                <a:solidFill>
                  <a:schemeClr val="bg1"/>
                </a:solidFill>
                <a:latin typeface="Helvetica" panose="020B0604020202020204" pitchFamily="34" charset="0"/>
                <a:cs typeface="Helvetica" panose="020B0604020202020204" pitchFamily="34" charset="0"/>
              </a:rPr>
              <a:t>All the code is on a server</a:t>
            </a:r>
          </a:p>
          <a:p>
            <a:pPr marL="285750" indent="-285750">
              <a:lnSpc>
                <a:spcPct val="150000"/>
              </a:lnSpc>
              <a:buFont typeface="Arial" panose="020B0604020202020204" pitchFamily="34" charset="0"/>
              <a:buChar char="•"/>
            </a:pPr>
            <a:r>
              <a:rPr lang="en-US" sz="2400" spc="-150" dirty="0" smtClean="0">
                <a:solidFill>
                  <a:schemeClr val="bg1"/>
                </a:solidFill>
                <a:latin typeface="Helvetica" panose="020B0604020202020204" pitchFamily="34" charset="0"/>
                <a:cs typeface="Helvetica" panose="020B0604020202020204" pitchFamily="34" charset="0"/>
              </a:rPr>
              <a:t>Each client can check out files</a:t>
            </a:r>
            <a:endParaRPr lang="en-US" sz="2400" spc="-150" dirty="0">
              <a:solidFill>
                <a:schemeClr val="bg1"/>
              </a:solidFill>
              <a:latin typeface="Helvetica" panose="020B0604020202020204" pitchFamily="34" charset="0"/>
              <a:cs typeface="Helvetica" panose="020B0604020202020204" pitchFamily="34" charset="0"/>
            </a:endParaRPr>
          </a:p>
          <a:p>
            <a:pPr marL="285750" indent="-285750">
              <a:lnSpc>
                <a:spcPct val="150000"/>
              </a:lnSpc>
              <a:buFont typeface="Arial" panose="020B0604020202020204" pitchFamily="34" charset="0"/>
              <a:buChar char="•"/>
            </a:pPr>
            <a:r>
              <a:rPr lang="en-US" sz="2400" spc="-150" dirty="0" smtClean="0">
                <a:solidFill>
                  <a:schemeClr val="bg1"/>
                </a:solidFill>
                <a:latin typeface="Helvetica" panose="020B0604020202020204" pitchFamily="34" charset="0"/>
                <a:cs typeface="Helvetica" panose="020B0604020202020204" pitchFamily="34" charset="0"/>
              </a:rPr>
              <a:t>It’s easier for a team to work on the same files</a:t>
            </a:r>
          </a:p>
        </p:txBody>
      </p:sp>
    </p:spTree>
    <p:extLst>
      <p:ext uri="{BB962C8B-B14F-4D97-AF65-F5344CB8AC3E}">
        <p14:creationId xmlns:p14="http://schemas.microsoft.com/office/powerpoint/2010/main" val="42346555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1846</TotalTime>
  <Words>1504</Words>
  <Application>Microsoft Office PowerPoint</Application>
  <PresentationFormat>Widescreen</PresentationFormat>
  <Paragraphs>189</Paragraphs>
  <Slides>30</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Calibri</vt:lpstr>
      <vt:lpstr>Century Gothic</vt:lpstr>
      <vt:lpstr>Gill Sans MT</vt:lpstr>
      <vt:lpstr>Helvetica</vt:lpstr>
      <vt:lpstr>Lucida Console</vt:lpstr>
      <vt:lpstr>Rockwell</vt:lpstr>
      <vt:lpstr>Segoe UI Light</vt:lpstr>
      <vt:lpstr>Trebuchet MS</vt:lpstr>
      <vt:lpstr>Tw Cen MT</vt:lpstr>
      <vt:lpstr>Circuit</vt:lpstr>
      <vt:lpstr>101</vt:lpstr>
      <vt:lpstr>About me &amp; my experience</vt:lpstr>
      <vt:lpstr>What will you learn?</vt:lpstr>
      <vt:lpstr>What will you learn?</vt:lpstr>
      <vt:lpstr>What will you learn?</vt:lpstr>
      <vt:lpstr>VCS - Version Control System</vt:lpstr>
      <vt:lpstr>Some History</vt:lpstr>
      <vt:lpstr>Local VCS</vt:lpstr>
      <vt:lpstr>Centralized Version Control Systems</vt:lpstr>
      <vt:lpstr>Subversion(SVN)</vt:lpstr>
      <vt:lpstr>   </vt:lpstr>
      <vt:lpstr>2005 - git was born</vt:lpstr>
      <vt:lpstr>2005 - git was born</vt:lpstr>
      <vt:lpstr>Recap: Git vs SVN</vt:lpstr>
      <vt:lpstr>Git tools</vt:lpstr>
      <vt:lpstr>how git works?</vt:lpstr>
      <vt:lpstr>how does git work?</vt:lpstr>
      <vt:lpstr>how git works</vt:lpstr>
      <vt:lpstr>how git works</vt:lpstr>
      <vt:lpstr>how git works</vt:lpstr>
      <vt:lpstr>how git works?</vt:lpstr>
      <vt:lpstr>Create a repository   git init </vt:lpstr>
      <vt:lpstr>Clone a repository  git clone &lt;url&gt;  </vt:lpstr>
      <vt:lpstr>Check repository status   git status</vt:lpstr>
      <vt:lpstr>PowerPoint Presentation</vt:lpstr>
      <vt:lpstr>Stage files   git add</vt:lpstr>
      <vt:lpstr>Create a snapshot   git commit</vt:lpstr>
      <vt:lpstr>Amend a commit  git amend</vt:lpstr>
      <vt:lpstr>IgnorE files  </vt:lpstr>
      <vt:lpstr>THE END  Resources: http://git-scm.com/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101</dc:title>
  <dc:creator>Bogdan Bujdea</dc:creator>
  <cp:lastModifiedBy>Bogdan Bujdea</cp:lastModifiedBy>
  <cp:revision>69</cp:revision>
  <dcterms:created xsi:type="dcterms:W3CDTF">2015-01-07T07:33:38Z</dcterms:created>
  <dcterms:modified xsi:type="dcterms:W3CDTF">2015-01-15T22:56:58Z</dcterms:modified>
</cp:coreProperties>
</file>