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25f88d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725f88d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318c95f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318c95f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935bda0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935bda0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935bda07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935bda07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725f88d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725f88d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725f88d7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725f88d7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725f88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725f88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935bda07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935bda07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935bda07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935bda07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25f88d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25f88d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9318c95f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9318c95f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725f88d7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725f88d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1a83e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71a83e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318c95f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318c95f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318c95f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9318c95f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71a83e3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71a83e3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1a83e3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71a83e3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318c95f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318c95f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1a83e3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71a83e3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2.gif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19.png"/><Relationship Id="rId8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400">
                <a:latin typeface="Arial"/>
                <a:ea typeface="Arial"/>
                <a:cs typeface="Arial"/>
                <a:sym typeface="Arial"/>
              </a:rPr>
              <a:t>Artificial Intelligence 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400">
                <a:latin typeface="Arial"/>
                <a:ea typeface="Arial"/>
                <a:cs typeface="Arial"/>
                <a:sym typeface="Arial"/>
              </a:rPr>
              <a:t>- 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3400">
                <a:latin typeface="Arial"/>
                <a:ea typeface="Arial"/>
                <a:cs typeface="Arial"/>
                <a:sym typeface="Arial"/>
              </a:rPr>
              <a:t>noțiuni introductive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Basic Clustering: K-Mean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544750" y="1383300"/>
            <a:ext cx="4950000" cy="23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algoritm iterativ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se realizează în 2 pași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Inițializare (centroizii clusterului) și atribuire (puncte)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Deplasarea centroizilor (Teorema Limită Centrală)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750" y="1295300"/>
            <a:ext cx="3136300" cy="33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Reinforcement</a:t>
            </a:r>
            <a:r>
              <a:rPr lang="ro">
                <a:latin typeface="Arial"/>
                <a:ea typeface="Arial"/>
                <a:cs typeface="Arial"/>
                <a:sym typeface="Arial"/>
              </a:rPr>
              <a:t> Learning (Markov Model)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802" y="1216500"/>
            <a:ext cx="3666220" cy="354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75" y="2159400"/>
            <a:ext cx="4943498" cy="1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Machine Learning vs Deep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225" y="1295300"/>
            <a:ext cx="7038900" cy="343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Deep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63" y="1746925"/>
            <a:ext cx="7506476" cy="28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Deep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1195100"/>
            <a:ext cx="56022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“State-of-the-art of Machine Learning”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rețele neuronale complexe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straturi interconectate de perceptroni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unidirecționale (Feed-Forward)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bidirecționale (Feedback, Stochastic)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Short-Term Memory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Oscilators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convergența automatizării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Deep Learning - Costul de decizie (Loss function)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 txBox="1"/>
          <p:nvPr>
            <p:ph type="title"/>
          </p:nvPr>
        </p:nvSpPr>
        <p:spPr>
          <a:xfrm>
            <a:off x="840625" y="2336175"/>
            <a:ext cx="40341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w = weights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y - Hw(x) = diferența de eroare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x - input tensor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325" y="1589391"/>
            <a:ext cx="5108975" cy="7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>
            <p:ph type="title"/>
          </p:nvPr>
        </p:nvSpPr>
        <p:spPr>
          <a:xfrm>
            <a:off x="4214475" y="2336175"/>
            <a:ext cx="40341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dacă (y - Hw(x)) mare =&gt; cost ridicat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dacă (y - Hw(x)) mic =&gt; cost scăzut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e mai dificilă de aplicat pentru rețelele multi-strat (backpropagation)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Supervised Learning - parametrii de evaluare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1295300"/>
            <a:ext cx="56022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Root Mean Squared Err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deviația standard a erorii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Mean Abs Err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Relative Squared Err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evaluări generale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Relative Abs Err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True Positive Rate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225" y="1030125"/>
            <a:ext cx="1918375" cy="10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225" y="2278825"/>
            <a:ext cx="1918375" cy="5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9225" y="3050375"/>
            <a:ext cx="1918375" cy="84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9225" y="4078300"/>
            <a:ext cx="1918375" cy="76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6950" y="3892600"/>
            <a:ext cx="2265325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Perceptronul (modelarea matematica a neuronului)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50" y="1748750"/>
            <a:ext cx="503872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975" y="2073838"/>
            <a:ext cx="3535176" cy="2073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Activation functions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75" y="1473125"/>
            <a:ext cx="3482201" cy="3482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>
            <p:ph type="title"/>
          </p:nvPr>
        </p:nvSpPr>
        <p:spPr>
          <a:xfrm>
            <a:off x="4322725" y="1473125"/>
            <a:ext cx="56631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Sigmoid: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 txBox="1"/>
          <p:nvPr>
            <p:ph type="title"/>
          </p:nvPr>
        </p:nvSpPr>
        <p:spPr>
          <a:xfrm>
            <a:off x="4322725" y="2163650"/>
            <a:ext cx="56631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Softmax(tanh)</a:t>
            </a:r>
            <a:r>
              <a:rPr lang="ro" sz="2000"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0"/>
          <p:cNvSpPr txBox="1"/>
          <p:nvPr>
            <p:ph type="title"/>
          </p:nvPr>
        </p:nvSpPr>
        <p:spPr>
          <a:xfrm>
            <a:off x="4322725" y="2957875"/>
            <a:ext cx="56631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ro" sz="2000"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800" y="1473125"/>
            <a:ext cx="1369614" cy="47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025" y="2066925"/>
            <a:ext cx="2311227" cy="6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5875" y="3068926"/>
            <a:ext cx="2311225" cy="29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Tensor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181000" y="1638175"/>
            <a:ext cx="47619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reprezentarea numerică de bază pentru Machine Learning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o formă N dimensională a informației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Rangul unui tensor = dimensionalitatea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util pentru operația de convoluție (CNN)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100" y="1638175"/>
            <a:ext cx="4297375" cy="28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Intelligence manifest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350" y="881300"/>
            <a:ext cx="6785075" cy="41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Tehnologii open-source pentru ML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325" y="1623325"/>
            <a:ext cx="1363645" cy="1136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938" y="1746847"/>
            <a:ext cx="3067503" cy="8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499" y="2876624"/>
            <a:ext cx="2388699" cy="176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6325" y="3087950"/>
            <a:ext cx="2111358" cy="11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7204" y="1561862"/>
            <a:ext cx="1022622" cy="125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4661" y="3251980"/>
            <a:ext cx="2724463" cy="10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Intelligence manifest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1383300"/>
            <a:ext cx="5602200" cy="23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sintetizarea și simularea inteligenței umane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percepția și capacitatea de a oferi valență informației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achiziția, tratarea și valorificarea informației din mediul înconjurător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evaluarea decizilor și efectelor cu scopul optimizării și creșterii de performanțe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Tipuri de Machine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25" y="853075"/>
            <a:ext cx="6769000" cy="4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900" y="865625"/>
            <a:ext cx="6722350" cy="413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1383300"/>
            <a:ext cx="5602200" cy="23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Etapele realizării: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o" sz="1800">
                <a:latin typeface="Arial"/>
                <a:ea typeface="Arial"/>
                <a:cs typeface="Arial"/>
                <a:sym typeface="Arial"/>
              </a:rPr>
              <a:t>Colectarea datelor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o" sz="1800">
                <a:latin typeface="Arial"/>
                <a:ea typeface="Arial"/>
                <a:cs typeface="Arial"/>
                <a:sym typeface="Arial"/>
              </a:rPr>
              <a:t>Alegerea unei măsuri de evaluare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o" sz="1800">
                <a:latin typeface="Arial"/>
                <a:ea typeface="Arial"/>
                <a:cs typeface="Arial"/>
                <a:sym typeface="Arial"/>
              </a:rPr>
              <a:t>Setarea protocolului de evaluare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o" sz="1800">
                <a:latin typeface="Arial"/>
                <a:ea typeface="Arial"/>
                <a:cs typeface="Arial"/>
                <a:sym typeface="Arial"/>
              </a:rPr>
              <a:t>Preprocesarea datelor (dirty data, labeling)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o" sz="1800">
                <a:latin typeface="Arial"/>
                <a:ea typeface="Arial"/>
                <a:cs typeface="Arial"/>
                <a:sym typeface="Arial"/>
              </a:rPr>
              <a:t>Realizarea modelului de referință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o" sz="1800">
                <a:latin typeface="Arial"/>
                <a:ea typeface="Arial"/>
                <a:cs typeface="Arial"/>
                <a:sym typeface="Arial"/>
              </a:rPr>
              <a:t>Optimizarea modelului (fine tuning)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Supervised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1195100"/>
            <a:ext cx="56022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clasificare binară sau de clase multiple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determinarea unei ipoteze g(x)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clasify &amp; predict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relația dintre datele de intrare-ieșire este stocastică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g(x) devine funcția distribuție de probabilități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Classification - g(x) discretă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Regression: - g(x) continuă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Uns</a:t>
            </a:r>
            <a:r>
              <a:rPr lang="ro">
                <a:latin typeface="Arial"/>
                <a:ea typeface="Arial"/>
                <a:cs typeface="Arial"/>
                <a:sym typeface="Arial"/>
              </a:rPr>
              <a:t>upervised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475" y="865625"/>
            <a:ext cx="6697225" cy="413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81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1383300"/>
            <a:ext cx="5602200" cy="23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datele nu sunt etichetate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lipsește o structură clară a datelor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identify, represent &amp; generate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Clustering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ro" sz="2000">
                <a:latin typeface="Arial"/>
                <a:ea typeface="Arial"/>
                <a:cs typeface="Arial"/>
                <a:sym typeface="Arial"/>
              </a:rPr>
              <a:t>feature extraction &amp; ploting oriented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