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3b033ae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b033ae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3b033ae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3b033ae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3b033ae0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b033ae0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43b033ae0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3b033ae0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3b033ae0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3b033ae0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43b033ae0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3b033ae0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3b033ae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3b033ae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3b033ae0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3b033ae0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3b033ae0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3b033ae0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44e68fd39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4e68fd39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43b033ae0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3b033ae0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4e68fd395_1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4e68fd395_1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3b033ae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3b033ae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3b033ae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3b033ae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43b033ae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3b033ae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43b033ae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3b033ae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3b033ae0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3b033ae0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3b033ae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3b033ae0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44e68fd395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4e68fd395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oracle.com/javase/8/docs/api/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o"/>
              <a:t>Modelul calculului  concurent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776757" y="0"/>
            <a:ext cx="759048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52400" y="152400"/>
            <a:ext cx="8734425" cy="481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806400" y="200850"/>
            <a:ext cx="477774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891175" y="152400"/>
            <a:ext cx="699923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o"/>
              <a:t>Lucrare de laborator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o">
                <a:solidFill>
                  <a:schemeClr val="dk1"/>
                </a:solidFill>
                <a:latin typeface="Calibri"/>
                <a:ea typeface="Calibri"/>
                <a:cs typeface="Calibri"/>
                <a:sym typeface="Calibri"/>
              </a:rPr>
              <a:t>Tema 1: Bazele programarii cu fire </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o">
                <a:solidFill>
                  <a:schemeClr val="dk1"/>
                </a:solidFill>
                <a:latin typeface="Calibri"/>
                <a:ea typeface="Calibri"/>
                <a:cs typeface="Calibri"/>
                <a:sym typeface="Calibri"/>
              </a:rPr>
              <a:t>LIVRABILE </a:t>
            </a:r>
            <a:endParaRPr>
              <a:solidFill>
                <a:schemeClr val="dk1"/>
              </a:solidFill>
              <a:latin typeface="Calibri"/>
              <a:ea typeface="Calibri"/>
              <a:cs typeface="Calibri"/>
              <a:sym typeface="Calibri"/>
            </a:endParaRPr>
          </a:p>
          <a:p>
            <a:pPr indent="-342900" lvl="0" marL="685800" rtl="0" algn="l">
              <a:spcBef>
                <a:spcPts val="0"/>
              </a:spcBef>
              <a:spcAft>
                <a:spcPts val="0"/>
              </a:spcAft>
              <a:buClr>
                <a:schemeClr val="dk1"/>
              </a:buClr>
              <a:buSzPts val="1800"/>
              <a:buFont typeface="Calibri"/>
              <a:buChar char="●"/>
            </a:pPr>
            <a:r>
              <a:rPr lang="ro">
                <a:solidFill>
                  <a:schemeClr val="dk1"/>
                </a:solidFill>
                <a:latin typeface="Calibri"/>
                <a:ea typeface="Calibri"/>
                <a:cs typeface="Calibri"/>
                <a:sym typeface="Calibri"/>
              </a:rPr>
              <a:t>Cod Java al programelor P1 si P2.  </a:t>
            </a:r>
            <a:endParaRPr>
              <a:solidFill>
                <a:schemeClr val="dk1"/>
              </a:solidFill>
              <a:latin typeface="Calibri"/>
              <a:ea typeface="Calibri"/>
              <a:cs typeface="Calibri"/>
              <a:sym typeface="Calibri"/>
            </a:endParaRPr>
          </a:p>
          <a:p>
            <a:pPr indent="-342900" lvl="0" marL="685800" rtl="0" algn="l">
              <a:spcBef>
                <a:spcPts val="0"/>
              </a:spcBef>
              <a:spcAft>
                <a:spcPts val="0"/>
              </a:spcAft>
              <a:buClr>
                <a:schemeClr val="dk1"/>
              </a:buClr>
              <a:buSzPts val="1800"/>
              <a:buFont typeface="Calibri"/>
              <a:buChar char="●"/>
            </a:pPr>
            <a:r>
              <a:rPr lang="ro">
                <a:solidFill>
                  <a:schemeClr val="dk1"/>
                </a:solidFill>
                <a:latin typeface="Calibri"/>
                <a:ea typeface="Calibri"/>
                <a:cs typeface="Calibri"/>
                <a:sym typeface="Calibri"/>
              </a:rPr>
              <a:t>Javadoc detaliat al codului. </a:t>
            </a:r>
            <a:endParaRPr>
              <a:solidFill>
                <a:schemeClr val="dk1"/>
              </a:solidFill>
              <a:latin typeface="Calibri"/>
              <a:ea typeface="Calibri"/>
              <a:cs typeface="Calibri"/>
              <a:sym typeface="Calibri"/>
            </a:endParaRPr>
          </a:p>
          <a:p>
            <a:pPr indent="-342900" lvl="0" marL="685800" rtl="0" algn="l">
              <a:spcBef>
                <a:spcPts val="0"/>
              </a:spcBef>
              <a:spcAft>
                <a:spcPts val="0"/>
              </a:spcAft>
              <a:buClr>
                <a:schemeClr val="dk1"/>
              </a:buClr>
              <a:buSzPts val="1800"/>
              <a:buFont typeface="Calibri"/>
              <a:buChar char="●"/>
            </a:pPr>
            <a:r>
              <a:rPr lang="ro">
                <a:solidFill>
                  <a:schemeClr val="dk1"/>
                </a:solidFill>
                <a:latin typeface="Calibri"/>
                <a:ea typeface="Calibri"/>
                <a:cs typeface="Calibri"/>
                <a:sym typeface="Calibri"/>
              </a:rPr>
              <a:t>Fisier DOC cu observatiile si concluziile personale in urma rularii codului. </a:t>
            </a:r>
            <a:endParaRPr>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8"/>
          <p:cNvPicPr preferRelativeResize="0"/>
          <p:nvPr/>
        </p:nvPicPr>
        <p:blipFill>
          <a:blip r:embed="rId3">
            <a:alphaModFix/>
          </a:blip>
          <a:stretch>
            <a:fillRect/>
          </a:stretch>
        </p:blipFill>
        <p:spPr>
          <a:xfrm>
            <a:off x="1021825" y="152400"/>
            <a:ext cx="7100351"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9"/>
          <p:cNvPicPr preferRelativeResize="0"/>
          <p:nvPr/>
        </p:nvPicPr>
        <p:blipFill>
          <a:blip r:embed="rId3">
            <a:alphaModFix/>
          </a:blip>
          <a:stretch>
            <a:fillRect/>
          </a:stretch>
        </p:blipFill>
        <p:spPr>
          <a:xfrm>
            <a:off x="988075" y="152400"/>
            <a:ext cx="6984618"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Resurse</a:t>
            </a:r>
            <a:endParaRPr/>
          </a:p>
        </p:txBody>
      </p:sp>
      <p:sp>
        <p:nvSpPr>
          <p:cNvPr id="154" name="Google Shape;154;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o">
                <a:solidFill>
                  <a:schemeClr val="dk1"/>
                </a:solidFill>
                <a:latin typeface="Calibri"/>
                <a:ea typeface="Calibri"/>
                <a:cs typeface="Calibri"/>
                <a:sym typeface="Calibri"/>
              </a:rPr>
              <a:t>RESURSE </a:t>
            </a:r>
            <a:endParaRPr>
              <a:solidFill>
                <a:schemeClr val="dk1"/>
              </a:solidFill>
              <a:latin typeface="Calibri"/>
              <a:ea typeface="Calibri"/>
              <a:cs typeface="Calibri"/>
              <a:sym typeface="Calibri"/>
            </a:endParaRPr>
          </a:p>
          <a:p>
            <a:pPr indent="-342900" lvl="0" marL="685800" rtl="0" algn="l">
              <a:spcBef>
                <a:spcPts val="0"/>
              </a:spcBef>
              <a:spcAft>
                <a:spcPts val="0"/>
              </a:spcAft>
              <a:buClr>
                <a:schemeClr val="dk1"/>
              </a:buClr>
              <a:buSzPts val="1800"/>
              <a:buFont typeface="Calibri"/>
              <a:buChar char="●"/>
            </a:pPr>
            <a:r>
              <a:rPr i="1" lang="ro">
                <a:solidFill>
                  <a:schemeClr val="dk1"/>
                </a:solidFill>
                <a:latin typeface="Calibri"/>
                <a:ea typeface="Calibri"/>
                <a:cs typeface="Calibri"/>
                <a:sym typeface="Calibri"/>
              </a:rPr>
              <a:t>Slide</a:t>
            </a:r>
            <a:r>
              <a:rPr lang="ro">
                <a:solidFill>
                  <a:schemeClr val="dk1"/>
                </a:solidFill>
                <a:latin typeface="Calibri"/>
                <a:ea typeface="Calibri"/>
                <a:cs typeface="Calibri"/>
                <a:sym typeface="Calibri"/>
              </a:rPr>
              <a:t>-uri curs 1 </a:t>
            </a:r>
            <a:endParaRPr>
              <a:solidFill>
                <a:schemeClr val="dk1"/>
              </a:solidFill>
              <a:latin typeface="Calibri"/>
              <a:ea typeface="Calibri"/>
              <a:cs typeface="Calibri"/>
              <a:sym typeface="Calibri"/>
            </a:endParaRPr>
          </a:p>
          <a:p>
            <a:pPr indent="-342900" lvl="0" marL="685800" rtl="0" algn="l">
              <a:spcBef>
                <a:spcPts val="0"/>
              </a:spcBef>
              <a:spcAft>
                <a:spcPts val="0"/>
              </a:spcAft>
              <a:buClr>
                <a:schemeClr val="dk1"/>
              </a:buClr>
              <a:buSzPts val="1800"/>
              <a:buFont typeface="Calibri"/>
              <a:buChar char="●"/>
            </a:pPr>
            <a:r>
              <a:rPr lang="ro">
                <a:solidFill>
                  <a:schemeClr val="dk1"/>
                </a:solidFill>
                <a:latin typeface="Calibri"/>
                <a:ea typeface="Calibri"/>
                <a:cs typeface="Calibri"/>
                <a:sym typeface="Calibri"/>
              </a:rPr>
              <a:t>Java SE API Documentation, de exemplu pentru </a:t>
            </a:r>
            <a:r>
              <a:rPr lang="ro" u="sng">
                <a:solidFill>
                  <a:srgbClr val="0000FF"/>
                </a:solidFill>
                <a:latin typeface="Calibri"/>
                <a:ea typeface="Calibri"/>
                <a:cs typeface="Calibri"/>
                <a:sym typeface="Calibri"/>
                <a:hlinkClick r:id="rId3">
                  <a:extLst>
                    <a:ext uri="{A12FA001-AC4F-418D-AE19-62706E023703}">
                      <ahyp:hlinkClr val="tx"/>
                    </a:ext>
                  </a:extLst>
                </a:hlinkClick>
              </a:rPr>
              <a:t>JDK8</a:t>
            </a:r>
            <a:r>
              <a:rPr lang="ro">
                <a:solidFill>
                  <a:schemeClr val="dk1"/>
                </a:solidFill>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Scenarii</a:t>
            </a:r>
            <a:endParaRPr/>
          </a:p>
        </p:txBody>
      </p:sp>
      <p:pic>
        <p:nvPicPr>
          <p:cNvPr id="160" name="Google Shape;160;p31"/>
          <p:cNvPicPr preferRelativeResize="0"/>
          <p:nvPr/>
        </p:nvPicPr>
        <p:blipFill>
          <a:blip r:embed="rId3">
            <a:alphaModFix/>
          </a:blip>
          <a:stretch>
            <a:fillRect/>
          </a:stretch>
        </p:blipFill>
        <p:spPr>
          <a:xfrm>
            <a:off x="1157275" y="1225213"/>
            <a:ext cx="6829425" cy="368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o"/>
              <a:t>Recapitulare curs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2"/>
          <p:cNvPicPr preferRelativeResize="0"/>
          <p:nvPr/>
        </p:nvPicPr>
        <p:blipFill rotWithShape="1">
          <a:blip r:embed="rId3">
            <a:alphaModFix/>
          </a:blip>
          <a:srcRect b="0" l="0" r="0" t="7918"/>
          <a:stretch/>
        </p:blipFill>
        <p:spPr>
          <a:xfrm>
            <a:off x="1142825" y="590900"/>
            <a:ext cx="5139400" cy="1034875"/>
          </a:xfrm>
          <a:prstGeom prst="rect">
            <a:avLst/>
          </a:prstGeom>
          <a:noFill/>
          <a:ln>
            <a:noFill/>
          </a:ln>
        </p:spPr>
      </p:pic>
      <p:pic>
        <p:nvPicPr>
          <p:cNvPr id="166" name="Google Shape;166;p32"/>
          <p:cNvPicPr preferRelativeResize="0"/>
          <p:nvPr/>
        </p:nvPicPr>
        <p:blipFill>
          <a:blip r:embed="rId4">
            <a:alphaModFix/>
          </a:blip>
          <a:stretch>
            <a:fillRect/>
          </a:stretch>
        </p:blipFill>
        <p:spPr>
          <a:xfrm>
            <a:off x="1053000" y="1966200"/>
            <a:ext cx="5229225"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ro" sz="3000"/>
              <a:t>Calcul concurent</a:t>
            </a:r>
            <a:endParaRPr sz="3000"/>
          </a:p>
        </p:txBody>
      </p:sp>
      <p:sp>
        <p:nvSpPr>
          <p:cNvPr id="73" name="Google Shape;73;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o">
                <a:solidFill>
                  <a:schemeClr val="dk1"/>
                </a:solidFill>
              </a:rPr>
              <a:t>•</a:t>
            </a:r>
            <a:r>
              <a:rPr b="1" lang="ro">
                <a:solidFill>
                  <a:schemeClr val="dk1"/>
                </a:solidFill>
              </a:rPr>
              <a:t>Program  secvential</a:t>
            </a:r>
            <a:r>
              <a:rPr lang="ro">
                <a:solidFill>
                  <a:schemeClr val="dk1"/>
                </a:solidFill>
              </a:rPr>
              <a:t>=  program  “clasic”  in  care  instructiunile  masina  rezultate  in  urma  compilarii  sale  sunt  executate  secvential  (“la  rand”)  de  un  procesor.</a:t>
            </a:r>
            <a:endParaRPr>
              <a:solidFill>
                <a:schemeClr val="dk1"/>
              </a:solidFill>
            </a:endParaRPr>
          </a:p>
          <a:p>
            <a:pPr indent="0" lvl="0" marL="0" rtl="0" algn="l">
              <a:spcBef>
                <a:spcPts val="0"/>
              </a:spcBef>
              <a:spcAft>
                <a:spcPts val="0"/>
              </a:spcAft>
              <a:buClr>
                <a:schemeClr val="dk1"/>
              </a:buClr>
              <a:buSzPts val="1100"/>
              <a:buFont typeface="Arial"/>
              <a:buNone/>
            </a:pPr>
            <a:r>
              <a:rPr lang="ro">
                <a:solidFill>
                  <a:schemeClr val="dk1"/>
                </a:solidFill>
              </a:rPr>
              <a:t>•</a:t>
            </a:r>
            <a:r>
              <a:rPr b="1" lang="ro">
                <a:solidFill>
                  <a:schemeClr val="dk1"/>
                </a:solidFill>
              </a:rPr>
              <a:t>Program  paralel</a:t>
            </a:r>
            <a:r>
              <a:rPr lang="ro">
                <a:solidFill>
                  <a:schemeClr val="dk1"/>
                </a:solidFill>
              </a:rPr>
              <a:t>=  executiile  proceselor  componente  se  suprapun  in  timp.</a:t>
            </a:r>
            <a:endParaRPr>
              <a:solidFill>
                <a:schemeClr val="dk1"/>
              </a:solidFill>
            </a:endParaRPr>
          </a:p>
          <a:p>
            <a:pPr indent="0" lvl="0" marL="0" rtl="0" algn="l">
              <a:spcBef>
                <a:spcPts val="0"/>
              </a:spcBef>
              <a:spcAft>
                <a:spcPts val="0"/>
              </a:spcAft>
              <a:buClr>
                <a:schemeClr val="dk1"/>
              </a:buClr>
              <a:buSzPts val="1100"/>
              <a:buFont typeface="Arial"/>
              <a:buNone/>
            </a:pPr>
            <a:r>
              <a:rPr lang="ro">
                <a:solidFill>
                  <a:schemeClr val="dk1"/>
                </a:solidFill>
              </a:rPr>
              <a:t>•</a:t>
            </a:r>
            <a:r>
              <a:rPr b="1" lang="ro">
                <a:solidFill>
                  <a:schemeClr val="dk1"/>
                </a:solidFill>
              </a:rPr>
              <a:t>Program  concurent</a:t>
            </a:r>
            <a:r>
              <a:rPr lang="ro">
                <a:solidFill>
                  <a:schemeClr val="dk1"/>
                </a:solidFill>
              </a:rPr>
              <a:t>=  compus  din  mai  multe  programe  secventiale  care  pot fi  executate  in  paralel.  Programele  secventiale  din  cadrul  unui  program  concurent  se  numesc  si  procese(a  nu  se  confunda  cu  notiunea  de  proces  dintr-un  SO).</a:t>
            </a:r>
            <a:endParaRPr>
              <a:solidFill>
                <a:schemeClr val="dk1"/>
              </a:solidFill>
            </a:endParaRPr>
          </a:p>
          <a:p>
            <a:pPr indent="0" lvl="0" marL="0" rtl="0" algn="l">
              <a:spcBef>
                <a:spcPts val="0"/>
              </a:spcBef>
              <a:spcAft>
                <a:spcPts val="0"/>
              </a:spcAft>
              <a:buNone/>
            </a:pPr>
            <a:r>
              <a:rPr lang="ro">
                <a:solidFill>
                  <a:schemeClr val="dk1"/>
                </a:solidFill>
              </a:rPr>
              <a:t>•</a:t>
            </a:r>
            <a:r>
              <a:rPr b="1" lang="ro">
                <a:solidFill>
                  <a:schemeClr val="dk1"/>
                </a:solidFill>
              </a:rPr>
              <a:t>Concurenta</a:t>
            </a:r>
            <a:r>
              <a:rPr lang="ro">
                <a:solidFill>
                  <a:schemeClr val="dk1"/>
                </a:solidFill>
              </a:rPr>
              <a:t>=  paralelism  potential  in  care  procesele  se  pot  executa  intretesut(engl.  interleaved)  prin  partajarea  unui  numar  restrans  de  procesoare.</a:t>
            </a:r>
            <a:endParaRPr>
              <a:solidFill>
                <a:schemeClr val="dk1"/>
              </a:solidFill>
            </a:endParaRPr>
          </a:p>
          <a:p>
            <a:pPr indent="0" lvl="0" marL="0" rtl="0" algn="l">
              <a:spcBef>
                <a:spcPts val="0"/>
              </a:spcBef>
              <a:spcAft>
                <a:spcPts val="0"/>
              </a:spcAft>
              <a:buClr>
                <a:schemeClr val="dk1"/>
              </a:buClr>
              <a:buSzPts val="1100"/>
              <a:buFont typeface="Arial"/>
              <a:buNone/>
            </a:pPr>
            <a:r>
              <a:rPr lang="ro">
                <a:solidFill>
                  <a:schemeClr val="dk1"/>
                </a:solidFill>
              </a:rPr>
              <a:t>•</a:t>
            </a:r>
            <a:r>
              <a:rPr b="1" lang="ro">
                <a:solidFill>
                  <a:schemeClr val="dk1"/>
                </a:solidFill>
              </a:rPr>
              <a:t>Calcul  concurent</a:t>
            </a:r>
            <a:r>
              <a:rPr lang="ro">
                <a:solidFill>
                  <a:schemeClr val="dk1"/>
                </a:solidFill>
              </a:rPr>
              <a:t>=  instrument  de  abstractizare  pentru  paralelismul  potential</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11700" y="181675"/>
            <a:ext cx="8520600" cy="43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a:solidFill>
                  <a:srgbClr val="171717"/>
                </a:solidFill>
                <a:latin typeface="Verdana"/>
                <a:ea typeface="Verdana"/>
                <a:cs typeface="Verdana"/>
                <a:sym typeface="Verdana"/>
              </a:rPr>
              <a:t>Programarea concurenta </a:t>
            </a:r>
            <a:r>
              <a:rPr lang="ro">
                <a:solidFill>
                  <a:srgbClr val="171717"/>
                </a:solidFill>
                <a:latin typeface="Verdana"/>
                <a:ea typeface="Verdana"/>
                <a:cs typeface="Verdana"/>
                <a:sym typeface="Verdana"/>
              </a:rPr>
              <a:t>este activitatea de construire a unui program continand procese multiple care se executa in paralel. </a:t>
            </a:r>
            <a:endParaRPr>
              <a:solidFill>
                <a:srgbClr val="171717"/>
              </a:solidFill>
              <a:latin typeface="Verdana"/>
              <a:ea typeface="Verdana"/>
              <a:cs typeface="Verdana"/>
              <a:sym typeface="Verdana"/>
            </a:endParaRPr>
          </a:p>
          <a:p>
            <a:pPr indent="0" lvl="0" marL="0" rtl="0" algn="l">
              <a:spcBef>
                <a:spcPts val="0"/>
              </a:spcBef>
              <a:spcAft>
                <a:spcPts val="0"/>
              </a:spcAft>
              <a:buNone/>
            </a:pPr>
            <a:r>
              <a:t/>
            </a:r>
            <a:endParaRPr>
              <a:solidFill>
                <a:srgbClr val="171717"/>
              </a:solidFill>
              <a:latin typeface="Verdana"/>
              <a:ea typeface="Verdana"/>
              <a:cs typeface="Verdana"/>
              <a:sym typeface="Verdana"/>
            </a:endParaRPr>
          </a:p>
          <a:p>
            <a:pPr indent="0" lvl="0" marL="0" rtl="0" algn="l">
              <a:spcBef>
                <a:spcPts val="0"/>
              </a:spcBef>
              <a:spcAft>
                <a:spcPts val="0"/>
              </a:spcAft>
              <a:buNone/>
            </a:pPr>
            <a:r>
              <a:rPr lang="ro">
                <a:solidFill>
                  <a:srgbClr val="171717"/>
                </a:solidFill>
                <a:latin typeface="Verdana"/>
                <a:ea typeface="Verdana"/>
                <a:cs typeface="Verdana"/>
                <a:sym typeface="Verdana"/>
              </a:rPr>
              <a:t>Aceste procese sunt in competitie pentru accesarea resurselor critice si coopereaza pentru realizarea anumitor task-uri. Avand data specificatia problemei care trebuie rezolvata decizia care trebuie luata este </a:t>
            </a:r>
            <a:r>
              <a:rPr b="1" lang="ro">
                <a:solidFill>
                  <a:srgbClr val="171717"/>
                </a:solidFill>
                <a:latin typeface="Verdana"/>
                <a:ea typeface="Verdana"/>
                <a:cs typeface="Verdana"/>
                <a:sym typeface="Verdana"/>
              </a:rPr>
              <a:t>cum trebuie ea impartita in procese </a:t>
            </a:r>
            <a:r>
              <a:rPr lang="ro">
                <a:solidFill>
                  <a:srgbClr val="171717"/>
                </a:solidFill>
                <a:latin typeface="Verdana"/>
                <a:ea typeface="Verdana"/>
                <a:cs typeface="Verdana"/>
                <a:sym typeface="Verdana"/>
              </a:rPr>
              <a:t>si cate anume sunt necesare si mai ales cum trebuie acestea sa interactioneze.</a:t>
            </a:r>
            <a:endParaRPr>
              <a:solidFill>
                <a:srgbClr val="171717"/>
              </a:solidFill>
              <a:latin typeface="Verdana"/>
              <a:ea typeface="Verdana"/>
              <a:cs typeface="Verdana"/>
              <a:sym typeface="Verdana"/>
            </a:endParaRPr>
          </a:p>
          <a:p>
            <a:pPr indent="0" lvl="0" marL="0" rtl="0" algn="l">
              <a:spcBef>
                <a:spcPts val="0"/>
              </a:spcBef>
              <a:spcAft>
                <a:spcPts val="0"/>
              </a:spcAft>
              <a:buNone/>
            </a:pPr>
            <a:r>
              <a:t/>
            </a:r>
            <a:endParaRPr>
              <a:solidFill>
                <a:srgbClr val="171717"/>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ro">
                <a:solidFill>
                  <a:srgbClr val="171717"/>
                </a:solidFill>
                <a:latin typeface="Verdana"/>
                <a:ea typeface="Verdana"/>
                <a:cs typeface="Verdana"/>
                <a:sym typeface="Verdana"/>
              </a:rPr>
              <a:t> Aceste decizii sunt influentate de natura aplicatiei si de hardware-ul pe care va fi rulat programul. O alta problema critica ce se cere a fi rezolvata este </a:t>
            </a:r>
            <a:r>
              <a:rPr b="1" lang="ro">
                <a:solidFill>
                  <a:srgbClr val="171717"/>
                </a:solidFill>
                <a:latin typeface="Verdana"/>
                <a:ea typeface="Verdana"/>
                <a:cs typeface="Verdana"/>
                <a:sym typeface="Verdana"/>
              </a:rPr>
              <a:t>modul in care interactiunea intre procese este sincronizata</a:t>
            </a:r>
            <a:r>
              <a:rPr lang="ro">
                <a:solidFill>
                  <a:srgbClr val="171717"/>
                </a:solidFill>
                <a:latin typeface="Verdana"/>
                <a:ea typeface="Verdana"/>
                <a:cs typeface="Verdana"/>
                <a:sym typeface="Verdana"/>
              </a:rPr>
              <a:t>.</a:t>
            </a:r>
            <a:endParaRPr>
              <a:solidFill>
                <a:srgbClr val="171717"/>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84375" y="571125"/>
            <a:ext cx="8520600" cy="4624500"/>
          </a:xfrm>
          <a:prstGeom prst="rect">
            <a:avLst/>
          </a:prstGeom>
        </p:spPr>
        <p:txBody>
          <a:bodyPr anchorCtr="0" anchor="t" bIns="91425" lIns="91425" spcFirstLastPara="1" rIns="91425" wrap="square" tIns="91425">
            <a:noAutofit/>
          </a:bodyPr>
          <a:lstStyle/>
          <a:p>
            <a:pPr indent="444500" lvl="0" marL="0" rtl="0" algn="l">
              <a:spcBef>
                <a:spcPts val="0"/>
              </a:spcBef>
              <a:spcAft>
                <a:spcPts val="0"/>
              </a:spcAft>
              <a:buNone/>
            </a:pPr>
            <a:r>
              <a:rPr lang="ro">
                <a:solidFill>
                  <a:srgbClr val="171717"/>
                </a:solidFill>
                <a:latin typeface="Verdana"/>
                <a:ea typeface="Verdana"/>
                <a:cs typeface="Verdana"/>
                <a:sym typeface="Verdana"/>
              </a:rPr>
              <a:t>In sistemele de operare programele ruleaza sub forma de procese. La randul lor, programele pot fi formate din secvente de cod ce pot rula in paralel si concurent (secvente numite fire de executie-threaduri). </a:t>
            </a:r>
            <a:endParaRPr>
              <a:solidFill>
                <a:srgbClr val="171717"/>
              </a:solidFill>
              <a:latin typeface="Verdana"/>
              <a:ea typeface="Verdana"/>
              <a:cs typeface="Verdana"/>
              <a:sym typeface="Verdana"/>
            </a:endParaRPr>
          </a:p>
          <a:p>
            <a:pPr indent="444500" lvl="0" marL="0" rtl="0" algn="l">
              <a:spcBef>
                <a:spcPts val="0"/>
              </a:spcBef>
              <a:spcAft>
                <a:spcPts val="0"/>
              </a:spcAft>
              <a:buClr>
                <a:schemeClr val="dk1"/>
              </a:buClr>
              <a:buSzPts val="1100"/>
              <a:buFont typeface="Arial"/>
              <a:buNone/>
            </a:pPr>
            <a:r>
              <a:t/>
            </a:r>
            <a:endParaRPr>
              <a:solidFill>
                <a:srgbClr val="171717"/>
              </a:solidFill>
              <a:latin typeface="Verdana"/>
              <a:ea typeface="Verdana"/>
              <a:cs typeface="Verdana"/>
              <a:sym typeface="Verdana"/>
            </a:endParaRPr>
          </a:p>
          <a:p>
            <a:pPr indent="0" lvl="0" marL="0" rtl="0" algn="l">
              <a:spcBef>
                <a:spcPts val="0"/>
              </a:spcBef>
              <a:spcAft>
                <a:spcPts val="0"/>
              </a:spcAft>
              <a:buNone/>
            </a:pPr>
            <a:r>
              <a:rPr lang="ro">
                <a:solidFill>
                  <a:srgbClr val="171717"/>
                </a:solidFill>
                <a:latin typeface="Verdana"/>
                <a:ea typeface="Verdana"/>
                <a:cs typeface="Verdana"/>
                <a:sym typeface="Verdana"/>
              </a:rPr>
              <a:t> Un  fir(engl.thread)  este o  resursa de  procesare care  poate executa o  sarcina(aplicatie)(engl.application  task)  pe un  calculator  (procesor)  gazda.</a:t>
            </a:r>
            <a:endParaRPr>
              <a:solidFill>
                <a:srgbClr val="171717"/>
              </a:solidFill>
              <a:latin typeface="Verdana"/>
              <a:ea typeface="Verdana"/>
              <a:cs typeface="Verdana"/>
              <a:sym typeface="Verdana"/>
            </a:endParaRPr>
          </a:p>
          <a:p>
            <a:pPr indent="0" lvl="0" marL="0" rtl="0" algn="l">
              <a:spcBef>
                <a:spcPts val="0"/>
              </a:spcBef>
              <a:spcAft>
                <a:spcPts val="0"/>
              </a:spcAft>
              <a:buNone/>
            </a:pPr>
            <a:r>
              <a:t/>
            </a:r>
            <a:endParaRPr>
              <a:solidFill>
                <a:srgbClr val="171717"/>
              </a:solidFill>
              <a:latin typeface="Verdana"/>
              <a:ea typeface="Verdana"/>
              <a:cs typeface="Verdana"/>
              <a:sym typeface="Verdana"/>
            </a:endParaRPr>
          </a:p>
          <a:p>
            <a:pPr indent="0" lvl="0" marL="0" rtl="0" algn="l">
              <a:spcBef>
                <a:spcPts val="0"/>
              </a:spcBef>
              <a:spcAft>
                <a:spcPts val="0"/>
              </a:spcAft>
              <a:buNone/>
            </a:pPr>
            <a:r>
              <a:rPr lang="ro">
                <a:solidFill>
                  <a:srgbClr val="171717"/>
                </a:solidFill>
                <a:latin typeface="Verdana"/>
                <a:ea typeface="Verdana"/>
                <a:cs typeface="Verdana"/>
                <a:sym typeface="Verdana"/>
              </a:rPr>
              <a:t>•Firele permit  implementarea unor fluxuri de  control  concurent in  cadrul aceluiasi proces.  Firele unui proces pot  partaja date.  </a:t>
            </a:r>
            <a:endParaRPr>
              <a:solidFill>
                <a:srgbClr val="171717"/>
              </a:solidFill>
              <a:latin typeface="Verdana"/>
              <a:ea typeface="Verdana"/>
              <a:cs typeface="Verdana"/>
              <a:sym typeface="Verdana"/>
            </a:endParaRPr>
          </a:p>
          <a:p>
            <a:pPr indent="0" lvl="0" marL="0" rtl="0" algn="l">
              <a:spcBef>
                <a:spcPts val="0"/>
              </a:spcBef>
              <a:spcAft>
                <a:spcPts val="0"/>
              </a:spcAft>
              <a:buNone/>
            </a:pPr>
            <a:r>
              <a:t/>
            </a:r>
            <a:endParaRPr>
              <a:solidFill>
                <a:srgbClr val="171717"/>
              </a:solidFill>
              <a:latin typeface="Verdana"/>
              <a:ea typeface="Verdana"/>
              <a:cs typeface="Verdana"/>
              <a:sym typeface="Verdana"/>
            </a:endParaRPr>
          </a:p>
          <a:p>
            <a:pPr indent="0" lvl="0" marL="0" rtl="0" algn="l">
              <a:spcBef>
                <a:spcPts val="0"/>
              </a:spcBef>
              <a:spcAft>
                <a:spcPts val="0"/>
              </a:spcAft>
              <a:buNone/>
            </a:pPr>
            <a:r>
              <a:rPr lang="ro">
                <a:solidFill>
                  <a:srgbClr val="171717"/>
                </a:solidFill>
                <a:latin typeface="Verdana"/>
                <a:ea typeface="Verdana"/>
                <a:cs typeface="Verdana"/>
                <a:sym typeface="Verdana"/>
              </a:rPr>
              <a:t>Fiecare fir  se  caracterizeaza prin propriul numarator de  program, stiva si multime de  variabile locale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ro" sz="2400">
                <a:solidFill>
                  <a:schemeClr val="dk2"/>
                </a:solidFill>
              </a:rPr>
              <a:t>Concurenta in  Java</a:t>
            </a:r>
            <a:endParaRPr sz="2400"/>
          </a:p>
        </p:txBody>
      </p:sp>
      <p:sp>
        <p:nvSpPr>
          <p:cNvPr id="89" name="Google Shape;89;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•Platforma Java  a  fost dezvoltata pentru a  facilita programarea concurenta.•</a:t>
            </a:r>
            <a:endParaRPr/>
          </a:p>
          <a:p>
            <a:pPr indent="0" lvl="0" marL="0" rtl="0" algn="l">
              <a:spcBef>
                <a:spcPts val="1600"/>
              </a:spcBef>
              <a:spcAft>
                <a:spcPts val="0"/>
              </a:spcAft>
              <a:buNone/>
            </a:pPr>
            <a:r>
              <a:rPr lang="ro"/>
              <a:t>•Programarea concurenta presupune folosirea proceselor si firelor.  Un  proces poate contine unul sau mai multe fire  de  executie.  De  obicei un  JVM  ruleaza ca un  singur proces.</a:t>
            </a:r>
            <a:endParaRPr/>
          </a:p>
          <a:p>
            <a:pPr indent="0" lvl="0" marL="0" rtl="0" algn="l">
              <a:spcBef>
                <a:spcPts val="1600"/>
              </a:spcBef>
              <a:spcAft>
                <a:spcPts val="1600"/>
              </a:spcAft>
              <a:buNone/>
            </a:pPr>
            <a:r>
              <a:rPr lang="ro"/>
              <a:t>•O  facilitate  esentiala a  platformei Java  este programarea multi-fir–multithreaded.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o"/>
              <a:t>Programe demonstrative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ro" sz="2400">
                <a:solidFill>
                  <a:schemeClr val="dk2"/>
                </a:solidFill>
              </a:rPr>
              <a:t>ClasaThread</a:t>
            </a:r>
            <a:endParaRPr sz="2400"/>
          </a:p>
        </p:txBody>
      </p:sp>
      <p:sp>
        <p:nvSpPr>
          <p:cNvPr id="100" name="Google Shape;100;p20"/>
          <p:cNvSpPr txBox="1"/>
          <p:nvPr>
            <p:ph idx="1" type="body"/>
          </p:nvPr>
        </p:nvSpPr>
        <p:spPr>
          <a:xfrm>
            <a:off x="311700" y="994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•Un  fir  Java  este reprezentat printr-un  obiect java.lang.Thread.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ro"/>
              <a:t>•Sarcina firului se  defineste prin rescrierea metodei run.</a:t>
            </a:r>
            <a:endParaRPr/>
          </a:p>
          <a:p>
            <a:pPr indent="0" lvl="0" marL="0" rtl="0" algn="l">
              <a:spcBef>
                <a:spcPts val="1600"/>
              </a:spcBef>
              <a:spcAft>
                <a:spcPts val="1600"/>
              </a:spcAft>
              <a:buNone/>
            </a:pPr>
            <a:r>
              <a:rPr lang="ro"/>
              <a:t>•Pornirea firului se  face  cu  metoda start.</a:t>
            </a:r>
            <a:endParaRPr/>
          </a:p>
        </p:txBody>
      </p:sp>
      <p:pic>
        <p:nvPicPr>
          <p:cNvPr id="101" name="Google Shape;101;p20"/>
          <p:cNvPicPr preferRelativeResize="0"/>
          <p:nvPr/>
        </p:nvPicPr>
        <p:blipFill>
          <a:blip r:embed="rId3">
            <a:alphaModFix/>
          </a:blip>
          <a:stretch>
            <a:fillRect/>
          </a:stretch>
        </p:blipFill>
        <p:spPr>
          <a:xfrm>
            <a:off x="563075" y="1439975"/>
            <a:ext cx="5759000" cy="272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Ciclul de viata al unui fir de executie</a:t>
            </a:r>
            <a:endParaRPr/>
          </a:p>
        </p:txBody>
      </p:sp>
      <p:sp>
        <p:nvSpPr>
          <p:cNvPr id="107" name="Google Shape;107;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1836150" y="1421875"/>
            <a:ext cx="5695950" cy="28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