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0"/>
  </p:notesMasterIdLst>
  <p:sldIdLst>
    <p:sldId id="256" r:id="rId2"/>
    <p:sldId id="263" r:id="rId3"/>
    <p:sldId id="257" r:id="rId4"/>
    <p:sldId id="258" r:id="rId5"/>
    <p:sldId id="259" r:id="rId6"/>
    <p:sldId id="264" r:id="rId7"/>
    <p:sldId id="260" r:id="rId8"/>
    <p:sldId id="261" r:id="rId9"/>
    <p:sldId id="262" r:id="rId10"/>
    <p:sldId id="265" r:id="rId11"/>
    <p:sldId id="266" r:id="rId12"/>
    <p:sldId id="267" r:id="rId13"/>
    <p:sldId id="268" r:id="rId14"/>
    <p:sldId id="269" r:id="rId15"/>
    <p:sldId id="273" r:id="rId16"/>
    <p:sldId id="27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8F6-4A77-444A-A11F-A2DC546FE315}" type="datetimeFigureOut">
              <a:rPr lang="ru-RU" smtClean="0"/>
              <a:t>вт 05.07.22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16907-37B0-465F-9BD7-1C2CF0772B17}" type="slidenum">
              <a:rPr lang="ru-RU" smtClean="0"/>
              <a:t>‹#›</a:t>
            </a:fld>
            <a:endParaRPr lang="ru-RU"/>
          </a:p>
        </p:txBody>
      </p:sp>
    </p:spTree>
    <p:extLst>
      <p:ext uri="{BB962C8B-B14F-4D97-AF65-F5344CB8AC3E}">
        <p14:creationId xmlns:p14="http://schemas.microsoft.com/office/powerpoint/2010/main" val="198868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DE16907-37B0-465F-9BD7-1C2CF0772B17}" type="slidenum">
              <a:rPr lang="ru-RU" smtClean="0"/>
              <a:t>1</a:t>
            </a:fld>
            <a:endParaRPr lang="ru-RU"/>
          </a:p>
        </p:txBody>
      </p:sp>
    </p:spTree>
    <p:extLst>
      <p:ext uri="{BB962C8B-B14F-4D97-AF65-F5344CB8AC3E}">
        <p14:creationId xmlns:p14="http://schemas.microsoft.com/office/powerpoint/2010/main" val="2665189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5494D38-E004-4D5E-B429-3B44F2D82677}" type="datetimeFigureOut">
              <a:rPr lang="ru-RU" smtClean="0"/>
              <a:t>вт 05.07.22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32602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5494D38-E004-4D5E-B429-3B44F2D82677}" type="datetimeFigureOut">
              <a:rPr lang="ru-RU" smtClean="0"/>
              <a:t>вт 05.07.22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202938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5494D38-E004-4D5E-B429-3B44F2D82677}" type="datetimeFigureOut">
              <a:rPr lang="ru-RU" smtClean="0"/>
              <a:t>вт 05.07.22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367791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5494D38-E004-4D5E-B429-3B44F2D82677}" type="datetimeFigureOut">
              <a:rPr lang="ru-RU" smtClean="0"/>
              <a:t>вт 05.07.22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A9D39D-F9F0-4F16-8143-08080C42C17D}" type="slidenum">
              <a:rPr lang="ru-RU" smtClean="0"/>
              <a:t>‹#›</a:t>
            </a:fld>
            <a:endParaRPr lang="ru-R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2570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5494D38-E004-4D5E-B429-3B44F2D82677}" type="datetimeFigureOut">
              <a:rPr lang="ru-RU" smtClean="0"/>
              <a:t>вт 05.07.22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1974005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5494D38-E004-4D5E-B429-3B44F2D82677}" type="datetimeFigureOut">
              <a:rPr lang="ru-RU" smtClean="0"/>
              <a:t>вт 05.07.22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375072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5494D38-E004-4D5E-B429-3B44F2D82677}" type="datetimeFigureOut">
              <a:rPr lang="ru-RU" smtClean="0"/>
              <a:t>вт 05.07.22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3576926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5494D38-E004-4D5E-B429-3B44F2D82677}" type="datetimeFigureOut">
              <a:rPr lang="ru-RU" smtClean="0"/>
              <a:t>вт 05.07.22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1946183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5494D38-E004-4D5E-B429-3B44F2D82677}" type="datetimeFigureOut">
              <a:rPr lang="ru-RU" smtClean="0"/>
              <a:t>вт 05.07.22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308225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5494D38-E004-4D5E-B429-3B44F2D82677}" type="datetimeFigureOut">
              <a:rPr lang="ru-RU" smtClean="0"/>
              <a:t>вт 05.07.22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223675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5494D38-E004-4D5E-B429-3B44F2D82677}" type="datetimeFigureOut">
              <a:rPr lang="ru-RU" smtClean="0"/>
              <a:t>вт 05.07.22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87939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5494D38-E004-4D5E-B429-3B44F2D82677}" type="datetimeFigureOut">
              <a:rPr lang="ru-RU" smtClean="0"/>
              <a:t>вт 05.07.22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324265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5494D38-E004-4D5E-B429-3B44F2D82677}" type="datetimeFigureOut">
              <a:rPr lang="ru-RU" smtClean="0"/>
              <a:t>вт 05.07.22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23184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5494D38-E004-4D5E-B429-3B44F2D82677}" type="datetimeFigureOut">
              <a:rPr lang="ru-RU" smtClean="0"/>
              <a:t>вт 05.07.22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30025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5494D38-E004-4D5E-B429-3B44F2D82677}" type="datetimeFigureOut">
              <a:rPr lang="ru-RU" smtClean="0"/>
              <a:t>вт 05.07.22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118362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5494D38-E004-4D5E-B429-3B44F2D82677}" type="datetimeFigureOut">
              <a:rPr lang="ru-RU" smtClean="0"/>
              <a:t>вт 05.07.22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415764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5494D38-E004-4D5E-B429-3B44F2D82677}" type="datetimeFigureOut">
              <a:rPr lang="ru-RU" smtClean="0"/>
              <a:t>вт 05.07.22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419808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5494D38-E004-4D5E-B429-3B44F2D82677}" type="datetimeFigureOut">
              <a:rPr lang="ru-RU" smtClean="0"/>
              <a:t>вт 05.07.22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A9D39D-F9F0-4F16-8143-08080C42C17D}" type="slidenum">
              <a:rPr lang="ru-RU" smtClean="0"/>
              <a:t>‹#›</a:t>
            </a:fld>
            <a:endParaRPr lang="ru-RU"/>
          </a:p>
        </p:txBody>
      </p:sp>
    </p:spTree>
    <p:extLst>
      <p:ext uri="{BB962C8B-B14F-4D97-AF65-F5344CB8AC3E}">
        <p14:creationId xmlns:p14="http://schemas.microsoft.com/office/powerpoint/2010/main" val="66327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5494D38-E004-4D5E-B429-3B44F2D82677}" type="datetimeFigureOut">
              <a:rPr lang="ru-RU" smtClean="0"/>
              <a:t>вт 05.07.22</a:t>
            </a:fld>
            <a:endParaRPr lang="ru-R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4A9D39D-F9F0-4F16-8143-08080C42C17D}" type="slidenum">
              <a:rPr lang="ru-RU" smtClean="0"/>
              <a:t>‹#›</a:t>
            </a:fld>
            <a:endParaRPr lang="ru-RU"/>
          </a:p>
        </p:txBody>
      </p:sp>
    </p:spTree>
    <p:extLst>
      <p:ext uri="{BB962C8B-B14F-4D97-AF65-F5344CB8AC3E}">
        <p14:creationId xmlns:p14="http://schemas.microsoft.com/office/powerpoint/2010/main" val="390459730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hyperlink" Target="https://en.wikipedia.org/wiki/Cross-site_request_forgery" TargetMode="External"/><Relationship Id="rId4" Type="http://schemas.openxmlformats.org/officeDocument/2006/relationships/hyperlink" Target="https://en.wikipedia.org/wiki/SQL_injection" TargetMode="Externa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440A6DAE-328D-46B5-9B7C-D2085ECFC255}"/>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4F632D2B-D0C4-4005-9672-B7367D301F53}"/>
              </a:ext>
            </a:extLst>
          </p:cNvPr>
          <p:cNvSpPr>
            <a:spLocks noGrp="1"/>
          </p:cNvSpPr>
          <p:nvPr>
            <p:ph type="ctrTitle"/>
          </p:nvPr>
        </p:nvSpPr>
        <p:spPr>
          <a:xfrm>
            <a:off x="3325812" y="1193802"/>
            <a:ext cx="8689976" cy="1777998"/>
          </a:xfrm>
        </p:spPr>
        <p:txBody>
          <a:bodyPr>
            <a:normAutofit/>
          </a:bodyPr>
          <a:lstStyle/>
          <a:p>
            <a:r>
              <a:rPr lang="ru-RU" sz="6000" dirty="0">
                <a:effectLst>
                  <a:outerShdw blurRad="38100" dist="38100" dir="2700000" algn="tl">
                    <a:srgbClr val="000000">
                      <a:alpha val="43137"/>
                    </a:srgbClr>
                  </a:outerShdw>
                </a:effectLst>
              </a:rPr>
              <a:t>Занятие 1</a:t>
            </a:r>
            <a:br>
              <a:rPr lang="ru-RU" sz="6000" dirty="0">
                <a:effectLst>
                  <a:outerShdw blurRad="38100" dist="38100" dir="2700000" algn="tl">
                    <a:srgbClr val="000000">
                      <a:alpha val="43137"/>
                    </a:srgbClr>
                  </a:outerShdw>
                </a:effectLst>
              </a:rPr>
            </a:br>
            <a:r>
              <a:rPr lang="ru-RU" sz="6000" dirty="0">
                <a:effectLst>
                  <a:outerShdw blurRad="38100" dist="38100" dir="2700000" algn="tl">
                    <a:srgbClr val="000000">
                      <a:alpha val="43137"/>
                    </a:srgbClr>
                  </a:outerShdw>
                </a:effectLst>
              </a:rPr>
              <a:t>Тема:</a:t>
            </a:r>
          </a:p>
        </p:txBody>
      </p:sp>
      <p:sp>
        <p:nvSpPr>
          <p:cNvPr id="3" name="Подзаголовок 2">
            <a:extLst>
              <a:ext uri="{FF2B5EF4-FFF2-40B4-BE49-F238E27FC236}">
                <a16:creationId xmlns:a16="http://schemas.microsoft.com/office/drawing/2014/main" id="{6C1ED530-5299-466A-86FF-A31598E5D504}"/>
              </a:ext>
            </a:extLst>
          </p:cNvPr>
          <p:cNvSpPr>
            <a:spLocks noGrp="1"/>
          </p:cNvSpPr>
          <p:nvPr>
            <p:ph type="subTitle" idx="1"/>
          </p:nvPr>
        </p:nvSpPr>
        <p:spPr>
          <a:xfrm>
            <a:off x="3224212" y="4572000"/>
            <a:ext cx="8689976" cy="1371599"/>
          </a:xfrm>
        </p:spPr>
        <p:txBody>
          <a:bodyPr>
            <a:normAutofit/>
          </a:bodyPr>
          <a:lstStyle/>
          <a:p>
            <a:pPr algn="r"/>
            <a:r>
              <a:rPr lang="ru-RU" sz="2800" dirty="0">
                <a:solidFill>
                  <a:schemeClr val="tx1"/>
                </a:solidFill>
                <a:effectLst>
                  <a:outerShdw blurRad="38100" dist="38100" dir="2700000" algn="tl">
                    <a:srgbClr val="000000">
                      <a:alpha val="43137"/>
                    </a:srgbClr>
                  </a:outerShdw>
                </a:effectLst>
              </a:rPr>
              <a:t>Основные понятия </a:t>
            </a:r>
            <a:r>
              <a:rPr lang="ru-RU" sz="2800" dirty="0" err="1">
                <a:solidFill>
                  <a:schemeClr val="tx1"/>
                </a:solidFill>
                <a:effectLst>
                  <a:outerShdw blurRad="38100" dist="38100" dir="2700000" algn="tl">
                    <a:srgbClr val="000000">
                      <a:alpha val="43137"/>
                    </a:srgbClr>
                  </a:outerShdw>
                </a:effectLst>
              </a:rPr>
              <a:t>Django</a:t>
            </a:r>
            <a:r>
              <a:rPr lang="ru-RU" sz="2800" dirty="0">
                <a:solidFill>
                  <a:schemeClr val="tx1"/>
                </a:solidFill>
                <a:effectLst>
                  <a:outerShdw blurRad="38100" dist="38100" dir="2700000" algn="tl">
                    <a:srgbClr val="000000">
                      <a:alpha val="43137"/>
                    </a:srgbClr>
                  </a:outerShdw>
                </a:effectLst>
              </a:rPr>
              <a:t>. Вывод данных</a:t>
            </a:r>
          </a:p>
        </p:txBody>
      </p:sp>
    </p:spTree>
    <p:extLst>
      <p:ext uri="{BB962C8B-B14F-4D97-AF65-F5344CB8AC3E}">
        <p14:creationId xmlns:p14="http://schemas.microsoft.com/office/powerpoint/2010/main" val="243323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6" name="Заголовок 5">
            <a:extLst>
              <a:ext uri="{FF2B5EF4-FFF2-40B4-BE49-F238E27FC236}">
                <a16:creationId xmlns:a16="http://schemas.microsoft.com/office/drawing/2014/main" id="{EAE4DA44-6718-49FF-8AD0-CA99E3FF6207}"/>
              </a:ext>
            </a:extLst>
          </p:cNvPr>
          <p:cNvSpPr>
            <a:spLocks noGrp="1"/>
          </p:cNvSpPr>
          <p:nvPr>
            <p:ph type="title"/>
          </p:nvPr>
        </p:nvSpPr>
        <p:spPr>
          <a:xfrm>
            <a:off x="812175" y="999517"/>
            <a:ext cx="10364451" cy="1596177"/>
          </a:xfrm>
        </p:spPr>
        <p:txBody>
          <a:bodyPr>
            <a:normAutofit/>
          </a:bodyPr>
          <a:lstStyle/>
          <a:p>
            <a:r>
              <a:rPr lang="ru-RU"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4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cap="none" dirty="0"/>
          </a:p>
        </p:txBody>
      </p:sp>
    </p:spTree>
    <p:extLst>
      <p:ext uri="{BB962C8B-B14F-4D97-AF65-F5344CB8AC3E}">
        <p14:creationId xmlns:p14="http://schemas.microsoft.com/office/powerpoint/2010/main" val="256914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2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pPr marL="0" indent="0">
              <a:buNone/>
            </a:pPr>
            <a:r>
              <a:rPr lang="ru-RU" sz="1700" dirty="0" err="1">
                <a:latin typeface="Times New Roman" panose="02020603050405020304" pitchFamily="18" charset="0"/>
                <a:cs typeface="Times New Roman" panose="02020603050405020304" pitchFamily="18" charset="0"/>
              </a:rPr>
              <a:t>Django</a:t>
            </a:r>
            <a:r>
              <a:rPr lang="ru-RU" sz="1700" dirty="0">
                <a:latin typeface="Times New Roman" panose="02020603050405020304" pitchFamily="18" charset="0"/>
                <a:cs typeface="Times New Roman" panose="02020603050405020304" pitchFamily="18" charset="0"/>
              </a:rPr>
              <a:t> — </a:t>
            </a:r>
          </a:p>
          <a:p>
            <a:r>
              <a:rPr lang="ru-RU" sz="1700" cap="none" dirty="0">
                <a:latin typeface="Times New Roman" panose="02020603050405020304" pitchFamily="18" charset="0"/>
                <a:cs typeface="Times New Roman" panose="02020603050405020304" pitchFamily="18" charset="0"/>
              </a:rPr>
              <a:t>Это бесплатная среда веб-разработки </a:t>
            </a:r>
            <a:r>
              <a:rPr lang="ru-RU" sz="1700" cap="none" dirty="0" err="1">
                <a:latin typeface="Times New Roman" panose="02020603050405020304" pitchFamily="18" charset="0"/>
                <a:cs typeface="Times New Roman" panose="02020603050405020304" pitchFamily="18" charset="0"/>
              </a:rPr>
              <a:t>python</a:t>
            </a:r>
            <a:r>
              <a:rPr lang="ru-RU" sz="1700" cap="none" dirty="0">
                <a:latin typeface="Times New Roman" panose="02020603050405020304" pitchFamily="18" charset="0"/>
                <a:cs typeface="Times New Roman" panose="02020603050405020304" pitchFamily="18" charset="0"/>
              </a:rPr>
              <a:t> с открытым исходным кодом, используемая для создания веб-сайтов. Он был создан </a:t>
            </a:r>
            <a:r>
              <a:rPr lang="ru-RU" sz="1700" cap="none" dirty="0" err="1">
                <a:latin typeface="Times New Roman" panose="02020603050405020304" pitchFamily="18" charset="0"/>
                <a:cs typeface="Times New Roman" panose="02020603050405020304" pitchFamily="18" charset="0"/>
              </a:rPr>
              <a:t>адрианом</a:t>
            </a:r>
            <a:r>
              <a:rPr lang="ru-RU" sz="1700" cap="none" dirty="0">
                <a:latin typeface="Times New Roman" panose="02020603050405020304" pitchFamily="18" charset="0"/>
                <a:cs typeface="Times New Roman" panose="02020603050405020304" pitchFamily="18" charset="0"/>
              </a:rPr>
              <a:t> </a:t>
            </a:r>
            <a:r>
              <a:rPr lang="ru-RU" sz="1700" cap="none" dirty="0" err="1">
                <a:latin typeface="Times New Roman" panose="02020603050405020304" pitchFamily="18" charset="0"/>
                <a:cs typeface="Times New Roman" panose="02020603050405020304" pitchFamily="18" charset="0"/>
              </a:rPr>
              <a:t>головатым</a:t>
            </a:r>
            <a:r>
              <a:rPr lang="ru-RU" sz="1700" cap="none" dirty="0">
                <a:latin typeface="Times New Roman" panose="02020603050405020304" pitchFamily="18" charset="0"/>
                <a:cs typeface="Times New Roman" panose="02020603050405020304" pitchFamily="18" charset="0"/>
              </a:rPr>
              <a:t> и </a:t>
            </a:r>
            <a:r>
              <a:rPr lang="ru-RU" sz="1700" cap="none" dirty="0" err="1">
                <a:latin typeface="Times New Roman" panose="02020603050405020304" pitchFamily="18" charset="0"/>
                <a:cs typeface="Times New Roman" panose="02020603050405020304" pitchFamily="18" charset="0"/>
              </a:rPr>
              <a:t>саймоном</a:t>
            </a:r>
            <a:r>
              <a:rPr lang="ru-RU" sz="1700" cap="none" dirty="0">
                <a:latin typeface="Times New Roman" panose="02020603050405020304" pitchFamily="18" charset="0"/>
                <a:cs typeface="Times New Roman" panose="02020603050405020304" pitchFamily="18" charset="0"/>
              </a:rPr>
              <a:t> </a:t>
            </a:r>
            <a:r>
              <a:rPr lang="ru-RU" sz="1700" cap="none" dirty="0" err="1">
                <a:latin typeface="Times New Roman" panose="02020603050405020304" pitchFamily="18" charset="0"/>
                <a:cs typeface="Times New Roman" panose="02020603050405020304" pitchFamily="18" charset="0"/>
              </a:rPr>
              <a:t>уиллисоном</a:t>
            </a:r>
            <a:r>
              <a:rPr lang="ru-RU" sz="1700" cap="none" dirty="0">
                <a:latin typeface="Times New Roman" panose="02020603050405020304" pitchFamily="18" charset="0"/>
                <a:cs typeface="Times New Roman" panose="02020603050405020304" pitchFamily="18" charset="0"/>
              </a:rPr>
              <a:t> в 2003 году и использовал шаблон </a:t>
            </a:r>
            <a:r>
              <a:rPr lang="ru-RU" sz="1700" cap="none" dirty="0" err="1">
                <a:latin typeface="Times New Roman" panose="02020603050405020304" pitchFamily="18" charset="0"/>
                <a:cs typeface="Times New Roman" panose="02020603050405020304" pitchFamily="18" charset="0"/>
              </a:rPr>
              <a:t>model-template-view</a:t>
            </a:r>
            <a:r>
              <a:rPr lang="ru-RU" sz="1700" cap="none" dirty="0">
                <a:latin typeface="Times New Roman" panose="02020603050405020304" pitchFamily="18" charset="0"/>
                <a:cs typeface="Times New Roman" panose="02020603050405020304" pitchFamily="18" charset="0"/>
              </a:rPr>
              <a:t>.</a:t>
            </a:r>
          </a:p>
          <a:p>
            <a:r>
              <a:rPr lang="ru-RU" sz="1700" cap="none" dirty="0">
                <a:latin typeface="Times New Roman" panose="02020603050405020304" pitchFamily="18" charset="0"/>
                <a:cs typeface="Times New Roman" panose="02020603050405020304" pitchFamily="18" charset="0"/>
              </a:rPr>
              <a:t>Он популярен благодаря своей прочности и прямолинейности. Это один из самых популярных фреймворков в мире, который используется такими технологическими гигантами, как </a:t>
            </a:r>
            <a:r>
              <a:rPr lang="ru-RU" sz="1700" cap="none" dirty="0" err="1">
                <a:latin typeface="Times New Roman" panose="02020603050405020304" pitchFamily="18" charset="0"/>
                <a:cs typeface="Times New Roman" panose="02020603050405020304" pitchFamily="18" charset="0"/>
              </a:rPr>
              <a:t>instagram</a:t>
            </a:r>
            <a:r>
              <a:rPr lang="ru-RU" sz="1700" cap="none" dirty="0">
                <a:latin typeface="Times New Roman" panose="02020603050405020304" pitchFamily="18" charset="0"/>
                <a:cs typeface="Times New Roman" panose="02020603050405020304" pitchFamily="18" charset="0"/>
              </a:rPr>
              <a:t>, </a:t>
            </a:r>
            <a:r>
              <a:rPr lang="ru-RU" sz="1700" cap="none" dirty="0" err="1">
                <a:latin typeface="Times New Roman" panose="02020603050405020304" pitchFamily="18" charset="0"/>
                <a:cs typeface="Times New Roman" panose="02020603050405020304" pitchFamily="18" charset="0"/>
              </a:rPr>
              <a:t>youtube</a:t>
            </a:r>
            <a:r>
              <a:rPr lang="ru-RU" sz="1700" cap="none" dirty="0">
                <a:latin typeface="Times New Roman" panose="02020603050405020304" pitchFamily="18" charset="0"/>
                <a:cs typeface="Times New Roman" panose="02020603050405020304" pitchFamily="18" charset="0"/>
              </a:rPr>
              <a:t> и т. Д. </a:t>
            </a:r>
            <a:r>
              <a:rPr lang="ru-RU" sz="1700" cap="none" dirty="0" err="1">
                <a:latin typeface="Times New Roman" panose="02020603050405020304" pitchFamily="18" charset="0"/>
                <a:cs typeface="Times New Roman" panose="02020603050405020304" pitchFamily="18" charset="0"/>
              </a:rPr>
              <a:t>Django</a:t>
            </a:r>
            <a:r>
              <a:rPr lang="ru-RU" sz="1700" cap="none" dirty="0">
                <a:latin typeface="Times New Roman" panose="02020603050405020304" pitchFamily="18" charset="0"/>
                <a:cs typeface="Times New Roman" panose="02020603050405020304" pitchFamily="18" charset="0"/>
              </a:rPr>
              <a:t> также популярен, потому что он поощряет многократное использование кода.</a:t>
            </a:r>
          </a:p>
          <a:p>
            <a:pPr marL="0" indent="0" algn="l">
              <a:buNone/>
            </a:pPr>
            <a:r>
              <a:rPr lang="ru-RU" sz="1700" b="0" i="0" dirty="0">
                <a:solidFill>
                  <a:srgbClr val="0A0B09"/>
                </a:solidFill>
                <a:effectLst/>
                <a:latin typeface="Times New Roman" panose="02020603050405020304" pitchFamily="18" charset="0"/>
                <a:cs typeface="Times New Roman" panose="02020603050405020304" pitchFamily="18" charset="0"/>
              </a:rPr>
              <a:t>Плюсы</a:t>
            </a:r>
          </a:p>
          <a:p>
            <a:pPr algn="l">
              <a:buFont typeface="Arial" panose="020B0604020202020204" pitchFamily="34" charset="0"/>
              <a:buChar char="•"/>
            </a:pPr>
            <a:r>
              <a:rPr lang="ru-RU" sz="1700" b="0" i="0" cap="none" dirty="0">
                <a:solidFill>
                  <a:srgbClr val="404040"/>
                </a:solidFill>
                <a:effectLst/>
                <a:latin typeface="Times New Roman" panose="02020603050405020304" pitchFamily="18" charset="0"/>
                <a:cs typeface="Times New Roman" panose="02020603050405020304" pitchFamily="18" charset="0"/>
              </a:rPr>
              <a:t>Структура кода </a:t>
            </a:r>
            <a:r>
              <a:rPr lang="ru-RU" sz="1700" b="0" i="0" cap="none" dirty="0" err="1">
                <a:solidFill>
                  <a:srgbClr val="404040"/>
                </a:solidFill>
                <a:effectLst/>
                <a:latin typeface="Times New Roman" panose="02020603050405020304" pitchFamily="18" charset="0"/>
                <a:cs typeface="Times New Roman" panose="02020603050405020304" pitchFamily="18" charset="0"/>
              </a:rPr>
              <a:t>django</a:t>
            </a:r>
            <a:r>
              <a:rPr lang="ru-RU" sz="1700" b="0" i="0" cap="none" dirty="0">
                <a:solidFill>
                  <a:srgbClr val="404040"/>
                </a:solidFill>
                <a:effectLst/>
                <a:latin typeface="Times New Roman" panose="02020603050405020304" pitchFamily="18" charset="0"/>
                <a:cs typeface="Times New Roman" panose="02020603050405020304" pitchFamily="18" charset="0"/>
              </a:rPr>
              <a:t> очень эффективна, что позволяет разработчикам легко добавлять дополнительные функции на свои веб-сайты.</a:t>
            </a:r>
          </a:p>
          <a:p>
            <a:pPr algn="l">
              <a:buFont typeface="Arial" panose="020B0604020202020204" pitchFamily="34" charset="0"/>
              <a:buChar char="•"/>
            </a:pPr>
            <a:r>
              <a:rPr lang="ru-RU" sz="1700" b="0" i="0" cap="none" dirty="0">
                <a:solidFill>
                  <a:srgbClr val="404040"/>
                </a:solidFill>
                <a:effectLst/>
                <a:latin typeface="Times New Roman" panose="02020603050405020304" pitchFamily="18" charset="0"/>
                <a:cs typeface="Times New Roman" panose="02020603050405020304" pitchFamily="18" charset="0"/>
              </a:rPr>
              <a:t>Фреймворк </a:t>
            </a:r>
            <a:r>
              <a:rPr lang="ru-RU" sz="1700" b="0" i="0" cap="none" dirty="0" err="1">
                <a:solidFill>
                  <a:srgbClr val="404040"/>
                </a:solidFill>
                <a:effectLst/>
                <a:latin typeface="Times New Roman" panose="02020603050405020304" pitchFamily="18" charset="0"/>
                <a:cs typeface="Times New Roman" panose="02020603050405020304" pitchFamily="18" charset="0"/>
              </a:rPr>
              <a:t>rest</a:t>
            </a:r>
            <a:r>
              <a:rPr lang="ru-RU" sz="1700" b="0" i="0" cap="none" dirty="0">
                <a:solidFill>
                  <a:srgbClr val="404040"/>
                </a:solidFill>
                <a:effectLst/>
                <a:latin typeface="Times New Roman" panose="02020603050405020304" pitchFamily="18" charset="0"/>
                <a:cs typeface="Times New Roman" panose="02020603050405020304" pitchFamily="18" charset="0"/>
              </a:rPr>
              <a:t> (передача репрезентативного состояния может быть определена как стиль архитектуры программного обеспечения, который определяет набор ограничений, которые будут использоваться при создании веб-сервисов) в </a:t>
            </a:r>
            <a:r>
              <a:rPr lang="ru-RU" sz="1700" b="0" i="0" cap="none" dirty="0" err="1">
                <a:solidFill>
                  <a:srgbClr val="404040"/>
                </a:solidFill>
                <a:effectLst/>
                <a:latin typeface="Times New Roman" panose="02020603050405020304" pitchFamily="18" charset="0"/>
                <a:cs typeface="Times New Roman" panose="02020603050405020304" pitchFamily="18" charset="0"/>
              </a:rPr>
              <a:t>django</a:t>
            </a:r>
            <a:r>
              <a:rPr lang="ru-RU" sz="1700" b="0" i="0" cap="none" dirty="0">
                <a:solidFill>
                  <a:srgbClr val="404040"/>
                </a:solidFill>
                <a:effectLst/>
                <a:latin typeface="Times New Roman" panose="02020603050405020304" pitchFamily="18" charset="0"/>
                <a:cs typeface="Times New Roman" panose="02020603050405020304" pitchFamily="18" charset="0"/>
              </a:rPr>
              <a:t>. Это называется </a:t>
            </a:r>
            <a:r>
              <a:rPr lang="ru-RU" sz="1700" b="0" i="0" cap="none" dirty="0" err="1">
                <a:solidFill>
                  <a:srgbClr val="404040"/>
                </a:solidFill>
                <a:effectLst/>
                <a:latin typeface="Times New Roman" panose="02020603050405020304" pitchFamily="18" charset="0"/>
                <a:cs typeface="Times New Roman" panose="02020603050405020304" pitchFamily="18" charset="0"/>
              </a:rPr>
              <a:t>django</a:t>
            </a:r>
            <a:r>
              <a:rPr lang="ru-RU" sz="1700" b="0" i="0" cap="none" dirty="0">
                <a:solidFill>
                  <a:srgbClr val="404040"/>
                </a:solidFill>
                <a:effectLst/>
                <a:latin typeface="Times New Roman" panose="02020603050405020304" pitchFamily="18" charset="0"/>
                <a:cs typeface="Times New Roman" panose="02020603050405020304" pitchFamily="18" charset="0"/>
              </a:rPr>
              <a:t> </a:t>
            </a:r>
            <a:r>
              <a:rPr lang="ru-RU" sz="1700" b="0" i="0" cap="none" dirty="0" err="1">
                <a:solidFill>
                  <a:srgbClr val="404040"/>
                </a:solidFill>
                <a:effectLst/>
                <a:latin typeface="Times New Roman" panose="02020603050405020304" pitchFamily="18" charset="0"/>
                <a:cs typeface="Times New Roman" panose="02020603050405020304" pitchFamily="18" charset="0"/>
              </a:rPr>
              <a:t>rest</a:t>
            </a:r>
            <a:r>
              <a:rPr lang="ru-RU" sz="1700" b="0" i="0" cap="none" dirty="0">
                <a:solidFill>
                  <a:srgbClr val="404040"/>
                </a:solidFill>
                <a:effectLst/>
                <a:latin typeface="Times New Roman" panose="02020603050405020304" pitchFamily="18" charset="0"/>
                <a:cs typeface="Times New Roman" panose="02020603050405020304" pitchFamily="18" charset="0"/>
              </a:rPr>
              <a:t> </a:t>
            </a:r>
            <a:r>
              <a:rPr lang="ru-RU" sz="1700" b="0" i="0" cap="none" dirty="0" err="1">
                <a:solidFill>
                  <a:srgbClr val="404040"/>
                </a:solidFill>
                <a:effectLst/>
                <a:latin typeface="Times New Roman" panose="02020603050405020304" pitchFamily="18" charset="0"/>
                <a:cs typeface="Times New Roman" panose="02020603050405020304" pitchFamily="18" charset="0"/>
              </a:rPr>
              <a:t>framework</a:t>
            </a:r>
            <a:r>
              <a:rPr lang="ru-RU" sz="1700" b="0" i="0" cap="none" dirty="0">
                <a:solidFill>
                  <a:srgbClr val="404040"/>
                </a:solidFill>
                <a:effectLst/>
                <a:latin typeface="Times New Roman" panose="02020603050405020304" pitchFamily="18" charset="0"/>
                <a:cs typeface="Times New Roman" panose="02020603050405020304" pitchFamily="18" charset="0"/>
              </a:rPr>
              <a:t> (DRF). Это гибкий инструментарий, используемый для создания веб-</a:t>
            </a:r>
            <a:r>
              <a:rPr lang="ru-RU" sz="1700" b="0" i="0" cap="none" dirty="0" err="1">
                <a:solidFill>
                  <a:srgbClr val="404040"/>
                </a:solidFill>
                <a:effectLst/>
                <a:latin typeface="Times New Roman" panose="02020603050405020304" pitchFamily="18" charset="0"/>
                <a:cs typeface="Times New Roman" panose="02020603050405020304" pitchFamily="18" charset="0"/>
              </a:rPr>
              <a:t>api</a:t>
            </a:r>
            <a:r>
              <a:rPr lang="ru-RU" sz="1700" b="0" i="0" cap="none" dirty="0">
                <a:solidFill>
                  <a:srgbClr val="404040"/>
                </a:solidFill>
                <a:effectLst/>
                <a:latin typeface="Times New Roman" panose="02020603050405020304" pitchFamily="18" charset="0"/>
                <a:cs typeface="Times New Roman" panose="02020603050405020304" pitchFamily="18" charset="0"/>
              </a:rPr>
              <a:t> в </a:t>
            </a:r>
            <a:r>
              <a:rPr lang="ru-RU" sz="1700" b="0" i="0" cap="none" dirty="0" err="1">
                <a:solidFill>
                  <a:srgbClr val="404040"/>
                </a:solidFill>
                <a:effectLst/>
                <a:latin typeface="Times New Roman" panose="02020603050405020304" pitchFamily="18" charset="0"/>
                <a:cs typeface="Times New Roman" panose="02020603050405020304" pitchFamily="18" charset="0"/>
              </a:rPr>
              <a:t>django</a:t>
            </a:r>
            <a:r>
              <a:rPr lang="ru-RU" sz="1700" b="0" i="0" cap="none" dirty="0">
                <a:solidFill>
                  <a:srgbClr val="40404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377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2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pPr marL="0" indent="0" algn="l">
              <a:buNone/>
            </a:pPr>
            <a:r>
              <a:rPr lang="ru-RU" sz="1800" b="0" i="0" dirty="0">
                <a:solidFill>
                  <a:srgbClr val="0A0B09"/>
                </a:solidFill>
                <a:effectLst/>
                <a:latin typeface="Times New Roman" panose="02020603050405020304" pitchFamily="18" charset="0"/>
                <a:cs typeface="Times New Roman" panose="02020603050405020304" pitchFamily="18" charset="0"/>
              </a:rPr>
              <a:t>Плюсы</a:t>
            </a:r>
          </a:p>
          <a:p>
            <a:pPr algn="l">
              <a:buFont typeface="Arial" panose="020B0604020202020204" pitchFamily="34" charset="0"/>
              <a:buChar char="•"/>
            </a:pPr>
            <a:r>
              <a:rPr lang="ru-RU" sz="1800" b="0" i="0" dirty="0" err="1">
                <a:solidFill>
                  <a:srgbClr val="404040"/>
                </a:solidFill>
                <a:effectLst/>
                <a:latin typeface="gt-regular"/>
              </a:rPr>
              <a:t>Django</a:t>
            </a:r>
            <a:r>
              <a:rPr lang="ru-RU" sz="1800" b="0" i="0" dirty="0">
                <a:solidFill>
                  <a:srgbClr val="404040"/>
                </a:solidFill>
                <a:effectLst/>
                <a:latin typeface="gt-regular"/>
              </a:rPr>
              <a:t> уделяет особое внимание безопасности, обеспечивая защиту от совместных </a:t>
            </a:r>
            <a:r>
              <a:rPr lang="ru-RU" sz="1800" b="0" i="0" dirty="0">
                <a:solidFill>
                  <a:srgbClr val="1D9AD1"/>
                </a:solidFill>
                <a:effectLst/>
                <a:latin typeface="gt-regular"/>
                <a:hlinkClick r:id="rId4"/>
              </a:rPr>
              <a:t>SQL-инъекций</a:t>
            </a:r>
            <a:r>
              <a:rPr lang="ru-RU" sz="1800" b="0" i="0" dirty="0">
                <a:solidFill>
                  <a:srgbClr val="404040"/>
                </a:solidFill>
                <a:effectLst/>
                <a:latin typeface="gt-regular"/>
              </a:rPr>
              <a:t> и </a:t>
            </a:r>
            <a:r>
              <a:rPr lang="ru-RU" sz="1800" b="0" i="0" dirty="0">
                <a:solidFill>
                  <a:srgbClr val="1D9AD1"/>
                </a:solidFill>
                <a:effectLst/>
                <a:latin typeface="gt-regular"/>
                <a:hlinkClick r:id="rId5"/>
              </a:rPr>
              <a:t>атак с подделкой межсайтовых запросов</a:t>
            </a:r>
            <a:r>
              <a:rPr lang="ru-RU" sz="1800" b="0" i="0" dirty="0">
                <a:solidFill>
                  <a:srgbClr val="404040"/>
                </a:solidFill>
                <a:effectLst/>
                <a:latin typeface="gt-regular"/>
              </a:rPr>
              <a:t> .</a:t>
            </a:r>
            <a:endParaRPr lang="en-US" sz="1800" b="0" i="0" dirty="0">
              <a:solidFill>
                <a:srgbClr val="404040"/>
              </a:solidFill>
              <a:effectLst/>
              <a:latin typeface="gt-regular"/>
            </a:endParaRPr>
          </a:p>
          <a:p>
            <a:pPr marL="0" indent="0" algn="l">
              <a:buNone/>
            </a:pPr>
            <a:r>
              <a:rPr lang="ru-RU" sz="1800" b="0" i="0" cap="none" dirty="0">
                <a:solidFill>
                  <a:srgbClr val="404040"/>
                </a:solidFill>
                <a:effectLst/>
                <a:latin typeface="gt-regular"/>
                <a:cs typeface="Times New Roman" panose="02020603050405020304" pitchFamily="18" charset="0"/>
              </a:rPr>
              <a:t>МИНУСЫ</a:t>
            </a:r>
          </a:p>
          <a:p>
            <a:r>
              <a:rPr lang="ru-RU" sz="1800" cap="none" dirty="0">
                <a:solidFill>
                  <a:srgbClr val="404040"/>
                </a:solidFill>
                <a:latin typeface="gt-regular"/>
                <a:cs typeface="Times New Roman" panose="02020603050405020304" pitchFamily="18" charset="0"/>
              </a:rPr>
              <a:t>Громоздкое программное обеспечение </a:t>
            </a:r>
            <a:r>
              <a:rPr lang="ru-RU" sz="1800" cap="none" dirty="0" err="1">
                <a:solidFill>
                  <a:srgbClr val="404040"/>
                </a:solidFill>
                <a:latin typeface="gt-regular"/>
                <a:cs typeface="Times New Roman" panose="02020603050405020304" pitchFamily="18" charset="0"/>
              </a:rPr>
              <a:t>Django</a:t>
            </a:r>
            <a:r>
              <a:rPr lang="ru-RU" sz="1800" cap="none" dirty="0">
                <a:solidFill>
                  <a:srgbClr val="404040"/>
                </a:solidFill>
                <a:latin typeface="gt-regular"/>
                <a:cs typeface="Times New Roman" panose="02020603050405020304" pitchFamily="18" charset="0"/>
              </a:rPr>
              <a:t> может ограничивать скорость разработки из-за множества повторно используемых модулей.</a:t>
            </a:r>
          </a:p>
          <a:p>
            <a:r>
              <a:rPr lang="ru-RU" sz="1800" b="0" i="0" cap="none" dirty="0">
                <a:solidFill>
                  <a:srgbClr val="404040"/>
                </a:solidFill>
                <a:effectLst/>
                <a:latin typeface="Times New Roman" panose="02020603050405020304" pitchFamily="18" charset="0"/>
                <a:cs typeface="Times New Roman" panose="02020603050405020304" pitchFamily="18" charset="0"/>
              </a:rPr>
              <a:t>Модели </a:t>
            </a:r>
            <a:r>
              <a:rPr lang="ru-RU" sz="1800" b="0" i="0" cap="none" dirty="0" err="1">
                <a:solidFill>
                  <a:srgbClr val="404040"/>
                </a:solidFill>
                <a:effectLst/>
                <a:latin typeface="Times New Roman" panose="02020603050405020304" pitchFamily="18" charset="0"/>
                <a:cs typeface="Times New Roman" panose="02020603050405020304" pitchFamily="18" charset="0"/>
              </a:rPr>
              <a:t>Django</a:t>
            </a:r>
            <a:r>
              <a:rPr lang="ru-RU" sz="1800" b="0" i="0" cap="none" dirty="0">
                <a:solidFill>
                  <a:srgbClr val="404040"/>
                </a:solidFill>
                <a:effectLst/>
                <a:latin typeface="Times New Roman" panose="02020603050405020304" pitchFamily="18" charset="0"/>
                <a:cs typeface="Times New Roman" panose="02020603050405020304" pitchFamily="18" charset="0"/>
              </a:rPr>
              <a:t> не могут иметь примесей, они просто имеют простое наследование.</a:t>
            </a:r>
          </a:p>
          <a:p>
            <a:r>
              <a:rPr lang="ru-RU" sz="1800" b="0" i="0" cap="none" dirty="0" err="1">
                <a:solidFill>
                  <a:srgbClr val="404040"/>
                </a:solidFill>
                <a:effectLst/>
                <a:latin typeface="gt-regular"/>
              </a:rPr>
              <a:t>Django</a:t>
            </a:r>
            <a:r>
              <a:rPr lang="ru-RU" sz="1800" b="0" i="0" cap="none" dirty="0">
                <a:solidFill>
                  <a:srgbClr val="404040"/>
                </a:solidFill>
                <a:effectLst/>
                <a:latin typeface="gt-regular"/>
              </a:rPr>
              <a:t> использует ORM, который был создан до </a:t>
            </a:r>
            <a:r>
              <a:rPr lang="ru-RU" sz="1800" b="0" i="0" cap="none" dirty="0" err="1">
                <a:solidFill>
                  <a:srgbClr val="404040"/>
                </a:solidFill>
                <a:effectLst/>
                <a:latin typeface="gt-regular"/>
              </a:rPr>
              <a:t>sqlalchemy</a:t>
            </a:r>
            <a:r>
              <a:rPr lang="ru-RU" sz="1800" b="0" i="0" cap="none" dirty="0">
                <a:solidFill>
                  <a:srgbClr val="404040"/>
                </a:solidFill>
                <a:effectLst/>
                <a:latin typeface="gt-regular"/>
              </a:rPr>
              <a:t>, что делает </a:t>
            </a:r>
            <a:r>
              <a:rPr lang="ru-RU" sz="1800" b="0" i="0" cap="none" dirty="0" err="1">
                <a:solidFill>
                  <a:srgbClr val="404040"/>
                </a:solidFill>
                <a:effectLst/>
                <a:latin typeface="gt-regular"/>
              </a:rPr>
              <a:t>django</a:t>
            </a:r>
            <a:r>
              <a:rPr lang="ru-RU" sz="1800" b="0" i="0" cap="none" dirty="0">
                <a:solidFill>
                  <a:srgbClr val="404040"/>
                </a:solidFill>
                <a:effectLst/>
                <a:latin typeface="gt-regular"/>
              </a:rPr>
              <a:t> ORM хуже </a:t>
            </a:r>
            <a:r>
              <a:rPr lang="ru-RU" sz="1800" b="0" i="0" cap="none" dirty="0" err="1">
                <a:solidFill>
                  <a:srgbClr val="404040"/>
                </a:solidFill>
                <a:effectLst/>
                <a:latin typeface="gt-regular"/>
              </a:rPr>
              <a:t>sqlalchemy</a:t>
            </a:r>
            <a:r>
              <a:rPr lang="ru-RU" sz="1800" b="0" i="0" cap="none" dirty="0">
                <a:solidFill>
                  <a:srgbClr val="404040"/>
                </a:solidFill>
                <a:effectLst/>
                <a:latin typeface="gt-regular"/>
              </a:rPr>
              <a:t>, потому что он менее гибкий.</a:t>
            </a:r>
          </a:p>
        </p:txBody>
      </p:sp>
    </p:spTree>
    <p:extLst>
      <p:ext uri="{BB962C8B-B14F-4D97-AF65-F5344CB8AC3E}">
        <p14:creationId xmlns:p14="http://schemas.microsoft.com/office/powerpoint/2010/main" val="331455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2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FLASK</a:t>
            </a:r>
            <a:r>
              <a:rPr lang="ru-RU" sz="1700" dirty="0">
                <a:latin typeface="Times New Roman" panose="02020603050405020304" pitchFamily="18" charset="0"/>
                <a:cs typeface="Times New Roman" panose="02020603050405020304" pitchFamily="18" charset="0"/>
              </a:rPr>
              <a:t> — </a:t>
            </a:r>
          </a:p>
          <a:p>
            <a:r>
              <a:rPr lang="ru-RU" sz="1700" cap="none" dirty="0">
                <a:latin typeface="Times New Roman" panose="02020603050405020304" pitchFamily="18" charset="0"/>
                <a:cs typeface="Times New Roman" panose="02020603050405020304" pitchFamily="18" charset="0"/>
              </a:rPr>
              <a:t>это </a:t>
            </a:r>
            <a:r>
              <a:rPr lang="ru-RU" sz="1700" cap="none" dirty="0" err="1">
                <a:latin typeface="Times New Roman" panose="02020603050405020304" pitchFamily="18" charset="0"/>
                <a:cs typeface="Times New Roman" panose="02020603050405020304" pitchFamily="18" charset="0"/>
              </a:rPr>
              <a:t>микровеб</a:t>
            </a:r>
            <a:r>
              <a:rPr lang="ru-RU" sz="1700" cap="none" dirty="0">
                <a:latin typeface="Times New Roman" panose="02020603050405020304" pitchFamily="18" charset="0"/>
                <a:cs typeface="Times New Roman" panose="02020603050405020304" pitchFamily="18" charset="0"/>
              </a:rPr>
              <a:t>-фреймворк, написанный на </a:t>
            </a:r>
            <a:r>
              <a:rPr lang="ru-RU" sz="1700" cap="none" dirty="0" err="1">
                <a:latin typeface="Times New Roman" panose="02020603050405020304" pitchFamily="18" charset="0"/>
                <a:cs typeface="Times New Roman" panose="02020603050405020304" pitchFamily="18" charset="0"/>
              </a:rPr>
              <a:t>Python</a:t>
            </a:r>
            <a:r>
              <a:rPr lang="ru-RU" sz="1700" cap="none" dirty="0">
                <a:latin typeface="Times New Roman" panose="02020603050405020304" pitchFamily="18" charset="0"/>
                <a:cs typeface="Times New Roman" panose="02020603050405020304" pitchFamily="18" charset="0"/>
              </a:rPr>
              <a:t>. </a:t>
            </a:r>
            <a:r>
              <a:rPr lang="ru-RU" sz="1700" cap="none" dirty="0" err="1">
                <a:latin typeface="Times New Roman" panose="02020603050405020304" pitchFamily="18" charset="0"/>
                <a:cs typeface="Times New Roman" panose="02020603050405020304" pitchFamily="18" charset="0"/>
              </a:rPr>
              <a:t>Микровеб</a:t>
            </a:r>
            <a:r>
              <a:rPr lang="ru-RU" sz="1700" cap="none" dirty="0">
                <a:latin typeface="Times New Roman" panose="02020603050405020304" pitchFamily="18" charset="0"/>
                <a:cs typeface="Times New Roman" panose="02020603050405020304" pitchFamily="18" charset="0"/>
              </a:rPr>
              <a:t>-фреймворк — это фреймворк веб-разработки с простой настройкой, который можно использовать при разработке минималистичных веб-приложений. </a:t>
            </a:r>
            <a:r>
              <a:rPr lang="ru-RU" sz="1700" cap="none" dirty="0" err="1">
                <a:latin typeface="Times New Roman" panose="02020603050405020304" pitchFamily="18" charset="0"/>
                <a:cs typeface="Times New Roman" panose="02020603050405020304" pitchFamily="18" charset="0"/>
              </a:rPr>
              <a:t>Flask</a:t>
            </a:r>
            <a:r>
              <a:rPr lang="ru-RU" sz="1700" cap="none" dirty="0">
                <a:latin typeface="Times New Roman" panose="02020603050405020304" pitchFamily="18" charset="0"/>
                <a:cs typeface="Times New Roman" panose="02020603050405020304" pitchFamily="18" charset="0"/>
              </a:rPr>
              <a:t> поставляется с такими опциями, как механизмы шаблонов, такие как ORM, кэширование и аутентификация.</a:t>
            </a:r>
            <a:endParaRPr lang="en-US" sz="1700" cap="none" dirty="0">
              <a:latin typeface="Times New Roman" panose="02020603050405020304" pitchFamily="18" charset="0"/>
              <a:cs typeface="Times New Roman" panose="02020603050405020304" pitchFamily="18" charset="0"/>
            </a:endParaRPr>
          </a:p>
          <a:p>
            <a:r>
              <a:rPr lang="ru-RU" sz="1700" cap="none" dirty="0">
                <a:latin typeface="Times New Roman" panose="02020603050405020304" pitchFamily="18" charset="0"/>
                <a:cs typeface="Times New Roman" panose="02020603050405020304" pitchFamily="18" charset="0"/>
              </a:rPr>
              <a:t>Он был создан для создания веб-приложений с помощью языка программирования </a:t>
            </a:r>
            <a:r>
              <a:rPr lang="ru-RU" sz="1700" cap="none" dirty="0" err="1">
                <a:latin typeface="Times New Roman" panose="02020603050405020304" pitchFamily="18" charset="0"/>
                <a:cs typeface="Times New Roman" panose="02020603050405020304" pitchFamily="18" charset="0"/>
              </a:rPr>
              <a:t>Python</a:t>
            </a:r>
            <a:r>
              <a:rPr lang="ru-RU" sz="1700" cap="none" dirty="0">
                <a:latin typeface="Times New Roman" panose="02020603050405020304" pitchFamily="18" charset="0"/>
                <a:cs typeface="Times New Roman" panose="02020603050405020304" pitchFamily="18" charset="0"/>
              </a:rPr>
              <a:t>. Он был разработан, чтобы быть простым, быстрым и масштабировать сложные приложения и </a:t>
            </a:r>
            <a:r>
              <a:rPr lang="ru-RU" sz="1700" cap="none" dirty="0" err="1">
                <a:latin typeface="Times New Roman" panose="02020603050405020304" pitchFamily="18" charset="0"/>
                <a:cs typeface="Times New Roman" panose="02020603050405020304" pitchFamily="18" charset="0"/>
              </a:rPr>
              <a:t>микросервисы</a:t>
            </a:r>
            <a:r>
              <a:rPr lang="ru-RU" sz="1700" cap="none" dirty="0">
                <a:latin typeface="Times New Roman" panose="02020603050405020304" pitchFamily="18" charset="0"/>
                <a:cs typeface="Times New Roman" panose="02020603050405020304" pitchFamily="18" charset="0"/>
              </a:rPr>
              <a:t> (это легкое приложение, которое предоставляет узкий список функций с четко определенным контрактом).</a:t>
            </a:r>
            <a:endParaRPr lang="en-US" sz="1700" cap="none" dirty="0">
              <a:latin typeface="Times New Roman" panose="02020603050405020304" pitchFamily="18" charset="0"/>
              <a:cs typeface="Times New Roman" panose="02020603050405020304" pitchFamily="18" charset="0"/>
            </a:endParaRPr>
          </a:p>
          <a:p>
            <a:pPr marL="0" indent="0">
              <a:buNone/>
            </a:pPr>
            <a:r>
              <a:rPr lang="ru-RU" sz="1700" b="0" i="0" dirty="0">
                <a:solidFill>
                  <a:srgbClr val="0A0B09"/>
                </a:solidFill>
                <a:effectLst/>
                <a:latin typeface="Times New Roman" panose="02020603050405020304" pitchFamily="18" charset="0"/>
                <a:cs typeface="Times New Roman" panose="02020603050405020304" pitchFamily="18" charset="0"/>
              </a:rPr>
              <a:t>Плюсы</a:t>
            </a:r>
          </a:p>
          <a:p>
            <a:pPr algn="l">
              <a:buFont typeface="Arial" panose="020B0604020202020204" pitchFamily="34" charset="0"/>
              <a:buChar char="•"/>
            </a:pPr>
            <a:r>
              <a:rPr lang="en-US" sz="1700" b="0" i="0" cap="none" dirty="0">
                <a:solidFill>
                  <a:srgbClr val="404040"/>
                </a:solidFill>
                <a:effectLst/>
                <a:latin typeface="Times New Roman" panose="02020603050405020304" pitchFamily="18" charset="0"/>
                <a:cs typeface="Times New Roman" panose="02020603050405020304" pitchFamily="18" charset="0"/>
              </a:rPr>
              <a:t>Flask</a:t>
            </a:r>
            <a:r>
              <a:rPr lang="ru-RU" sz="1700" b="0" i="0" cap="none" dirty="0">
                <a:solidFill>
                  <a:srgbClr val="404040"/>
                </a:solidFill>
                <a:effectLst/>
                <a:latin typeface="Times New Roman" panose="02020603050405020304" pitchFamily="18" charset="0"/>
                <a:cs typeface="Times New Roman" panose="02020603050405020304" pitchFamily="18" charset="0"/>
              </a:rPr>
              <a:t> гибкий и удобный. Большинство частей </a:t>
            </a:r>
            <a:r>
              <a:rPr lang="ru-RU" sz="1700" b="0" i="0" cap="none" dirty="0" err="1">
                <a:solidFill>
                  <a:srgbClr val="404040"/>
                </a:solidFill>
                <a:effectLst/>
                <a:latin typeface="Times New Roman" panose="02020603050405020304" pitchFamily="18" charset="0"/>
                <a:cs typeface="Times New Roman" panose="02020603050405020304" pitchFamily="18" charset="0"/>
              </a:rPr>
              <a:t>Flask</a:t>
            </a:r>
            <a:r>
              <a:rPr lang="ru-RU" sz="1700" b="0" i="0" cap="none" dirty="0">
                <a:solidFill>
                  <a:srgbClr val="404040"/>
                </a:solidFill>
                <a:effectLst/>
                <a:latin typeface="Times New Roman" panose="02020603050405020304" pitchFamily="18" charset="0"/>
                <a:cs typeface="Times New Roman" panose="02020603050405020304" pitchFamily="18" charset="0"/>
              </a:rPr>
              <a:t> можно изменить, что очень маловероятно для некоторых других веб-фреймворков.</a:t>
            </a:r>
            <a:endParaRPr lang="en-US" sz="1700" b="0" i="0" cap="none" dirty="0">
              <a:solidFill>
                <a:srgbClr val="4040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ru-RU" sz="1700" b="0" i="0" cap="none" dirty="0" err="1">
                <a:solidFill>
                  <a:srgbClr val="404040"/>
                </a:solidFill>
                <a:effectLst/>
                <a:latin typeface="Times New Roman" panose="02020603050405020304" pitchFamily="18" charset="0"/>
                <a:cs typeface="Times New Roman" panose="02020603050405020304" pitchFamily="18" charset="0"/>
              </a:rPr>
              <a:t>Flask</a:t>
            </a:r>
            <a:r>
              <a:rPr lang="ru-RU" sz="1700" b="0" i="0" cap="none" dirty="0">
                <a:solidFill>
                  <a:srgbClr val="404040"/>
                </a:solidFill>
                <a:effectLst/>
                <a:latin typeface="Times New Roman" panose="02020603050405020304" pitchFamily="18" charset="0"/>
                <a:cs typeface="Times New Roman" panose="02020603050405020304" pitchFamily="18" charset="0"/>
              </a:rPr>
              <a:t> позволяет выполнять модульное тестирование и позволяет перейти на веб-фреймворк, настроив некоторые расширения благодаря встроенному серверу разработки, интегрированной поддержке и т. д.</a:t>
            </a:r>
          </a:p>
        </p:txBody>
      </p:sp>
    </p:spTree>
    <p:extLst>
      <p:ext uri="{BB962C8B-B14F-4D97-AF65-F5344CB8AC3E}">
        <p14:creationId xmlns:p14="http://schemas.microsoft.com/office/powerpoint/2010/main" val="25517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2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pPr marL="0" indent="0">
              <a:buNone/>
            </a:pPr>
            <a:r>
              <a:rPr lang="ru-RU" sz="1800" b="0" i="0" dirty="0">
                <a:solidFill>
                  <a:srgbClr val="0A0B09"/>
                </a:solidFill>
                <a:effectLst/>
                <a:latin typeface="Times New Roman" panose="02020603050405020304" pitchFamily="18" charset="0"/>
                <a:cs typeface="Times New Roman" panose="02020603050405020304" pitchFamily="18" charset="0"/>
              </a:rPr>
              <a:t>Плюсы</a:t>
            </a:r>
          </a:p>
          <a:p>
            <a:pPr algn="l">
              <a:buFont typeface="Arial" panose="020B0604020202020204" pitchFamily="34" charset="0"/>
              <a:buChar char="•"/>
            </a:pPr>
            <a:r>
              <a:rPr lang="ru-RU" sz="1800" b="0" i="0" cap="none" dirty="0" err="1">
                <a:solidFill>
                  <a:srgbClr val="404040"/>
                </a:solidFill>
                <a:effectLst/>
                <a:latin typeface="Times New Roman" panose="02020603050405020304" pitchFamily="18" charset="0"/>
                <a:cs typeface="Times New Roman" panose="02020603050405020304" pitchFamily="18" charset="0"/>
              </a:rPr>
              <a:t>Flask</a:t>
            </a:r>
            <a:r>
              <a:rPr lang="ru-RU" sz="1800" b="0" i="0" cap="none" dirty="0">
                <a:solidFill>
                  <a:srgbClr val="404040"/>
                </a:solidFill>
                <a:effectLst/>
                <a:latin typeface="Times New Roman" panose="02020603050405020304" pitchFamily="18" charset="0"/>
                <a:cs typeface="Times New Roman" panose="02020603050405020304" pitchFamily="18" charset="0"/>
              </a:rPr>
              <a:t> очень удобен для начинающих из-за своей простоты, что дает разработчикам возможность лучше изучить и понять его. Это также позволяет разработчикам легко и быстро создавать приложения.</a:t>
            </a:r>
          </a:p>
          <a:p>
            <a:pPr marL="0" indent="0">
              <a:buNone/>
            </a:pPr>
            <a:r>
              <a:rPr lang="ru-RU" sz="1800" b="0" i="0" dirty="0">
                <a:solidFill>
                  <a:srgbClr val="0A0B09"/>
                </a:solidFill>
                <a:effectLst/>
                <a:latin typeface="Times New Roman" panose="02020603050405020304" pitchFamily="18" charset="0"/>
                <a:cs typeface="Times New Roman" panose="02020603050405020304" pitchFamily="18" charset="0"/>
              </a:rPr>
              <a:t>МИНУСЫ</a:t>
            </a:r>
          </a:p>
          <a:p>
            <a:r>
              <a:rPr lang="ru-RU" sz="1800" b="0" i="0" cap="none" dirty="0" err="1">
                <a:solidFill>
                  <a:srgbClr val="0A0B09"/>
                </a:solidFill>
                <a:effectLst/>
                <a:latin typeface="Times New Roman" panose="02020603050405020304" pitchFamily="18" charset="0"/>
                <a:cs typeface="Times New Roman" panose="02020603050405020304" pitchFamily="18" charset="0"/>
              </a:rPr>
              <a:t>Flask</a:t>
            </a:r>
            <a:r>
              <a:rPr lang="ru-RU" sz="1800" b="0" i="0" cap="none" dirty="0">
                <a:solidFill>
                  <a:srgbClr val="0A0B09"/>
                </a:solidFill>
                <a:effectLst/>
                <a:latin typeface="Times New Roman" panose="02020603050405020304" pitchFamily="18" charset="0"/>
                <a:cs typeface="Times New Roman" panose="02020603050405020304" pitchFamily="18" charset="0"/>
              </a:rPr>
              <a:t> использует модули, которые являются сторонними и могут привести к нарушениям безопасности. Модули находятся между фреймворком и разработчиком.</a:t>
            </a:r>
          </a:p>
          <a:p>
            <a:r>
              <a:rPr lang="ru-RU" sz="1800" b="0" i="0" cap="none" dirty="0" err="1">
                <a:solidFill>
                  <a:srgbClr val="0A0B09"/>
                </a:solidFill>
                <a:effectLst/>
                <a:latin typeface="Times New Roman" panose="02020603050405020304" pitchFamily="18" charset="0"/>
                <a:cs typeface="Times New Roman" panose="02020603050405020304" pitchFamily="18" charset="0"/>
              </a:rPr>
              <a:t>Flask</a:t>
            </a:r>
            <a:r>
              <a:rPr lang="ru-RU" sz="1800" b="0" i="0" cap="none" dirty="0">
                <a:solidFill>
                  <a:srgbClr val="0A0B09"/>
                </a:solidFill>
                <a:effectLst/>
                <a:latin typeface="Times New Roman" panose="02020603050405020304" pitchFamily="18" charset="0"/>
                <a:cs typeface="Times New Roman" panose="02020603050405020304" pitchFamily="18" charset="0"/>
              </a:rPr>
              <a:t> имеет единый источник, что означает, что он будет обрабатывать каждый запрос по очереди, один за другим, поэтому независимо от того, сколько запросов, он все равно обрабатывает их по очереди, что занимает больше времени.</a:t>
            </a:r>
          </a:p>
          <a:p>
            <a:pPr marL="0" indent="0" algn="l">
              <a:buNone/>
            </a:pPr>
            <a:endParaRPr lang="ru-RU" sz="1800" b="0" i="0" cap="none"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35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2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pPr marL="0" indent="0">
              <a:buNone/>
            </a:pPr>
            <a:r>
              <a:rPr lang="en-US" sz="1700" dirty="0" err="1">
                <a:latin typeface="Times New Roman" panose="02020603050405020304" pitchFamily="18" charset="0"/>
                <a:cs typeface="Times New Roman" panose="02020603050405020304" pitchFamily="18" charset="0"/>
              </a:rPr>
              <a:t>FastAPI</a:t>
            </a:r>
            <a:r>
              <a:rPr lang="ru-RU" sz="1700" dirty="0">
                <a:latin typeface="Times New Roman" panose="02020603050405020304" pitchFamily="18" charset="0"/>
                <a:cs typeface="Times New Roman" panose="02020603050405020304" pitchFamily="18" charset="0"/>
              </a:rPr>
              <a:t> — </a:t>
            </a:r>
          </a:p>
          <a:p>
            <a:r>
              <a:rPr lang="ru-RU" sz="1700" cap="none" dirty="0">
                <a:latin typeface="Times New Roman" panose="02020603050405020304" pitchFamily="18" charset="0"/>
                <a:cs typeface="Times New Roman" panose="02020603050405020304" pitchFamily="18" charset="0"/>
              </a:rPr>
              <a:t>это современная, быстрая и высокопроизводительная веб-инфраструктура </a:t>
            </a:r>
            <a:r>
              <a:rPr lang="ru-RU" sz="1700" cap="none" dirty="0" err="1">
                <a:latin typeface="Times New Roman" panose="02020603050405020304" pitchFamily="18" charset="0"/>
                <a:cs typeface="Times New Roman" panose="02020603050405020304" pitchFamily="18" charset="0"/>
              </a:rPr>
              <a:t>Python</a:t>
            </a:r>
            <a:r>
              <a:rPr lang="ru-RU" sz="1700" cap="none" dirty="0">
                <a:latin typeface="Times New Roman" panose="02020603050405020304" pitchFamily="18" charset="0"/>
                <a:cs typeface="Times New Roman" panose="02020603050405020304" pitchFamily="18" charset="0"/>
              </a:rPr>
              <a:t> с открытым исходным кодом, используемая для создания веб-API и основанная на подсказках стандартных типов </a:t>
            </a:r>
            <a:r>
              <a:rPr lang="ru-RU" sz="1700" cap="none" dirty="0" err="1">
                <a:latin typeface="Times New Roman" panose="02020603050405020304" pitchFamily="18" charset="0"/>
                <a:cs typeface="Times New Roman" panose="02020603050405020304" pitchFamily="18" charset="0"/>
              </a:rPr>
              <a:t>Python</a:t>
            </a:r>
            <a:r>
              <a:rPr lang="ru-RU" sz="1700" cap="none" dirty="0">
                <a:latin typeface="Times New Roman" panose="02020603050405020304" pitchFamily="18" charset="0"/>
                <a:cs typeface="Times New Roman" panose="02020603050405020304" pitchFamily="18" charset="0"/>
              </a:rPr>
              <a:t> 3.6+. </a:t>
            </a:r>
          </a:p>
          <a:p>
            <a:pPr marL="0" indent="0">
              <a:buNone/>
            </a:pPr>
            <a:r>
              <a:rPr lang="ru-RU" sz="1700" b="0" i="0" dirty="0">
                <a:solidFill>
                  <a:srgbClr val="0A0B09"/>
                </a:solidFill>
                <a:effectLst/>
                <a:latin typeface="Times New Roman" panose="02020603050405020304" pitchFamily="18" charset="0"/>
                <a:cs typeface="Times New Roman" panose="02020603050405020304" pitchFamily="18" charset="0"/>
              </a:rPr>
              <a:t>Плюсы</a:t>
            </a:r>
          </a:p>
          <a:p>
            <a:pPr algn="l">
              <a:buFont typeface="Arial" panose="020B0604020202020204" pitchFamily="34" charset="0"/>
              <a:buChar char="•"/>
            </a:pPr>
            <a:r>
              <a:rPr lang="ru-RU" sz="1700" b="0" i="0" cap="none" dirty="0" err="1">
                <a:solidFill>
                  <a:srgbClr val="404040"/>
                </a:solidFill>
                <a:effectLst/>
                <a:latin typeface="Times New Roman" panose="02020603050405020304" pitchFamily="18" charset="0"/>
                <a:cs typeface="Times New Roman" panose="02020603050405020304" pitchFamily="18" charset="0"/>
              </a:rPr>
              <a:t>Fast</a:t>
            </a:r>
            <a:r>
              <a:rPr lang="ru-RU" sz="1700" b="0" i="0" cap="none" dirty="0">
                <a:solidFill>
                  <a:srgbClr val="404040"/>
                </a:solidFill>
                <a:effectLst/>
                <a:latin typeface="Times New Roman" panose="02020603050405020304" pitchFamily="18" charset="0"/>
                <a:cs typeface="Times New Roman" panose="02020603050405020304" pitchFamily="18" charset="0"/>
              </a:rPr>
              <a:t> API проверяет тип данных разработчика даже в глубоко вложенных запросах JSON.</a:t>
            </a:r>
          </a:p>
          <a:p>
            <a:pPr algn="l">
              <a:buFont typeface="Arial" panose="020B0604020202020204" pitchFamily="34" charset="0"/>
              <a:buChar char="•"/>
            </a:pPr>
            <a:r>
              <a:rPr lang="ru-RU" sz="1700" b="0" i="0" cap="none" dirty="0" err="1">
                <a:solidFill>
                  <a:srgbClr val="404040"/>
                </a:solidFill>
                <a:effectLst/>
                <a:latin typeface="Times New Roman" panose="02020603050405020304" pitchFamily="18" charset="0"/>
                <a:cs typeface="Times New Roman" panose="02020603050405020304" pitchFamily="18" charset="0"/>
              </a:rPr>
              <a:t>Fast</a:t>
            </a:r>
            <a:r>
              <a:rPr lang="ru-RU" sz="1700" b="0" i="0" cap="none" dirty="0">
                <a:solidFill>
                  <a:srgbClr val="404040"/>
                </a:solidFill>
                <a:effectLst/>
                <a:latin typeface="Times New Roman" panose="02020603050405020304" pitchFamily="18" charset="0"/>
                <a:cs typeface="Times New Roman" panose="02020603050405020304" pitchFamily="18" charset="0"/>
              </a:rPr>
              <a:t> API основан на таких стандартах, как JSON </a:t>
            </a:r>
            <a:r>
              <a:rPr lang="ru-RU" sz="1700" b="0" i="0" cap="none" dirty="0" err="1">
                <a:solidFill>
                  <a:srgbClr val="404040"/>
                </a:solidFill>
                <a:effectLst/>
                <a:latin typeface="Times New Roman" panose="02020603050405020304" pitchFamily="18" charset="0"/>
                <a:cs typeface="Times New Roman" panose="02020603050405020304" pitchFamily="18" charset="0"/>
              </a:rPr>
              <a:t>Schema</a:t>
            </a:r>
            <a:r>
              <a:rPr lang="ru-RU" sz="1700" b="0" i="0" cap="none" dirty="0">
                <a:solidFill>
                  <a:srgbClr val="404040"/>
                </a:solidFill>
                <a:effectLst/>
                <a:latin typeface="Times New Roman" panose="02020603050405020304" pitchFamily="18" charset="0"/>
                <a:cs typeface="Times New Roman" panose="02020603050405020304" pitchFamily="18" charset="0"/>
              </a:rPr>
              <a:t> (инструмент, используемый для проверки структуры данных JSON), </a:t>
            </a:r>
            <a:r>
              <a:rPr lang="ru-RU" sz="1700" b="0" i="0" cap="none" dirty="0" err="1">
                <a:solidFill>
                  <a:srgbClr val="404040"/>
                </a:solidFill>
                <a:effectLst/>
                <a:latin typeface="Times New Roman" panose="02020603050405020304" pitchFamily="18" charset="0"/>
                <a:cs typeface="Times New Roman" panose="02020603050405020304" pitchFamily="18" charset="0"/>
              </a:rPr>
              <a:t>OAuth</a:t>
            </a:r>
            <a:r>
              <a:rPr lang="ru-RU" sz="1700" b="0" i="0" cap="none" dirty="0">
                <a:solidFill>
                  <a:srgbClr val="404040"/>
                </a:solidFill>
                <a:effectLst/>
                <a:latin typeface="Times New Roman" panose="02020603050405020304" pitchFamily="18" charset="0"/>
                <a:cs typeface="Times New Roman" panose="02020603050405020304" pitchFamily="18" charset="0"/>
              </a:rPr>
              <a:t> 2.0 (это стандартный отраслевой протокол для авторизации) и </a:t>
            </a:r>
            <a:r>
              <a:rPr lang="ru-RU" sz="1700" b="0" i="0" cap="none" dirty="0" err="1">
                <a:solidFill>
                  <a:srgbClr val="404040"/>
                </a:solidFill>
                <a:effectLst/>
                <a:latin typeface="Times New Roman" panose="02020603050405020304" pitchFamily="18" charset="0"/>
                <a:cs typeface="Times New Roman" panose="02020603050405020304" pitchFamily="18" charset="0"/>
              </a:rPr>
              <a:t>OpenAPI</a:t>
            </a:r>
            <a:r>
              <a:rPr lang="ru-RU" sz="1700" b="0" i="0" cap="none" dirty="0">
                <a:solidFill>
                  <a:srgbClr val="404040"/>
                </a:solidFill>
                <a:effectLst/>
                <a:latin typeface="Times New Roman" panose="02020603050405020304" pitchFamily="18" charset="0"/>
                <a:cs typeface="Times New Roman" panose="02020603050405020304" pitchFamily="18" charset="0"/>
              </a:rPr>
              <a:t> (общедоступный интерфейс прикладного программирования).</a:t>
            </a:r>
          </a:p>
          <a:p>
            <a:pPr algn="l">
              <a:buFont typeface="Arial" panose="020B0604020202020204" pitchFamily="34" charset="0"/>
              <a:buChar char="•"/>
            </a:pPr>
            <a:r>
              <a:rPr lang="en-US" sz="1700" b="0" i="0" cap="none" dirty="0" err="1">
                <a:solidFill>
                  <a:srgbClr val="404040"/>
                </a:solidFill>
                <a:effectLst/>
                <a:latin typeface="Times New Roman" panose="02020603050405020304" pitchFamily="18" charset="0"/>
                <a:cs typeface="Times New Roman" panose="02020603050405020304" pitchFamily="18" charset="0"/>
              </a:rPr>
              <a:t>FastAPI</a:t>
            </a:r>
            <a:r>
              <a:rPr lang="en-US" sz="1700" b="0" i="0" cap="none" dirty="0">
                <a:solidFill>
                  <a:srgbClr val="404040"/>
                </a:solidFill>
                <a:effectLst/>
                <a:latin typeface="Times New Roman" panose="02020603050405020304" pitchFamily="18" charset="0"/>
                <a:cs typeface="Times New Roman" panose="02020603050405020304" pitchFamily="18" charset="0"/>
              </a:rPr>
              <a:t> </a:t>
            </a:r>
            <a:r>
              <a:rPr lang="ru-RU" sz="1700" b="0" i="0" cap="none" dirty="0">
                <a:solidFill>
                  <a:srgbClr val="404040"/>
                </a:solidFill>
                <a:effectLst/>
                <a:latin typeface="Times New Roman" panose="02020603050405020304" pitchFamily="18" charset="0"/>
                <a:cs typeface="Times New Roman" panose="02020603050405020304" pitchFamily="18" charset="0"/>
              </a:rPr>
              <a:t>упрощает создание </a:t>
            </a:r>
            <a:r>
              <a:rPr lang="en-US" sz="1700" b="0" i="0" cap="none" dirty="0" err="1">
                <a:solidFill>
                  <a:srgbClr val="404040"/>
                </a:solidFill>
                <a:effectLst/>
                <a:latin typeface="Times New Roman" panose="02020603050405020304" pitchFamily="18" charset="0"/>
                <a:cs typeface="Times New Roman" panose="02020603050405020304" pitchFamily="18" charset="0"/>
              </a:rPr>
              <a:t>GraphQL</a:t>
            </a:r>
            <a:r>
              <a:rPr lang="en-US" sz="1700" b="0" i="0" cap="none" dirty="0">
                <a:solidFill>
                  <a:srgbClr val="404040"/>
                </a:solidFill>
                <a:effectLst/>
                <a:latin typeface="Times New Roman" panose="02020603050405020304" pitchFamily="18" charset="0"/>
                <a:cs typeface="Times New Roman" panose="02020603050405020304" pitchFamily="18" charset="0"/>
              </a:rPr>
              <a:t> API </a:t>
            </a:r>
            <a:r>
              <a:rPr lang="ru-RU" sz="1700" b="0" i="0" cap="none" dirty="0">
                <a:solidFill>
                  <a:srgbClr val="404040"/>
                </a:solidFill>
                <a:effectLst/>
                <a:latin typeface="Times New Roman" panose="02020603050405020304" pitchFamily="18" charset="0"/>
                <a:cs typeface="Times New Roman" panose="02020603050405020304" pitchFamily="18" charset="0"/>
              </a:rPr>
              <a:t>с библиотекой </a:t>
            </a:r>
            <a:r>
              <a:rPr lang="en-US" sz="1700" b="0" i="0" cap="none" dirty="0">
                <a:solidFill>
                  <a:srgbClr val="404040"/>
                </a:solidFill>
                <a:effectLst/>
                <a:latin typeface="Times New Roman" panose="02020603050405020304" pitchFamily="18" charset="0"/>
                <a:cs typeface="Times New Roman" panose="02020603050405020304" pitchFamily="18" charset="0"/>
              </a:rPr>
              <a:t>Python </a:t>
            </a:r>
            <a:r>
              <a:rPr lang="ru-RU" sz="1700" b="0" i="0" cap="none" dirty="0">
                <a:solidFill>
                  <a:srgbClr val="404040"/>
                </a:solidFill>
                <a:effectLst/>
                <a:latin typeface="Times New Roman" panose="02020603050405020304" pitchFamily="18" charset="0"/>
                <a:cs typeface="Times New Roman" panose="02020603050405020304" pitchFamily="18" charset="0"/>
              </a:rPr>
              <a:t>под названием </a:t>
            </a:r>
            <a:r>
              <a:rPr lang="en-US" sz="1700" b="0" i="0" cap="none" dirty="0">
                <a:solidFill>
                  <a:srgbClr val="404040"/>
                </a:solidFill>
                <a:effectLst/>
                <a:latin typeface="Times New Roman" panose="02020603050405020304" pitchFamily="18" charset="0"/>
                <a:cs typeface="Times New Roman" panose="02020603050405020304" pitchFamily="18" charset="0"/>
              </a:rPr>
              <a:t>graphene-python</a:t>
            </a:r>
            <a:r>
              <a:rPr lang="ru-RU" sz="1700" b="0" i="0" cap="none" dirty="0">
                <a:solidFill>
                  <a:srgbClr val="404040"/>
                </a:solidFill>
                <a:effectLst/>
                <a:latin typeface="Times New Roman" panose="02020603050405020304" pitchFamily="18" charset="0"/>
                <a:cs typeface="Times New Roman" panose="02020603050405020304" pitchFamily="18" charset="0"/>
              </a:rPr>
              <a:t>.</a:t>
            </a:r>
          </a:p>
          <a:p>
            <a:pPr marL="0" indent="0">
              <a:buNone/>
            </a:pPr>
            <a:r>
              <a:rPr lang="ru-RU" sz="1700" b="0" i="0" dirty="0">
                <a:solidFill>
                  <a:srgbClr val="0A0B09"/>
                </a:solidFill>
                <a:effectLst/>
                <a:latin typeface="Times New Roman" panose="02020603050405020304" pitchFamily="18" charset="0"/>
                <a:cs typeface="Times New Roman" panose="02020603050405020304" pitchFamily="18" charset="0"/>
              </a:rPr>
              <a:t>МИНУСЫ</a:t>
            </a:r>
          </a:p>
          <a:p>
            <a:r>
              <a:rPr lang="ru-RU" sz="1700" b="0" i="0" cap="none" dirty="0">
                <a:solidFill>
                  <a:srgbClr val="0A0B09"/>
                </a:solidFill>
                <a:effectLst/>
                <a:latin typeface="Times New Roman" panose="02020603050405020304" pitchFamily="18" charset="0"/>
                <a:cs typeface="Times New Roman" panose="02020603050405020304" pitchFamily="18" charset="0"/>
              </a:rPr>
              <a:t>Поскольку </a:t>
            </a:r>
            <a:r>
              <a:rPr lang="ru-RU" sz="1700" b="0" i="0" cap="none" dirty="0" err="1">
                <a:solidFill>
                  <a:srgbClr val="0A0B09"/>
                </a:solidFill>
                <a:effectLst/>
                <a:latin typeface="Times New Roman" panose="02020603050405020304" pitchFamily="18" charset="0"/>
                <a:cs typeface="Times New Roman" panose="02020603050405020304" pitchFamily="18" charset="0"/>
              </a:rPr>
              <a:t>fastapi</a:t>
            </a:r>
            <a:r>
              <a:rPr lang="ru-RU" sz="1700" b="0" i="0" cap="none" dirty="0">
                <a:solidFill>
                  <a:srgbClr val="0A0B09"/>
                </a:solidFill>
                <a:effectLst/>
                <a:latin typeface="Times New Roman" panose="02020603050405020304" pitchFamily="18" charset="0"/>
                <a:cs typeface="Times New Roman" panose="02020603050405020304" pitchFamily="18" charset="0"/>
              </a:rPr>
              <a:t> является относительно новым, сообщество невелико по сравнению с другими фреймворками, и, несмотря на его подробную документацию, внешних обучающих материалов очень мало.</a:t>
            </a:r>
          </a:p>
        </p:txBody>
      </p:sp>
    </p:spTree>
    <p:extLst>
      <p:ext uri="{BB962C8B-B14F-4D97-AF65-F5344CB8AC3E}">
        <p14:creationId xmlns:p14="http://schemas.microsoft.com/office/powerpoint/2010/main" val="583840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6" name="Заголовок 5">
            <a:extLst>
              <a:ext uri="{FF2B5EF4-FFF2-40B4-BE49-F238E27FC236}">
                <a16:creationId xmlns:a16="http://schemas.microsoft.com/office/drawing/2014/main" id="{EAE4DA44-6718-49FF-8AD0-CA99E3FF6207}"/>
              </a:ext>
            </a:extLst>
          </p:cNvPr>
          <p:cNvSpPr>
            <a:spLocks noGrp="1"/>
          </p:cNvSpPr>
          <p:nvPr>
            <p:ph type="title"/>
          </p:nvPr>
        </p:nvSpPr>
        <p:spPr>
          <a:xfrm>
            <a:off x="812175" y="999517"/>
            <a:ext cx="10364451" cy="1596177"/>
          </a:xfrm>
        </p:spPr>
        <p:txBody>
          <a:bodyPr>
            <a:normAutofit/>
          </a:bodyPr>
          <a:lstStyle/>
          <a:p>
            <a:r>
              <a:rPr lang="ru-RU"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4. Общее сравнение </a:t>
            </a:r>
            <a:r>
              <a:rPr lang="ru-RU" sz="4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фреймворков</a:t>
            </a:r>
            <a:endParaRPr lang="ru-RU" sz="4400" cap="none" dirty="0"/>
          </a:p>
        </p:txBody>
      </p:sp>
    </p:spTree>
    <p:extLst>
      <p:ext uri="{BB962C8B-B14F-4D97-AF65-F5344CB8AC3E}">
        <p14:creationId xmlns:p14="http://schemas.microsoft.com/office/powerpoint/2010/main" val="120411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2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pPr marL="0" indent="0">
              <a:buNone/>
            </a:pPr>
            <a:r>
              <a:rPr lang="ru-RU" sz="1800" cap="none" dirty="0">
                <a:latin typeface="Times New Roman" panose="02020603050405020304" pitchFamily="18" charset="0"/>
                <a:cs typeface="Times New Roman" panose="02020603050405020304" pitchFamily="18" charset="0"/>
              </a:rPr>
              <a:t>Сравним </a:t>
            </a:r>
            <a:r>
              <a:rPr lang="ru-RU" sz="1800" cap="none" dirty="0" err="1">
                <a:latin typeface="Times New Roman" panose="02020603050405020304" pitchFamily="18" charset="0"/>
                <a:cs typeface="Times New Roman" panose="02020603050405020304" pitchFamily="18" charset="0"/>
              </a:rPr>
              <a:t>django</a:t>
            </a:r>
            <a:r>
              <a:rPr lang="ru-RU" sz="1800" cap="none" dirty="0">
                <a:latin typeface="Times New Roman" panose="02020603050405020304" pitchFamily="18" charset="0"/>
                <a:cs typeface="Times New Roman" panose="02020603050405020304" pitchFamily="18" charset="0"/>
              </a:rPr>
              <a:t>, </a:t>
            </a:r>
            <a:r>
              <a:rPr lang="ru-RU" sz="1800" cap="none" dirty="0" err="1">
                <a:latin typeface="Times New Roman" panose="02020603050405020304" pitchFamily="18" charset="0"/>
                <a:cs typeface="Times New Roman" panose="02020603050405020304" pitchFamily="18" charset="0"/>
              </a:rPr>
              <a:t>flask</a:t>
            </a:r>
            <a:r>
              <a:rPr lang="ru-RU" sz="1800" cap="none" dirty="0">
                <a:latin typeface="Times New Roman" panose="02020603050405020304" pitchFamily="18" charset="0"/>
                <a:cs typeface="Times New Roman" panose="02020603050405020304" pitchFamily="18" charset="0"/>
              </a:rPr>
              <a:t> и </a:t>
            </a:r>
            <a:r>
              <a:rPr lang="ru-RU" sz="1800" cap="none" dirty="0" err="1">
                <a:latin typeface="Times New Roman" panose="02020603050405020304" pitchFamily="18" charset="0"/>
                <a:cs typeface="Times New Roman" panose="02020603050405020304" pitchFamily="18" charset="0"/>
              </a:rPr>
              <a:t>fastapi</a:t>
            </a:r>
            <a:r>
              <a:rPr lang="ru-RU" sz="1800" cap="none" dirty="0">
                <a:latin typeface="Times New Roman" panose="02020603050405020304" pitchFamily="18" charset="0"/>
                <a:cs typeface="Times New Roman" panose="02020603050405020304" pitchFamily="18" charset="0"/>
              </a:rPr>
              <a:t> на основе их модулей , сообщества , производительности , гибкости , вакансий и сложности обучения.</a:t>
            </a:r>
          </a:p>
          <a:p>
            <a:r>
              <a:rPr lang="ru-RU" sz="1800" b="1" i="0" cap="none" dirty="0">
                <a:effectLst/>
                <a:latin typeface="Times New Roman" panose="02020603050405020304" pitchFamily="18" charset="0"/>
                <a:cs typeface="Times New Roman" panose="02020603050405020304" pitchFamily="18" charset="0"/>
              </a:rPr>
              <a:t>Пакеты</a:t>
            </a:r>
            <a:r>
              <a:rPr lang="ru-RU" sz="1800" i="0" cap="none" dirty="0">
                <a:effectLst/>
                <a:latin typeface="Times New Roman" panose="02020603050405020304" pitchFamily="18" charset="0"/>
                <a:cs typeface="Times New Roman" panose="02020603050405020304" pitchFamily="18" charset="0"/>
              </a:rPr>
              <a:t> среди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и </a:t>
            </a:r>
            <a:r>
              <a:rPr lang="ru-RU" sz="1800" i="0" cap="none" dirty="0" err="1">
                <a:effectLst/>
                <a:latin typeface="Times New Roman" panose="02020603050405020304" pitchFamily="18" charset="0"/>
                <a:cs typeface="Times New Roman" panose="02020603050405020304" pitchFamily="18" charset="0"/>
              </a:rPr>
              <a:t>fastapi</a:t>
            </a:r>
            <a:r>
              <a:rPr lang="ru-RU" sz="1800" i="0" cap="none" dirty="0">
                <a:effectLst/>
                <a:latin typeface="Times New Roman" panose="02020603050405020304" pitchFamily="18" charset="0"/>
                <a:cs typeface="Times New Roman" panose="02020603050405020304" pitchFamily="18" charset="0"/>
              </a:rPr>
              <a:t> у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больше всего модулей, позволяющих повторно использовать код. Это полнофункциональная среда веб-разработки, в отличие от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и </a:t>
            </a:r>
            <a:r>
              <a:rPr lang="ru-RU" sz="1800" i="0" cap="none" dirty="0" err="1">
                <a:effectLst/>
                <a:latin typeface="Times New Roman" panose="02020603050405020304" pitchFamily="18" charset="0"/>
                <a:cs typeface="Times New Roman" panose="02020603050405020304" pitchFamily="18" charset="0"/>
              </a:rPr>
              <a:t>fastapi</a:t>
            </a:r>
            <a:r>
              <a:rPr lang="ru-RU" sz="1800" i="0" cap="none" dirty="0">
                <a:effectLst/>
                <a:latin typeface="Times New Roman" panose="02020603050405020304" pitchFamily="18" charset="0"/>
                <a:cs typeface="Times New Roman" panose="02020603050405020304" pitchFamily="18" charset="0"/>
              </a:rPr>
              <a:t>, которые представляют собой минималистичные среды, используемые для создания быстрых веб-сайтов.</a:t>
            </a:r>
          </a:p>
          <a:p>
            <a:r>
              <a:rPr lang="ru-RU" sz="1800" b="1" i="0" cap="none" dirty="0">
                <a:effectLst/>
                <a:latin typeface="Times New Roman" panose="02020603050405020304" pitchFamily="18" charset="0"/>
                <a:cs typeface="Times New Roman" panose="02020603050405020304" pitchFamily="18" charset="0"/>
              </a:rPr>
              <a:t>Сообщество</a:t>
            </a:r>
            <a:r>
              <a:rPr lang="ru-RU" sz="1800" i="0" cap="none" dirty="0">
                <a:effectLst/>
                <a:latin typeface="Times New Roman" panose="02020603050405020304" pitchFamily="18" charset="0"/>
                <a:cs typeface="Times New Roman" panose="02020603050405020304" pitchFamily="18" charset="0"/>
              </a:rPr>
              <a:t>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имеет самое значительное сообщество из-за его широкого использования и популярности после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у которого также есть процветающее сообщество. </a:t>
            </a:r>
            <a:r>
              <a:rPr lang="ru-RU" sz="1800" i="0" cap="none" dirty="0" err="1">
                <a:effectLst/>
                <a:latin typeface="Times New Roman" panose="02020603050405020304" pitchFamily="18" charset="0"/>
                <a:cs typeface="Times New Roman" panose="02020603050405020304" pitchFamily="18" charset="0"/>
              </a:rPr>
              <a:t>Fastapi</a:t>
            </a:r>
            <a:r>
              <a:rPr lang="ru-RU" sz="1800" i="0" cap="none" dirty="0">
                <a:effectLst/>
                <a:latin typeface="Times New Roman" panose="02020603050405020304" pitchFamily="18" charset="0"/>
                <a:cs typeface="Times New Roman" panose="02020603050405020304" pitchFamily="18" charset="0"/>
              </a:rPr>
              <a:t>, с другой стороны, имеет небольшое сообщество, потому что он относительно новый.</a:t>
            </a:r>
          </a:p>
          <a:p>
            <a:r>
              <a:rPr lang="ru-RU" sz="1800" b="1" i="0" cap="none" dirty="0">
                <a:effectLst/>
                <a:latin typeface="Times New Roman" panose="02020603050405020304" pitchFamily="18" charset="0"/>
                <a:cs typeface="Times New Roman" panose="02020603050405020304" pitchFamily="18" charset="0"/>
              </a:rPr>
              <a:t>Производительность</a:t>
            </a:r>
            <a:r>
              <a:rPr lang="ru-RU" sz="1800" i="0" cap="none" dirty="0">
                <a:effectLst/>
                <a:latin typeface="Times New Roman" panose="02020603050405020304" pitchFamily="18" charset="0"/>
                <a:cs typeface="Times New Roman" panose="02020603050405020304" pitchFamily="18" charset="0"/>
              </a:rPr>
              <a:t> По производительности лидирует </a:t>
            </a:r>
            <a:r>
              <a:rPr lang="ru-RU" sz="1800" i="0" cap="none" dirty="0" err="1">
                <a:effectLst/>
                <a:latin typeface="Times New Roman" panose="02020603050405020304" pitchFamily="18" charset="0"/>
                <a:cs typeface="Times New Roman" panose="02020603050405020304" pitchFamily="18" charset="0"/>
              </a:rPr>
              <a:t>FastAPI</a:t>
            </a:r>
            <a:r>
              <a:rPr lang="ru-RU" sz="1800" i="0" cap="none" dirty="0">
                <a:effectLst/>
                <a:latin typeface="Times New Roman" panose="02020603050405020304" pitchFamily="18" charset="0"/>
                <a:cs typeface="Times New Roman" panose="02020603050405020304" pitchFamily="18" charset="0"/>
              </a:rPr>
              <a:t>, потому что он ориентирован на скорость, затем следует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и, наконец,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который не очень быстр.</a:t>
            </a:r>
          </a:p>
          <a:p>
            <a:r>
              <a:rPr lang="ru-RU" sz="1800" b="1" i="0" cap="none" dirty="0">
                <a:effectLst/>
                <a:latin typeface="Times New Roman" panose="02020603050405020304" pitchFamily="18" charset="0"/>
                <a:cs typeface="Times New Roman" panose="02020603050405020304" pitchFamily="18" charset="0"/>
              </a:rPr>
              <a:t>Гибкость</a:t>
            </a:r>
            <a:r>
              <a:rPr lang="ru-RU" sz="1800" i="0" cap="none" dirty="0">
                <a:effectLst/>
                <a:latin typeface="Times New Roman" panose="02020603050405020304" pitchFamily="18" charset="0"/>
                <a:cs typeface="Times New Roman" panose="02020603050405020304" pitchFamily="18" charset="0"/>
              </a:rPr>
              <a:t> </a:t>
            </a:r>
            <a:r>
              <a:rPr lang="ru-RU" sz="1800" i="0" cap="none" dirty="0" err="1">
                <a:effectLst/>
                <a:latin typeface="Times New Roman" panose="02020603050405020304" pitchFamily="18" charset="0"/>
                <a:cs typeface="Times New Roman" panose="02020603050405020304" pitchFamily="18" charset="0"/>
              </a:rPr>
              <a:t>Гибкость</a:t>
            </a:r>
            <a:r>
              <a:rPr lang="ru-RU" sz="1800" i="0" cap="none" dirty="0">
                <a:effectLst/>
                <a:latin typeface="Times New Roman" panose="02020603050405020304" pitchFamily="18" charset="0"/>
                <a:cs typeface="Times New Roman" panose="02020603050405020304" pitchFamily="18" charset="0"/>
              </a:rPr>
              <a:t> — это то, что разработчики очень ценят, и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более гибок, чем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С другой стороны, </a:t>
            </a:r>
            <a:r>
              <a:rPr lang="ru-RU" sz="1800" i="0" cap="none" dirty="0" err="1">
                <a:effectLst/>
                <a:latin typeface="Times New Roman" panose="02020603050405020304" pitchFamily="18" charset="0"/>
                <a:cs typeface="Times New Roman" panose="02020603050405020304" pitchFamily="18" charset="0"/>
              </a:rPr>
              <a:t>Fast</a:t>
            </a:r>
            <a:r>
              <a:rPr lang="ru-RU" sz="1800" i="0" cap="none" dirty="0">
                <a:effectLst/>
                <a:latin typeface="Times New Roman" panose="02020603050405020304" pitchFamily="18" charset="0"/>
                <a:cs typeface="Times New Roman" panose="02020603050405020304" pitchFamily="18" charset="0"/>
              </a:rPr>
              <a:t> API является гибким с точки зрения кода и не ограничивает структуру кода. Таким образом, мы можем сказать, что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является наиболее гибким среди всех трех.</a:t>
            </a:r>
          </a:p>
        </p:txBody>
      </p:sp>
    </p:spTree>
    <p:extLst>
      <p:ext uri="{BB962C8B-B14F-4D97-AF65-F5344CB8AC3E}">
        <p14:creationId xmlns:p14="http://schemas.microsoft.com/office/powerpoint/2010/main" val="128195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  </a:t>
            </a:r>
            <a:r>
              <a:rPr lang="ru-RU" sz="2400" b="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Python</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веб-сервера, их отличия и преимущества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pPr marL="0" indent="0">
              <a:buNone/>
            </a:pPr>
            <a:r>
              <a:rPr lang="ru-RU" sz="1800" cap="none" dirty="0">
                <a:latin typeface="Times New Roman" panose="02020603050405020304" pitchFamily="18" charset="0"/>
                <a:cs typeface="Times New Roman" panose="02020603050405020304" pitchFamily="18" charset="0"/>
              </a:rPr>
              <a:t>Сравним </a:t>
            </a:r>
            <a:r>
              <a:rPr lang="ru-RU" sz="1800" cap="none" dirty="0" err="1">
                <a:latin typeface="Times New Roman" panose="02020603050405020304" pitchFamily="18" charset="0"/>
                <a:cs typeface="Times New Roman" panose="02020603050405020304" pitchFamily="18" charset="0"/>
              </a:rPr>
              <a:t>django</a:t>
            </a:r>
            <a:r>
              <a:rPr lang="ru-RU" sz="1800" cap="none" dirty="0">
                <a:latin typeface="Times New Roman" panose="02020603050405020304" pitchFamily="18" charset="0"/>
                <a:cs typeface="Times New Roman" panose="02020603050405020304" pitchFamily="18" charset="0"/>
              </a:rPr>
              <a:t>, </a:t>
            </a:r>
            <a:r>
              <a:rPr lang="ru-RU" sz="1800" cap="none" dirty="0" err="1">
                <a:latin typeface="Times New Roman" panose="02020603050405020304" pitchFamily="18" charset="0"/>
                <a:cs typeface="Times New Roman" panose="02020603050405020304" pitchFamily="18" charset="0"/>
              </a:rPr>
              <a:t>flask</a:t>
            </a:r>
            <a:r>
              <a:rPr lang="ru-RU" sz="1800" cap="none" dirty="0">
                <a:latin typeface="Times New Roman" panose="02020603050405020304" pitchFamily="18" charset="0"/>
                <a:cs typeface="Times New Roman" panose="02020603050405020304" pitchFamily="18" charset="0"/>
              </a:rPr>
              <a:t> и </a:t>
            </a:r>
            <a:r>
              <a:rPr lang="ru-RU" sz="1800" cap="none" dirty="0" err="1">
                <a:latin typeface="Times New Roman" panose="02020603050405020304" pitchFamily="18" charset="0"/>
                <a:cs typeface="Times New Roman" panose="02020603050405020304" pitchFamily="18" charset="0"/>
              </a:rPr>
              <a:t>fastapi</a:t>
            </a:r>
            <a:r>
              <a:rPr lang="ru-RU" sz="1800" cap="none" dirty="0">
                <a:latin typeface="Times New Roman" panose="02020603050405020304" pitchFamily="18" charset="0"/>
                <a:cs typeface="Times New Roman" panose="02020603050405020304" pitchFamily="18" charset="0"/>
              </a:rPr>
              <a:t> на основе их модулей , сообщества , производительности , гибкости , вакансий и сложности обучения.</a:t>
            </a:r>
          </a:p>
          <a:p>
            <a:r>
              <a:rPr lang="ru-RU" sz="1800" b="1" i="0" cap="none" dirty="0">
                <a:effectLst/>
                <a:latin typeface="Times New Roman" panose="02020603050405020304" pitchFamily="18" charset="0"/>
                <a:cs typeface="Times New Roman" panose="02020603050405020304" pitchFamily="18" charset="0"/>
              </a:rPr>
              <a:t>Вакансии</a:t>
            </a:r>
            <a:r>
              <a:rPr lang="ru-RU" sz="1800" i="0" cap="none" dirty="0">
                <a:effectLst/>
                <a:latin typeface="Times New Roman" panose="02020603050405020304" pitchFamily="18" charset="0"/>
                <a:cs typeface="Times New Roman" panose="02020603050405020304" pitchFamily="18" charset="0"/>
              </a:rPr>
              <a:t> без сомнения, в веб-экосистеме </a:t>
            </a:r>
            <a:r>
              <a:rPr lang="ru-RU" sz="1800" i="0" cap="none" dirty="0" err="1">
                <a:effectLst/>
                <a:latin typeface="Times New Roman" panose="02020603050405020304" pitchFamily="18" charset="0"/>
                <a:cs typeface="Times New Roman" panose="02020603050405020304" pitchFamily="18" charset="0"/>
              </a:rPr>
              <a:t>python</a:t>
            </a:r>
            <a:r>
              <a:rPr lang="ru-RU" sz="1800" i="0" cap="none" dirty="0">
                <a:effectLst/>
                <a:latin typeface="Times New Roman" panose="02020603050405020304" pitchFamily="18" charset="0"/>
                <a:cs typeface="Times New Roman" panose="02020603050405020304" pitchFamily="18" charset="0"/>
              </a:rPr>
              <a:t> есть больше вакансий с требованиями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затем следует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и, наконец, </a:t>
            </a:r>
            <a:r>
              <a:rPr lang="ru-RU" sz="1800" i="0" cap="none" dirty="0" err="1">
                <a:effectLst/>
                <a:latin typeface="Times New Roman" panose="02020603050405020304" pitchFamily="18" charset="0"/>
                <a:cs typeface="Times New Roman" panose="02020603050405020304" pitchFamily="18" charset="0"/>
              </a:rPr>
              <a:t>fast</a:t>
            </a:r>
            <a:r>
              <a:rPr lang="ru-RU" sz="1800" i="0" cap="none" dirty="0">
                <a:effectLst/>
                <a:latin typeface="Times New Roman" panose="02020603050405020304" pitchFamily="18" charset="0"/>
                <a:cs typeface="Times New Roman" panose="02020603050405020304" pitchFamily="18" charset="0"/>
              </a:rPr>
              <a:t> </a:t>
            </a:r>
            <a:r>
              <a:rPr lang="ru-RU" sz="1800" i="0" cap="none" dirty="0" err="1">
                <a:effectLst/>
                <a:latin typeface="Times New Roman" panose="02020603050405020304" pitchFamily="18" charset="0"/>
                <a:cs typeface="Times New Roman" panose="02020603050405020304" pitchFamily="18" charset="0"/>
              </a:rPr>
              <a:t>api</a:t>
            </a:r>
            <a:r>
              <a:rPr lang="ru-RU" sz="1800" i="0" cap="none" dirty="0">
                <a:effectLst/>
                <a:latin typeface="Times New Roman" panose="02020603050405020304" pitchFamily="18" charset="0"/>
                <a:cs typeface="Times New Roman" panose="02020603050405020304" pitchFamily="18" charset="0"/>
              </a:rPr>
              <a:t>, у которого их гораздо меньше, поэтому, если вы стремитесь быстро получить работу,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должен быть вашим выбором.</a:t>
            </a:r>
          </a:p>
          <a:p>
            <a:r>
              <a:rPr lang="ru-RU" sz="1800" b="1" cap="none">
                <a:latin typeface="Times New Roman" panose="02020603050405020304" pitchFamily="18" charset="0"/>
                <a:cs typeface="Times New Roman" panose="02020603050405020304" pitchFamily="18" charset="0"/>
              </a:rPr>
              <a:t>Сложность обучения</a:t>
            </a:r>
            <a:r>
              <a:rPr lang="ru-RU" sz="1800" i="0" cap="none">
                <a:effectLst/>
                <a:latin typeface="Times New Roman" panose="02020603050405020304" pitchFamily="18" charset="0"/>
                <a:cs typeface="Times New Roman" panose="02020603050405020304" pitchFamily="18" charset="0"/>
              </a:rPr>
              <a:t> </a:t>
            </a:r>
            <a:r>
              <a:rPr lang="ru-RU" sz="1800" i="0" cap="none" dirty="0" err="1">
                <a:effectLst/>
                <a:latin typeface="Times New Roman" panose="02020603050405020304" pitchFamily="18" charset="0"/>
                <a:cs typeface="Times New Roman" panose="02020603050405020304" pitchFamily="18" charset="0"/>
              </a:rPr>
              <a:t>django</a:t>
            </a:r>
            <a:r>
              <a:rPr lang="ru-RU" sz="1800" i="0" cap="none" dirty="0">
                <a:effectLst/>
                <a:latin typeface="Times New Roman" panose="02020603050405020304" pitchFamily="18" charset="0"/>
                <a:cs typeface="Times New Roman" panose="02020603050405020304" pitchFamily="18" charset="0"/>
              </a:rPr>
              <a:t> требует больше усилий для обучения, но имеет много онлайн-материалов и ресурсов. </a:t>
            </a:r>
            <a:r>
              <a:rPr lang="ru-RU" sz="1800" i="0" cap="none" dirty="0" err="1">
                <a:effectLst/>
                <a:latin typeface="Times New Roman" panose="02020603050405020304" pitchFamily="18" charset="0"/>
                <a:cs typeface="Times New Roman" panose="02020603050405020304" pitchFamily="18" charset="0"/>
              </a:rPr>
              <a:t>Flask</a:t>
            </a:r>
            <a:r>
              <a:rPr lang="ru-RU" sz="1800" i="0" cap="none" dirty="0">
                <a:effectLst/>
                <a:latin typeface="Times New Roman" panose="02020603050405020304" pitchFamily="18" charset="0"/>
                <a:cs typeface="Times New Roman" panose="02020603050405020304" pitchFamily="18" charset="0"/>
              </a:rPr>
              <a:t> прост и понятен, а также имеет множество онлайн-материалов и ресурсов, в то время как </a:t>
            </a:r>
            <a:r>
              <a:rPr lang="ru-RU" sz="1800" i="0" cap="none" dirty="0" err="1">
                <a:effectLst/>
                <a:latin typeface="Times New Roman" panose="02020603050405020304" pitchFamily="18" charset="0"/>
                <a:cs typeface="Times New Roman" panose="02020603050405020304" pitchFamily="18" charset="0"/>
              </a:rPr>
              <a:t>fast</a:t>
            </a:r>
            <a:r>
              <a:rPr lang="ru-RU" sz="1800" i="0" cap="none" dirty="0">
                <a:effectLst/>
                <a:latin typeface="Times New Roman" panose="02020603050405020304" pitchFamily="18" charset="0"/>
                <a:cs typeface="Times New Roman" panose="02020603050405020304" pitchFamily="18" charset="0"/>
              </a:rPr>
              <a:t> API — самый простой вариант, если вы начинаете заниматься веб-разработкой, но у вас мало онлайн-ресурсов.</a:t>
            </a:r>
          </a:p>
        </p:txBody>
      </p:sp>
    </p:spTree>
    <p:extLst>
      <p:ext uri="{BB962C8B-B14F-4D97-AF65-F5344CB8AC3E}">
        <p14:creationId xmlns:p14="http://schemas.microsoft.com/office/powerpoint/2010/main" val="94840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6" name="Заголовок 5">
            <a:extLst>
              <a:ext uri="{FF2B5EF4-FFF2-40B4-BE49-F238E27FC236}">
                <a16:creationId xmlns:a16="http://schemas.microsoft.com/office/drawing/2014/main" id="{EAE4DA44-6718-49FF-8AD0-CA99E3FF6207}"/>
              </a:ext>
            </a:extLst>
          </p:cNvPr>
          <p:cNvSpPr>
            <a:spLocks noGrp="1"/>
          </p:cNvSpPr>
          <p:nvPr>
            <p:ph type="title"/>
          </p:nvPr>
        </p:nvSpPr>
        <p:spPr>
          <a:xfrm>
            <a:off x="812175" y="999517"/>
            <a:ext cx="10364451" cy="1596177"/>
          </a:xfrm>
        </p:spPr>
        <p:txBody>
          <a:bodyPr>
            <a:normAutofit/>
          </a:bodyPr>
          <a:lstStyle/>
          <a:p>
            <a:r>
              <a:rPr lang="en-US"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1. </a:t>
            </a:r>
            <a:r>
              <a:rPr lang="ru-RU"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Что такое веб-сервер и </a:t>
            </a:r>
            <a:r>
              <a:rPr lang="en-US"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http</a:t>
            </a:r>
            <a:endParaRPr lang="ru-RU" sz="4400" cap="none" dirty="0"/>
          </a:p>
        </p:txBody>
      </p:sp>
    </p:spTree>
    <p:extLst>
      <p:ext uri="{BB962C8B-B14F-4D97-AF65-F5344CB8AC3E}">
        <p14:creationId xmlns:p14="http://schemas.microsoft.com/office/powerpoint/2010/main" val="5855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1. </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Что такое веб-сервер и </a:t>
            </a:r>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http</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rmAutofit/>
          </a:bodyPr>
          <a:lstStyle/>
          <a:p>
            <a:r>
              <a:rPr lang="ru-RU" sz="2400" dirty="0"/>
              <a:t>Веб сервер это – </a:t>
            </a:r>
          </a:p>
          <a:p>
            <a:pPr marL="342900" indent="-342900">
              <a:buAutoNum type="arabicParenR"/>
            </a:pPr>
            <a:r>
              <a:rPr lang="ru-RU" sz="2400" cap="none" dirty="0"/>
              <a:t>С точки зрения "железа", «веб-сервер» — это компьютер, который хранит файлы сайта (</a:t>
            </a:r>
            <a:r>
              <a:rPr lang="ru-RU" sz="2400" cap="none" dirty="0" err="1"/>
              <a:t>html</a:t>
            </a:r>
            <a:r>
              <a:rPr lang="ru-RU" sz="2400" cap="none" dirty="0"/>
              <a:t>-документы, </a:t>
            </a:r>
            <a:r>
              <a:rPr lang="ru-RU" sz="2400" cap="none" dirty="0" err="1"/>
              <a:t>css</a:t>
            </a:r>
            <a:r>
              <a:rPr lang="ru-RU" sz="2400" cap="none" dirty="0"/>
              <a:t>-стили, </a:t>
            </a:r>
            <a:r>
              <a:rPr lang="ru-RU" sz="2400" cap="none" dirty="0" err="1"/>
              <a:t>javascript</a:t>
            </a:r>
            <a:r>
              <a:rPr lang="ru-RU" sz="2400" cap="none" dirty="0"/>
              <a:t>-файлы, картинки и другие) и доставляет их на устройство конечного пользователя (веб-браузер и </a:t>
            </a:r>
            <a:r>
              <a:rPr lang="ru-RU" sz="2400" cap="none" dirty="0" err="1"/>
              <a:t>т.Д.</a:t>
            </a:r>
            <a:r>
              <a:rPr lang="ru-RU" sz="2400" cap="none" dirty="0"/>
              <a:t>). Он подключён к сети интернет и может быть доступен через доменное имя, подобное </a:t>
            </a:r>
            <a:r>
              <a:rPr lang="ru-RU" sz="2400" cap="none" dirty="0" err="1"/>
              <a:t>mozilla.Org</a:t>
            </a:r>
            <a:r>
              <a:rPr lang="ru-RU" sz="2400" cap="none" dirty="0"/>
              <a:t>.</a:t>
            </a:r>
          </a:p>
          <a:p>
            <a:pPr marL="342900" indent="-342900">
              <a:buAutoNum type="arabicParenR"/>
            </a:pPr>
            <a:r>
              <a:rPr lang="ru-RU" sz="2400" cap="none" dirty="0"/>
              <a:t>С точки зрения ПО, веб-сервер включает в себя несколько компонентов, которые контролируют доступ веб-пользователей к размещённым на сервере файлам, как минимум — это </a:t>
            </a:r>
            <a:r>
              <a:rPr lang="ru-RU" sz="2400" cap="none" dirty="0" err="1"/>
              <a:t>http</a:t>
            </a:r>
            <a:r>
              <a:rPr lang="ru-RU" sz="2400" cap="none" dirty="0"/>
              <a:t>-сервер. </a:t>
            </a:r>
            <a:r>
              <a:rPr lang="ru-RU" sz="2400" cap="none" dirty="0" err="1"/>
              <a:t>Http</a:t>
            </a:r>
            <a:r>
              <a:rPr lang="ru-RU" sz="2400" cap="none" dirty="0"/>
              <a:t>-сервер — это часть ПО, которая понимает </a:t>
            </a:r>
            <a:r>
              <a:rPr lang="ru-RU" sz="2400" cap="none" dirty="0" err="1"/>
              <a:t>url</a:t>
            </a:r>
            <a:r>
              <a:rPr lang="ru-RU" sz="2400" cap="none" dirty="0"/>
              <a:t>-адреса (веб-адреса) и HTTP (протокол, который ваш браузер использует для просмотра веб-страниц).</a:t>
            </a:r>
          </a:p>
        </p:txBody>
      </p:sp>
    </p:spTree>
    <p:extLst>
      <p:ext uri="{BB962C8B-B14F-4D97-AF65-F5344CB8AC3E}">
        <p14:creationId xmlns:p14="http://schemas.microsoft.com/office/powerpoint/2010/main" val="284942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1. </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Что такое веб-сервер и </a:t>
            </a:r>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http</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rmAutofit/>
          </a:bodyPr>
          <a:lstStyle/>
          <a:p>
            <a:pPr marL="0" indent="0">
              <a:buNone/>
            </a:pPr>
            <a:r>
              <a:rPr lang="ru-RU" cap="none" dirty="0"/>
              <a:t>* На самом базовом уровне, когда браузеру нужен файл, размещённый на веб-сервере, браузер запрашивает его через </a:t>
            </a:r>
            <a:r>
              <a:rPr lang="ru-RU" cap="none" dirty="0" err="1"/>
              <a:t>http</a:t>
            </a:r>
            <a:r>
              <a:rPr lang="ru-RU" cap="none" dirty="0"/>
              <a:t>-протокол. Когда запрос достигает нужного веб-сервера ("железо"), сервер HTTP (ПО) принимает запрос, находит запрашиваемый документ (если нет, то сообщает об ошибке 404) и отправляет обратно, также через HTTP.</a:t>
            </a:r>
          </a:p>
          <a:p>
            <a:pPr marL="0" indent="0">
              <a:buNone/>
            </a:pPr>
            <a:endParaRPr lang="ru-RU" cap="none" dirty="0"/>
          </a:p>
        </p:txBody>
      </p:sp>
      <p:sp>
        <p:nvSpPr>
          <p:cNvPr id="5" name="AutoShape 2">
            <a:extLst>
              <a:ext uri="{FF2B5EF4-FFF2-40B4-BE49-F238E27FC236}">
                <a16:creationId xmlns:a16="http://schemas.microsoft.com/office/drawing/2014/main" id="{A3122821-46CF-49A6-8809-D4B28C6EEBC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a:extLst>
              <a:ext uri="{FF2B5EF4-FFF2-40B4-BE49-F238E27FC236}">
                <a16:creationId xmlns:a16="http://schemas.microsoft.com/office/drawing/2014/main" id="{0207D389-F59C-469D-B51E-1B3A78CBA3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42" y="2795647"/>
            <a:ext cx="12187057" cy="4062353"/>
          </a:xfrm>
          <a:prstGeom prst="rect">
            <a:avLst/>
          </a:prstGeom>
        </p:spPr>
      </p:pic>
    </p:spTree>
    <p:extLst>
      <p:ext uri="{BB962C8B-B14F-4D97-AF65-F5344CB8AC3E}">
        <p14:creationId xmlns:p14="http://schemas.microsoft.com/office/powerpoint/2010/main" val="251814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1. </a:t>
            </a:r>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Что такое веб-сервер и </a:t>
            </a:r>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http</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r>
              <a:rPr lang="en-US" sz="1800" dirty="0"/>
              <a:t>HTTP </a:t>
            </a:r>
            <a:r>
              <a:rPr lang="ru-RU" sz="1800" dirty="0"/>
              <a:t>это – </a:t>
            </a:r>
          </a:p>
          <a:p>
            <a:pPr marL="342900" indent="-342900">
              <a:buAutoNum type="arabicParenR"/>
            </a:pPr>
            <a:r>
              <a:rPr lang="ru-RU" sz="1800" cap="none" dirty="0"/>
              <a:t>Аббревиатура </a:t>
            </a:r>
            <a:r>
              <a:rPr lang="en-US" sz="1800" cap="none" dirty="0"/>
              <a:t>HTTP </a:t>
            </a:r>
            <a:r>
              <a:rPr lang="ru-RU" sz="1800" cap="none" dirty="0"/>
              <a:t>расшифровывается как </a:t>
            </a:r>
            <a:r>
              <a:rPr lang="en-US" sz="1800" cap="none" dirty="0" err="1"/>
              <a:t>HyperText</a:t>
            </a:r>
            <a:r>
              <a:rPr lang="en-US" sz="1800" cap="none" dirty="0"/>
              <a:t> Transfer Protocol, «</a:t>
            </a:r>
            <a:r>
              <a:rPr lang="ru-RU" sz="1800" cap="none" dirty="0"/>
              <a:t>протокол передачи гипертекста». Широко распространённый протокол передачи данных, изначально предназначенный для передачи гипертекстовых документов (то есть документов, которые могут содержать ссылки, позволяющие организовать переход к другим документам).</a:t>
            </a:r>
            <a:endParaRPr lang="en-US" sz="1800" cap="none" dirty="0"/>
          </a:p>
          <a:p>
            <a:pPr marL="342900" indent="-342900">
              <a:buAutoNum type="arabicParenR"/>
            </a:pPr>
            <a:r>
              <a:rPr lang="ru-RU" sz="1800" cap="none" dirty="0"/>
              <a:t>Протокол HTTP предполагает использование клиент-серверной структуры передачи данных. Клиентское приложение формирует запрос и отправляет его на сервер, после чего серверное программное обеспечение обрабатывает данный запрос, формирует ответ и передаёт его обратно клиенту. После этого клиентское приложение может продолжить отправлять другие запросы, которые будут обработаны аналогичным образом.</a:t>
            </a:r>
          </a:p>
          <a:p>
            <a:pPr marL="342900" indent="-342900">
              <a:buAutoNum type="arabicParenR"/>
            </a:pPr>
            <a:r>
              <a:rPr lang="ru-RU" sz="1800" cap="none" dirty="0"/>
              <a:t>Задача, которая традиционно решается с помощью протокола HTTP — обмен данными между пользовательским приложением, осуществляющим доступ к веб-ресурсам (обычно это веб-браузер) и веб-сервером. На данный момент именно благодаря протоколу HTTP обеспечивается работа Всемирной паутины.</a:t>
            </a:r>
          </a:p>
        </p:txBody>
      </p:sp>
    </p:spTree>
    <p:extLst>
      <p:ext uri="{BB962C8B-B14F-4D97-AF65-F5344CB8AC3E}">
        <p14:creationId xmlns:p14="http://schemas.microsoft.com/office/powerpoint/2010/main" val="165252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6" name="Заголовок 5">
            <a:extLst>
              <a:ext uri="{FF2B5EF4-FFF2-40B4-BE49-F238E27FC236}">
                <a16:creationId xmlns:a16="http://schemas.microsoft.com/office/drawing/2014/main" id="{EAE4DA44-6718-49FF-8AD0-CA99E3FF6207}"/>
              </a:ext>
            </a:extLst>
          </p:cNvPr>
          <p:cNvSpPr>
            <a:spLocks noGrp="1"/>
          </p:cNvSpPr>
          <p:nvPr>
            <p:ph type="title"/>
          </p:nvPr>
        </p:nvSpPr>
        <p:spPr>
          <a:xfrm>
            <a:off x="812175" y="999517"/>
            <a:ext cx="10364451" cy="1596177"/>
          </a:xfrm>
        </p:spPr>
        <p:txBody>
          <a:bodyPr>
            <a:normAutofit/>
          </a:bodyPr>
          <a:lstStyle/>
          <a:p>
            <a:r>
              <a:rPr lang="ru-RU"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2. Какие существуют веб-сервера</a:t>
            </a:r>
            <a:endParaRPr lang="ru-RU" sz="4400" cap="none" dirty="0"/>
          </a:p>
        </p:txBody>
      </p:sp>
    </p:spTree>
    <p:extLst>
      <p:ext uri="{BB962C8B-B14F-4D97-AF65-F5344CB8AC3E}">
        <p14:creationId xmlns:p14="http://schemas.microsoft.com/office/powerpoint/2010/main" val="397742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2. Какие существуют веб-сервера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r>
              <a:rPr lang="ru-RU" sz="2400" dirty="0"/>
              <a:t>Веб-сервера – </a:t>
            </a:r>
          </a:p>
          <a:p>
            <a:pPr marL="0" indent="0">
              <a:buNone/>
            </a:pPr>
            <a:r>
              <a:rPr lang="ru-RU" sz="2400" cap="none" dirty="0"/>
              <a:t>В контексте «</a:t>
            </a:r>
            <a:r>
              <a:rPr lang="ru-RU" sz="2400" cap="none"/>
              <a:t>отметок рейтинга» </a:t>
            </a:r>
            <a:r>
              <a:rPr lang="ru-RU" sz="2400" cap="none" dirty="0"/>
              <a:t>на </a:t>
            </a:r>
            <a:r>
              <a:rPr lang="ru-RU" sz="2400" cap="none" dirty="0" err="1"/>
              <a:t>гитхаб</a:t>
            </a:r>
            <a:endParaRPr lang="ru-RU" sz="2400" cap="none" dirty="0"/>
          </a:p>
          <a:p>
            <a:pPr algn="l" fontAlgn="auto"/>
            <a:r>
              <a:rPr lang="en-US" b="0" i="0" dirty="0">
                <a:effectLst/>
                <a:latin typeface="Source Serif Pro"/>
              </a:rPr>
              <a:t>Laravel </a:t>
            </a:r>
            <a:r>
              <a:rPr lang="ru-RU" b="0" i="0" dirty="0">
                <a:effectLst/>
                <a:latin typeface="Source Serif Pro"/>
              </a:rPr>
              <a:t>⭐️ 62.9</a:t>
            </a:r>
            <a:r>
              <a:rPr lang="en-US" b="0" i="0" dirty="0">
                <a:effectLst/>
                <a:latin typeface="Source Serif Pro"/>
              </a:rPr>
              <a:t>K</a:t>
            </a:r>
            <a:r>
              <a:rPr lang="ru-RU" b="0" i="0" dirty="0">
                <a:effectLst/>
                <a:latin typeface="Source Serif Pro"/>
              </a:rPr>
              <a:t> </a:t>
            </a:r>
            <a:r>
              <a:rPr lang="ru-RU" sz="1800" b="0" i="0" dirty="0">
                <a:effectLst/>
                <a:latin typeface="Source Serif Pro"/>
              </a:rPr>
              <a:t>— </a:t>
            </a:r>
            <a:r>
              <a:rPr lang="ru-RU" sz="1800" b="0" i="0" cap="none" dirty="0">
                <a:effectLst/>
                <a:latin typeface="Source Serif Pro"/>
              </a:rPr>
              <a:t>Это веб-фреймворк для PHP. </a:t>
            </a:r>
            <a:r>
              <a:rPr lang="ru-RU" sz="1800" cap="none" dirty="0">
                <a:latin typeface="Source Serif Pro"/>
              </a:rPr>
              <a:t>Основная популярность</a:t>
            </a:r>
            <a:r>
              <a:rPr lang="ru-RU" sz="1800" b="0" i="0" cap="none" dirty="0">
                <a:effectLst/>
                <a:latin typeface="Source Serif Pro"/>
              </a:rPr>
              <a:t> из-за распространённости языка и простоты</a:t>
            </a:r>
            <a:r>
              <a:rPr lang="en-US" sz="1800" b="0" i="0" cap="none" dirty="0">
                <a:effectLst/>
                <a:latin typeface="Source Serif Pro"/>
              </a:rPr>
              <a:t>.</a:t>
            </a:r>
            <a:endParaRPr lang="en-US" b="0" i="0" dirty="0">
              <a:effectLst/>
              <a:latin typeface="Source Serif Pro"/>
            </a:endParaRPr>
          </a:p>
          <a:p>
            <a:pPr algn="l" fontAlgn="auto"/>
            <a:r>
              <a:rPr lang="en-US" b="0" i="0" dirty="0">
                <a:effectLst/>
                <a:latin typeface="Source Serif Pro"/>
              </a:rPr>
              <a:t>Django </a:t>
            </a:r>
            <a:r>
              <a:rPr lang="ru-RU" b="0" i="0" dirty="0">
                <a:effectLst/>
                <a:latin typeface="Source Serif Pro"/>
              </a:rPr>
              <a:t>⭐️ 54.1</a:t>
            </a:r>
            <a:r>
              <a:rPr lang="en-US" b="0" i="0" dirty="0">
                <a:effectLst/>
                <a:latin typeface="Source Serif Pro"/>
              </a:rPr>
              <a:t>K</a:t>
            </a:r>
            <a:r>
              <a:rPr lang="ru-RU" b="0" i="0" dirty="0">
                <a:effectLst/>
                <a:latin typeface="Source Serif Pro"/>
              </a:rPr>
              <a:t> </a:t>
            </a:r>
            <a:r>
              <a:rPr lang="ru-RU" sz="1800" b="0" i="0" dirty="0">
                <a:effectLst/>
                <a:latin typeface="Source Serif Pro"/>
              </a:rPr>
              <a:t>— </a:t>
            </a:r>
            <a:r>
              <a:rPr lang="ru-RU" sz="1800" b="0" i="0" cap="none" dirty="0">
                <a:effectLst/>
                <a:latin typeface="Source Serif Pro"/>
              </a:rPr>
              <a:t>Это веб-фреймворк, основанный на </a:t>
            </a:r>
            <a:r>
              <a:rPr lang="ru-RU" sz="1800" b="0" i="0" cap="none" dirty="0" err="1">
                <a:effectLst/>
                <a:latin typeface="Source Serif Pro"/>
              </a:rPr>
              <a:t>python</a:t>
            </a:r>
            <a:r>
              <a:rPr lang="ru-RU" sz="1800" b="0" i="0" cap="none" dirty="0">
                <a:effectLst/>
                <a:latin typeface="Source Serif Pro"/>
              </a:rPr>
              <a:t>. Это чрезвычайно популярный выбор для создания высокоуровневых веб-приложений с использованием </a:t>
            </a:r>
            <a:r>
              <a:rPr lang="ru-RU" sz="1800" b="0" i="0" cap="none" dirty="0" err="1">
                <a:effectLst/>
                <a:latin typeface="Source Serif Pro"/>
              </a:rPr>
              <a:t>python</a:t>
            </a:r>
            <a:r>
              <a:rPr lang="ru-RU" sz="1800" b="0" i="0" cap="none" dirty="0">
                <a:effectLst/>
                <a:latin typeface="Source Serif Pro"/>
              </a:rPr>
              <a:t>.</a:t>
            </a:r>
          </a:p>
          <a:p>
            <a:pPr algn="l" fontAlgn="auto"/>
            <a:r>
              <a:rPr lang="en-US" b="0" i="0" dirty="0">
                <a:effectLst/>
                <a:latin typeface="Source Serif Pro"/>
              </a:rPr>
              <a:t>Flask </a:t>
            </a:r>
            <a:r>
              <a:rPr lang="ru-RU" b="0" i="0" dirty="0">
                <a:effectLst/>
                <a:latin typeface="Source Serif Pro"/>
              </a:rPr>
              <a:t>⭐️ 53.1</a:t>
            </a:r>
            <a:r>
              <a:rPr lang="en-US" b="0" i="0" dirty="0">
                <a:effectLst/>
                <a:latin typeface="Source Serif Pro"/>
              </a:rPr>
              <a:t>K</a:t>
            </a:r>
            <a:r>
              <a:rPr lang="ru-RU" b="0" i="0" dirty="0">
                <a:effectLst/>
                <a:latin typeface="Source Serif Pro"/>
              </a:rPr>
              <a:t> — </a:t>
            </a:r>
            <a:r>
              <a:rPr lang="ru-RU" b="0" i="0" cap="none" dirty="0">
                <a:effectLst/>
                <a:latin typeface="Source Serif Pro"/>
              </a:rPr>
              <a:t>Еще один очень популярный выбор, когда речь заходит о </a:t>
            </a:r>
            <a:r>
              <a:rPr lang="ru-RU" b="0" i="0" cap="none" dirty="0" err="1">
                <a:effectLst/>
                <a:latin typeface="Source Serif Pro"/>
              </a:rPr>
              <a:t>python</a:t>
            </a:r>
            <a:r>
              <a:rPr lang="ru-RU" b="0" i="0" cap="none" dirty="0">
                <a:effectLst/>
                <a:latin typeface="Source Serif Pro"/>
              </a:rPr>
              <a:t>, — это </a:t>
            </a:r>
            <a:r>
              <a:rPr lang="ru-RU" b="0" i="0" cap="none" dirty="0" err="1">
                <a:effectLst/>
                <a:latin typeface="Source Serif Pro"/>
              </a:rPr>
              <a:t>flask</a:t>
            </a:r>
            <a:r>
              <a:rPr lang="ru-RU" b="0" i="0" cap="none" dirty="0">
                <a:effectLst/>
                <a:latin typeface="Source Serif Pro"/>
              </a:rPr>
              <a:t>. По сравнению с </a:t>
            </a:r>
            <a:r>
              <a:rPr lang="ru-RU" b="0" i="0" cap="none" dirty="0" err="1">
                <a:effectLst/>
                <a:latin typeface="Source Serif Pro"/>
              </a:rPr>
              <a:t>django</a:t>
            </a:r>
            <a:r>
              <a:rPr lang="ru-RU" b="0" i="0" cap="none" dirty="0">
                <a:effectLst/>
                <a:latin typeface="Source Serif Pro"/>
              </a:rPr>
              <a:t> </a:t>
            </a:r>
            <a:r>
              <a:rPr lang="ru-RU" b="0" i="0" cap="none" dirty="0" err="1">
                <a:effectLst/>
                <a:latin typeface="Source Serif Pro"/>
              </a:rPr>
              <a:t>flash</a:t>
            </a:r>
            <a:r>
              <a:rPr lang="ru-RU" b="0" i="0" cap="none" dirty="0">
                <a:effectLst/>
                <a:latin typeface="Source Serif Pro"/>
              </a:rPr>
              <a:t> намного легче и является отличным выбором для создания веб-приложений.</a:t>
            </a:r>
            <a:endParaRPr lang="en-US" b="0" i="0" dirty="0">
              <a:effectLst/>
              <a:latin typeface="Source Serif Pro"/>
            </a:endParaRPr>
          </a:p>
          <a:p>
            <a:pPr algn="l" fontAlgn="auto"/>
            <a:r>
              <a:rPr lang="en-US" b="0" i="0" dirty="0">
                <a:effectLst/>
                <a:latin typeface="Source Serif Pro"/>
              </a:rPr>
              <a:t>Spring Boot </a:t>
            </a:r>
            <a:r>
              <a:rPr lang="ru-RU" b="0" i="0" dirty="0">
                <a:effectLst/>
                <a:latin typeface="Source Serif Pro"/>
              </a:rPr>
              <a:t>⭐️ 52.3</a:t>
            </a:r>
            <a:r>
              <a:rPr lang="en-US" b="0" i="0" dirty="0">
                <a:effectLst/>
                <a:latin typeface="Source Serif Pro"/>
              </a:rPr>
              <a:t>K</a:t>
            </a:r>
            <a:r>
              <a:rPr lang="ru-RU" b="0" i="0" dirty="0">
                <a:effectLst/>
                <a:latin typeface="Source Serif Pro"/>
              </a:rPr>
              <a:t> — </a:t>
            </a:r>
            <a:r>
              <a:rPr lang="ru-RU" b="0" i="0" cap="none" dirty="0">
                <a:effectLst/>
                <a:latin typeface="Source Serif Pro"/>
              </a:rPr>
              <a:t>Это инструмент, который используется для создания автономных приложений </a:t>
            </a:r>
            <a:r>
              <a:rPr lang="ru-RU" b="0" i="0" cap="none" dirty="0" err="1">
                <a:effectLst/>
                <a:latin typeface="Source Serif Pro"/>
              </a:rPr>
              <a:t>java</a:t>
            </a:r>
            <a:r>
              <a:rPr lang="ru-RU" b="0" i="0" cap="none" dirty="0">
                <a:effectLst/>
                <a:latin typeface="Source Serif Pro"/>
              </a:rPr>
              <a:t> на основе </a:t>
            </a:r>
            <a:r>
              <a:rPr lang="ru-RU" b="0" i="0" cap="none" dirty="0" err="1">
                <a:effectLst/>
                <a:latin typeface="Source Serif Pro"/>
              </a:rPr>
              <a:t>spring</a:t>
            </a:r>
            <a:r>
              <a:rPr lang="ru-RU" b="0" i="0" cap="none" dirty="0">
                <a:effectLst/>
                <a:latin typeface="Source Serif Pro"/>
              </a:rPr>
              <a:t> </a:t>
            </a:r>
            <a:r>
              <a:rPr lang="ru-RU" b="0" i="0" cap="none" dirty="0" err="1">
                <a:effectLst/>
                <a:latin typeface="Source Serif Pro"/>
              </a:rPr>
              <a:t>framework</a:t>
            </a:r>
            <a:r>
              <a:rPr lang="ru-RU" b="0" i="0" cap="none" dirty="0">
                <a:effectLst/>
                <a:latin typeface="Source Serif Pro"/>
              </a:rPr>
              <a:t>.</a:t>
            </a:r>
            <a:endParaRPr lang="en-US" b="0" i="0" dirty="0">
              <a:effectLst/>
              <a:latin typeface="Source Serif Pro"/>
            </a:endParaRPr>
          </a:p>
        </p:txBody>
      </p:sp>
    </p:spTree>
    <p:extLst>
      <p:ext uri="{BB962C8B-B14F-4D97-AF65-F5344CB8AC3E}">
        <p14:creationId xmlns:p14="http://schemas.microsoft.com/office/powerpoint/2010/main" val="100390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2. Какие существуют веб-сервера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r>
              <a:rPr lang="ru-RU" sz="1800" dirty="0"/>
              <a:t>Веб-сервера – </a:t>
            </a:r>
          </a:p>
          <a:p>
            <a:pPr marL="0" indent="0">
              <a:buNone/>
            </a:pPr>
            <a:r>
              <a:rPr lang="ru-RU" sz="1800" cap="none" dirty="0"/>
              <a:t>В контексте «отметок рейтинг» на </a:t>
            </a:r>
            <a:r>
              <a:rPr lang="ru-RU" sz="1800" cap="none" dirty="0" err="1"/>
              <a:t>гитхаб</a:t>
            </a:r>
            <a:endParaRPr lang="ru-RU" sz="1800" cap="none" dirty="0"/>
          </a:p>
          <a:p>
            <a:pPr algn="l" fontAlgn="auto"/>
            <a:r>
              <a:rPr lang="en-US" sz="1800" b="0" i="0" dirty="0">
                <a:effectLst/>
                <a:latin typeface="Source Serif Pro"/>
              </a:rPr>
              <a:t>Express.js </a:t>
            </a:r>
            <a:r>
              <a:rPr lang="ru-RU" sz="1800" b="0" i="0" dirty="0">
                <a:effectLst/>
                <a:latin typeface="Source Serif Pro"/>
              </a:rPr>
              <a:t>⭐️ 51.1</a:t>
            </a:r>
            <a:r>
              <a:rPr lang="en-US" sz="1800" b="0" i="0" dirty="0">
                <a:effectLst/>
                <a:latin typeface="Source Serif Pro"/>
              </a:rPr>
              <a:t>K</a:t>
            </a:r>
            <a:r>
              <a:rPr lang="ru-RU" sz="1800" b="0" i="0" dirty="0">
                <a:effectLst/>
                <a:latin typeface="Source Serif Pro"/>
              </a:rPr>
              <a:t> — </a:t>
            </a:r>
            <a:r>
              <a:rPr lang="ru-RU" sz="1800" b="0" i="0" cap="none" dirty="0">
                <a:effectLst/>
                <a:latin typeface="Source Serif Pro"/>
              </a:rPr>
              <a:t>Это минималистичная платформа веб-приложений для </a:t>
            </a:r>
            <a:r>
              <a:rPr lang="ru-RU" sz="1800" b="0" i="0" cap="none" dirty="0" err="1">
                <a:effectLst/>
                <a:latin typeface="Source Serif Pro"/>
              </a:rPr>
              <a:t>node.Js</a:t>
            </a:r>
            <a:r>
              <a:rPr lang="ru-RU" sz="1800" b="0" i="0" cap="none" dirty="0">
                <a:effectLst/>
                <a:latin typeface="Source Serif Pro"/>
              </a:rPr>
              <a:t>. На сегодняшний день это самый популярный выбор для создания веб-приложений на основе </a:t>
            </a:r>
            <a:r>
              <a:rPr lang="ru-RU" sz="1800" b="0" i="0" cap="none" dirty="0" err="1">
                <a:effectLst/>
                <a:latin typeface="Source Serif Pro"/>
              </a:rPr>
              <a:t>node.Js</a:t>
            </a:r>
            <a:r>
              <a:rPr lang="ru-RU" sz="1800" b="0" i="0" cap="none" dirty="0">
                <a:effectLst/>
                <a:latin typeface="Source Serif Pro"/>
              </a:rPr>
              <a:t>.</a:t>
            </a:r>
            <a:endParaRPr lang="en-US" sz="1800" b="0" i="0" cap="none" dirty="0">
              <a:effectLst/>
              <a:latin typeface="Source Serif Pro"/>
            </a:endParaRPr>
          </a:p>
          <a:p>
            <a:pPr algn="l" fontAlgn="auto"/>
            <a:r>
              <a:rPr lang="en-US" sz="1800" b="0" i="0" dirty="0">
                <a:effectLst/>
                <a:latin typeface="Source Serif Pro"/>
              </a:rPr>
              <a:t>Ruby on Rails </a:t>
            </a:r>
            <a:r>
              <a:rPr lang="ru-RU" sz="1800" b="0" i="0" dirty="0">
                <a:effectLst/>
                <a:latin typeface="Source Serif Pro"/>
              </a:rPr>
              <a:t>⭐️ 47.2</a:t>
            </a:r>
            <a:r>
              <a:rPr lang="en-US" sz="1800" b="0" i="0" dirty="0">
                <a:effectLst/>
                <a:latin typeface="Source Serif Pro"/>
              </a:rPr>
              <a:t>K</a:t>
            </a:r>
            <a:r>
              <a:rPr lang="ru-RU" sz="1800" b="0" i="0" dirty="0">
                <a:effectLst/>
                <a:latin typeface="Source Serif Pro"/>
              </a:rPr>
              <a:t> </a:t>
            </a:r>
            <a:r>
              <a:rPr lang="en-US" sz="1800" b="0" i="0" dirty="0">
                <a:effectLst/>
                <a:latin typeface="Source Serif Pro"/>
              </a:rPr>
              <a:t>— </a:t>
            </a:r>
            <a:r>
              <a:rPr lang="ru-RU" sz="1800" b="0" i="0" cap="none" dirty="0" err="1">
                <a:effectLst/>
                <a:latin typeface="Source Serif Pro"/>
              </a:rPr>
              <a:t>Ruby</a:t>
            </a:r>
            <a:r>
              <a:rPr lang="ru-RU" sz="1800" b="0" i="0" cap="none" dirty="0">
                <a:effectLst/>
                <a:latin typeface="Source Serif Pro"/>
              </a:rPr>
              <a:t> </a:t>
            </a:r>
            <a:r>
              <a:rPr lang="ru-RU" sz="1800" b="0" i="0" cap="none" dirty="0" err="1">
                <a:effectLst/>
                <a:latin typeface="Source Serif Pro"/>
              </a:rPr>
              <a:t>on</a:t>
            </a:r>
            <a:r>
              <a:rPr lang="ru-RU" sz="1800" b="0" i="0" cap="none" dirty="0">
                <a:effectLst/>
                <a:latin typeface="Source Serif Pro"/>
              </a:rPr>
              <a:t> </a:t>
            </a:r>
            <a:r>
              <a:rPr lang="ru-RU" sz="1800" b="0" i="0" cap="none" dirty="0" err="1">
                <a:effectLst/>
                <a:latin typeface="Source Serif Pro"/>
              </a:rPr>
              <a:t>rails</a:t>
            </a:r>
            <a:r>
              <a:rPr lang="ru-RU" sz="1800" b="0" i="0" cap="none" dirty="0">
                <a:effectLst/>
                <a:latin typeface="Source Serif Pro"/>
              </a:rPr>
              <a:t>, как правило, является одной из самых популярных сред для создания веб-приложений MVC. Это подход «все, что вам нужно», включая структуры по умолчанию для баз данных, веб-страниц и т. Д.</a:t>
            </a:r>
            <a:endParaRPr lang="en-US" sz="1800" b="0" i="0" cap="none" dirty="0">
              <a:effectLst/>
              <a:latin typeface="Source Serif Pro"/>
            </a:endParaRPr>
          </a:p>
          <a:p>
            <a:pPr algn="l" fontAlgn="auto"/>
            <a:r>
              <a:rPr lang="en-US" sz="1800" b="0" i="0" dirty="0">
                <a:effectLst/>
                <a:latin typeface="Source Serif Pro"/>
              </a:rPr>
              <a:t>Meteor </a:t>
            </a:r>
            <a:r>
              <a:rPr lang="ru-RU" sz="1800" b="0" i="0" dirty="0">
                <a:effectLst/>
                <a:latin typeface="Source Serif Pro"/>
              </a:rPr>
              <a:t>⭐️ 42.1</a:t>
            </a:r>
            <a:r>
              <a:rPr lang="en-US" sz="1800" b="0" i="0" dirty="0">
                <a:effectLst/>
                <a:latin typeface="Source Serif Pro"/>
              </a:rPr>
              <a:t>K</a:t>
            </a:r>
            <a:r>
              <a:rPr lang="ru-RU" sz="1800" b="0" i="0" dirty="0">
                <a:effectLst/>
                <a:latin typeface="Source Serif Pro"/>
              </a:rPr>
              <a:t> </a:t>
            </a:r>
            <a:r>
              <a:rPr lang="en-US" sz="1800" b="0" i="0" dirty="0">
                <a:effectLst/>
                <a:latin typeface="Source Serif Pro"/>
              </a:rPr>
              <a:t>— </a:t>
            </a:r>
            <a:r>
              <a:rPr lang="ru-RU" sz="1800" b="0" i="0" cap="none" dirty="0" err="1">
                <a:effectLst/>
                <a:latin typeface="Source Serif Pro"/>
              </a:rPr>
              <a:t>Meteor</a:t>
            </a:r>
            <a:r>
              <a:rPr lang="ru-RU" sz="1800" b="0" i="0" cap="none" dirty="0">
                <a:effectLst/>
                <a:latin typeface="Source Serif Pro"/>
              </a:rPr>
              <a:t> — это </a:t>
            </a:r>
            <a:r>
              <a:rPr lang="ru-RU" sz="1800" b="0" i="0" cap="none" dirty="0" err="1">
                <a:effectLst/>
                <a:latin typeface="Source Serif Pro"/>
              </a:rPr>
              <a:t>javascript</a:t>
            </a:r>
            <a:r>
              <a:rPr lang="ru-RU" sz="1800" b="0" i="0" cap="none" dirty="0">
                <a:effectLst/>
                <a:latin typeface="Source Serif Pro"/>
              </a:rPr>
              <a:t> </a:t>
            </a:r>
            <a:r>
              <a:rPr lang="ru-RU" sz="1800" b="0" i="0" cap="none" dirty="0" err="1">
                <a:effectLst/>
                <a:latin typeface="Source Serif Pro"/>
              </a:rPr>
              <a:t>framework</a:t>
            </a:r>
            <a:r>
              <a:rPr lang="ru-RU" sz="1800" b="0" i="0" cap="none" dirty="0">
                <a:effectLst/>
                <a:latin typeface="Source Serif Pro"/>
              </a:rPr>
              <a:t>, используемый для создания полнофункциональных веб-приложений. Он объединяет уже популярные инструменты, такие как </a:t>
            </a:r>
            <a:r>
              <a:rPr lang="ru-RU" sz="1800" b="0" i="0" cap="none" dirty="0" err="1">
                <a:effectLst/>
                <a:latin typeface="Source Serif Pro"/>
              </a:rPr>
              <a:t>express.Js</a:t>
            </a:r>
            <a:r>
              <a:rPr lang="ru-RU" sz="1800" b="0" i="0" cap="none" dirty="0">
                <a:effectLst/>
                <a:latin typeface="Source Serif Pro"/>
              </a:rPr>
              <a:t>, </a:t>
            </a:r>
            <a:r>
              <a:rPr lang="ru-RU" sz="1800" b="0" i="0" cap="none" dirty="0" err="1">
                <a:effectLst/>
                <a:latin typeface="Source Serif Pro"/>
              </a:rPr>
              <a:t>mongodb</a:t>
            </a:r>
            <a:r>
              <a:rPr lang="ru-RU" sz="1800" b="0" i="0" cap="none" dirty="0">
                <a:effectLst/>
                <a:latin typeface="Source Serif Pro"/>
              </a:rPr>
              <a:t> и </a:t>
            </a:r>
            <a:r>
              <a:rPr lang="ru-RU" sz="1800" b="0" i="0" cap="none" dirty="0" err="1">
                <a:effectLst/>
                <a:latin typeface="Source Serif Pro"/>
              </a:rPr>
              <a:t>react</a:t>
            </a:r>
            <a:r>
              <a:rPr lang="ru-RU" sz="1800" b="0" i="0" cap="none" dirty="0">
                <a:effectLst/>
                <a:latin typeface="Source Serif Pro"/>
              </a:rPr>
              <a:t>, и упрощает развертывание полнофункционального приложения </a:t>
            </a:r>
            <a:r>
              <a:rPr lang="ru-RU" sz="1800" b="0" i="0" cap="none" dirty="0" err="1">
                <a:effectLst/>
                <a:latin typeface="Source Serif Pro"/>
              </a:rPr>
              <a:t>javascript</a:t>
            </a:r>
            <a:r>
              <a:rPr lang="ru-RU" sz="1800" b="0" i="0" cap="none" dirty="0">
                <a:effectLst/>
                <a:latin typeface="Source Serif Pro"/>
              </a:rPr>
              <a:t>.</a:t>
            </a:r>
            <a:endParaRPr lang="en-US" sz="1800" b="0" i="0" cap="none" dirty="0">
              <a:effectLst/>
              <a:latin typeface="Source Serif Pro"/>
            </a:endParaRPr>
          </a:p>
          <a:p>
            <a:pPr algn="l" fontAlgn="auto"/>
            <a:r>
              <a:rPr lang="en-US" sz="1800" b="0" i="0" dirty="0">
                <a:effectLst/>
                <a:latin typeface="Source Serif Pro"/>
              </a:rPr>
              <a:t>Nest </a:t>
            </a:r>
            <a:r>
              <a:rPr lang="ru-RU" sz="1800" b="0" i="0" dirty="0">
                <a:effectLst/>
                <a:latin typeface="Source Serif Pro"/>
              </a:rPr>
              <a:t>⭐️ 32.6</a:t>
            </a:r>
            <a:r>
              <a:rPr lang="en-US" sz="1800" b="0" i="0" dirty="0">
                <a:effectLst/>
                <a:latin typeface="Source Serif Pro"/>
              </a:rPr>
              <a:t>K —</a:t>
            </a:r>
            <a:r>
              <a:rPr lang="ru-RU" sz="1800" b="0" i="0" dirty="0">
                <a:effectLst/>
                <a:latin typeface="Source Serif Pro"/>
              </a:rPr>
              <a:t> </a:t>
            </a:r>
            <a:r>
              <a:rPr lang="ru-RU" sz="1800" b="0" i="0" cap="none" dirty="0">
                <a:effectLst/>
                <a:latin typeface="Source Serif Pro"/>
              </a:rPr>
              <a:t>Еще одна популярная платформа веб-приложений для </a:t>
            </a:r>
            <a:r>
              <a:rPr lang="ru-RU" sz="1800" b="0" i="0" cap="none" dirty="0" err="1">
                <a:effectLst/>
                <a:latin typeface="Source Serif Pro"/>
              </a:rPr>
              <a:t>node.Js</a:t>
            </a:r>
            <a:r>
              <a:rPr lang="ru-RU" sz="1800" b="0" i="0" cap="none" dirty="0">
                <a:effectLst/>
                <a:latin typeface="Source Serif Pro"/>
              </a:rPr>
              <a:t>. Он относительно новый, но быстро набирает популярность.</a:t>
            </a:r>
            <a:endParaRPr lang="en-US" sz="1800" b="0" i="0" dirty="0">
              <a:effectLst/>
              <a:latin typeface="Source Serif Pro"/>
            </a:endParaRPr>
          </a:p>
        </p:txBody>
      </p:sp>
    </p:spTree>
    <p:extLst>
      <p:ext uri="{BB962C8B-B14F-4D97-AF65-F5344CB8AC3E}">
        <p14:creationId xmlns:p14="http://schemas.microsoft.com/office/powerpoint/2010/main" val="78328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7E1C574-07D1-47C1-B1D0-43B3AEEF497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Заголовок 1">
            <a:extLst>
              <a:ext uri="{FF2B5EF4-FFF2-40B4-BE49-F238E27FC236}">
                <a16:creationId xmlns:a16="http://schemas.microsoft.com/office/drawing/2014/main" id="{0811ED77-2AF5-44C6-A157-59E96703ADDF}"/>
              </a:ext>
            </a:extLst>
          </p:cNvPr>
          <p:cNvSpPr>
            <a:spLocks noGrp="1"/>
          </p:cNvSpPr>
          <p:nvPr>
            <p:ph type="title"/>
          </p:nvPr>
        </p:nvSpPr>
        <p:spPr>
          <a:xfrm>
            <a:off x="1134176" y="-9625"/>
            <a:ext cx="11057823" cy="490888"/>
          </a:xfrm>
        </p:spPr>
        <p:txBody>
          <a:bodyPr>
            <a:noAutofit/>
          </a:bodyPr>
          <a:lstStyle/>
          <a:p>
            <a:pPr algn="l"/>
            <a:r>
              <a:rPr lang="ru-RU"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2. Какие существуют веб-сервера</a:t>
            </a:r>
            <a:endParaRPr lang="ru-RU" sz="4400"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85984CC9-4F66-4099-A466-60FDB03C3A24}"/>
              </a:ext>
            </a:extLst>
          </p:cNvPr>
          <p:cNvSpPr>
            <a:spLocks noGrp="1"/>
          </p:cNvSpPr>
          <p:nvPr>
            <p:ph idx="1"/>
          </p:nvPr>
        </p:nvSpPr>
        <p:spPr>
          <a:xfrm>
            <a:off x="288758" y="1280160"/>
            <a:ext cx="11559941" cy="4995511"/>
          </a:xfrm>
        </p:spPr>
        <p:txBody>
          <a:bodyPr>
            <a:noAutofit/>
          </a:bodyPr>
          <a:lstStyle/>
          <a:p>
            <a:r>
              <a:rPr lang="ru-RU" sz="1800" dirty="0"/>
              <a:t>Веб-сервера – </a:t>
            </a:r>
          </a:p>
          <a:p>
            <a:pPr marL="0" indent="0">
              <a:buNone/>
            </a:pPr>
            <a:r>
              <a:rPr lang="ru-RU" sz="1800" cap="none" dirty="0"/>
              <a:t>В контексте «отметок рейтинг» на </a:t>
            </a:r>
            <a:r>
              <a:rPr lang="ru-RU" sz="1800" cap="none" dirty="0" err="1"/>
              <a:t>гитхаб</a:t>
            </a:r>
            <a:endParaRPr lang="ru-RU" sz="1800" cap="none" dirty="0"/>
          </a:p>
          <a:p>
            <a:pPr algn="l" fontAlgn="auto"/>
            <a:r>
              <a:rPr lang="en-US" sz="1800" b="0" i="0" dirty="0">
                <a:effectLst/>
                <a:latin typeface="Source Serif Pro"/>
              </a:rPr>
              <a:t>Express.js </a:t>
            </a:r>
            <a:r>
              <a:rPr lang="ru-RU" sz="1800" b="0" i="0" dirty="0">
                <a:effectLst/>
                <a:latin typeface="Source Serif Pro"/>
              </a:rPr>
              <a:t>⭐️ 51.1</a:t>
            </a:r>
            <a:r>
              <a:rPr lang="en-US" sz="1800" b="0" i="0" dirty="0">
                <a:effectLst/>
                <a:latin typeface="Source Serif Pro"/>
              </a:rPr>
              <a:t>K</a:t>
            </a:r>
            <a:r>
              <a:rPr lang="ru-RU" sz="1800" b="0" i="0" dirty="0">
                <a:effectLst/>
                <a:latin typeface="Source Serif Pro"/>
              </a:rPr>
              <a:t> — </a:t>
            </a:r>
            <a:r>
              <a:rPr lang="ru-RU" sz="1800" b="0" i="0" cap="none" dirty="0">
                <a:effectLst/>
                <a:latin typeface="Source Serif Pro"/>
              </a:rPr>
              <a:t>Это минималистичная платформа веб-приложений для </a:t>
            </a:r>
            <a:r>
              <a:rPr lang="ru-RU" sz="1800" b="0" i="0" cap="none" dirty="0" err="1">
                <a:effectLst/>
                <a:latin typeface="Source Serif Pro"/>
              </a:rPr>
              <a:t>node.Js</a:t>
            </a:r>
            <a:r>
              <a:rPr lang="ru-RU" sz="1800" b="0" i="0" cap="none" dirty="0">
                <a:effectLst/>
                <a:latin typeface="Source Serif Pro"/>
              </a:rPr>
              <a:t>. На сегодняшний день это самый популярный выбор для создания веб-приложений на основе </a:t>
            </a:r>
            <a:r>
              <a:rPr lang="ru-RU" sz="1800" b="0" i="0" cap="none" dirty="0" err="1">
                <a:effectLst/>
                <a:latin typeface="Source Serif Pro"/>
              </a:rPr>
              <a:t>node.Js</a:t>
            </a:r>
            <a:r>
              <a:rPr lang="ru-RU" sz="1800" b="0" i="0" cap="none" dirty="0">
                <a:effectLst/>
                <a:latin typeface="Source Serif Pro"/>
              </a:rPr>
              <a:t>.</a:t>
            </a:r>
            <a:endParaRPr lang="en-US" sz="1800" b="0" i="0" cap="none" dirty="0">
              <a:effectLst/>
              <a:latin typeface="Source Serif Pro"/>
            </a:endParaRPr>
          </a:p>
          <a:p>
            <a:pPr algn="l" fontAlgn="auto"/>
            <a:r>
              <a:rPr lang="en-US" sz="1800" b="0" i="0" dirty="0">
                <a:effectLst/>
                <a:latin typeface="Source Serif Pro"/>
              </a:rPr>
              <a:t>Ruby on Rails </a:t>
            </a:r>
            <a:r>
              <a:rPr lang="ru-RU" sz="1800" b="0" i="0" dirty="0">
                <a:effectLst/>
                <a:latin typeface="Source Serif Pro"/>
              </a:rPr>
              <a:t>⭐️ 47.2</a:t>
            </a:r>
            <a:r>
              <a:rPr lang="en-US" sz="1800" b="0" i="0" dirty="0">
                <a:effectLst/>
                <a:latin typeface="Source Serif Pro"/>
              </a:rPr>
              <a:t>K</a:t>
            </a:r>
            <a:r>
              <a:rPr lang="ru-RU" sz="1800" b="0" i="0" dirty="0">
                <a:effectLst/>
                <a:latin typeface="Source Serif Pro"/>
              </a:rPr>
              <a:t> </a:t>
            </a:r>
            <a:r>
              <a:rPr lang="en-US" sz="1800" b="0" i="0" dirty="0">
                <a:effectLst/>
                <a:latin typeface="Source Serif Pro"/>
              </a:rPr>
              <a:t>— </a:t>
            </a:r>
            <a:r>
              <a:rPr lang="ru-RU" sz="1800" b="0" i="0" cap="none" dirty="0" err="1">
                <a:effectLst/>
                <a:latin typeface="Source Serif Pro"/>
              </a:rPr>
              <a:t>Ruby</a:t>
            </a:r>
            <a:r>
              <a:rPr lang="ru-RU" sz="1800" b="0" i="0" cap="none" dirty="0">
                <a:effectLst/>
                <a:latin typeface="Source Serif Pro"/>
              </a:rPr>
              <a:t> </a:t>
            </a:r>
            <a:r>
              <a:rPr lang="ru-RU" sz="1800" b="0" i="0" cap="none" dirty="0" err="1">
                <a:effectLst/>
                <a:latin typeface="Source Serif Pro"/>
              </a:rPr>
              <a:t>on</a:t>
            </a:r>
            <a:r>
              <a:rPr lang="ru-RU" sz="1800" b="0" i="0" cap="none" dirty="0">
                <a:effectLst/>
                <a:latin typeface="Source Serif Pro"/>
              </a:rPr>
              <a:t> </a:t>
            </a:r>
            <a:r>
              <a:rPr lang="ru-RU" sz="1800" b="0" i="0" cap="none" dirty="0" err="1">
                <a:effectLst/>
                <a:latin typeface="Source Serif Pro"/>
              </a:rPr>
              <a:t>rails</a:t>
            </a:r>
            <a:r>
              <a:rPr lang="ru-RU" sz="1800" b="0" i="0" cap="none" dirty="0">
                <a:effectLst/>
                <a:latin typeface="Source Serif Pro"/>
              </a:rPr>
              <a:t>, как правило, является одной из самых популярных сред для создания веб-приложений MVC. Это подход «все, что вам нужно», включая структуры по умолчанию для баз данных, веб-страниц и т. Д.</a:t>
            </a:r>
            <a:endParaRPr lang="en-US" sz="1800" b="0" i="0" cap="none" dirty="0">
              <a:effectLst/>
              <a:latin typeface="Source Serif Pro"/>
            </a:endParaRPr>
          </a:p>
          <a:p>
            <a:pPr algn="l" fontAlgn="auto"/>
            <a:r>
              <a:rPr lang="en-US" sz="1800" b="0" i="0" dirty="0">
                <a:effectLst/>
                <a:latin typeface="Source Serif Pro"/>
              </a:rPr>
              <a:t>Meteor </a:t>
            </a:r>
            <a:r>
              <a:rPr lang="ru-RU" sz="1800" b="0" i="0" dirty="0">
                <a:effectLst/>
                <a:latin typeface="Source Serif Pro"/>
              </a:rPr>
              <a:t>⭐️ 42.1</a:t>
            </a:r>
            <a:r>
              <a:rPr lang="en-US" sz="1800" b="0" i="0" dirty="0">
                <a:effectLst/>
                <a:latin typeface="Source Serif Pro"/>
              </a:rPr>
              <a:t>K</a:t>
            </a:r>
            <a:r>
              <a:rPr lang="ru-RU" sz="1800" b="0" i="0" dirty="0">
                <a:effectLst/>
                <a:latin typeface="Source Serif Pro"/>
              </a:rPr>
              <a:t> </a:t>
            </a:r>
            <a:r>
              <a:rPr lang="en-US" sz="1800" b="0" i="0" dirty="0">
                <a:effectLst/>
                <a:latin typeface="Source Serif Pro"/>
              </a:rPr>
              <a:t>— </a:t>
            </a:r>
            <a:r>
              <a:rPr lang="ru-RU" sz="1800" b="0" i="0" cap="none" dirty="0" err="1">
                <a:effectLst/>
                <a:latin typeface="Source Serif Pro"/>
              </a:rPr>
              <a:t>Meteor</a:t>
            </a:r>
            <a:r>
              <a:rPr lang="ru-RU" sz="1800" b="0" i="0" cap="none" dirty="0">
                <a:effectLst/>
                <a:latin typeface="Source Serif Pro"/>
              </a:rPr>
              <a:t> — это </a:t>
            </a:r>
            <a:r>
              <a:rPr lang="ru-RU" sz="1800" b="0" i="0" cap="none" dirty="0" err="1">
                <a:effectLst/>
                <a:latin typeface="Source Serif Pro"/>
              </a:rPr>
              <a:t>javascript</a:t>
            </a:r>
            <a:r>
              <a:rPr lang="ru-RU" sz="1800" b="0" i="0" cap="none" dirty="0">
                <a:effectLst/>
                <a:latin typeface="Source Serif Pro"/>
              </a:rPr>
              <a:t> </a:t>
            </a:r>
            <a:r>
              <a:rPr lang="ru-RU" sz="1800" b="0" i="0" cap="none" dirty="0" err="1">
                <a:effectLst/>
                <a:latin typeface="Source Serif Pro"/>
              </a:rPr>
              <a:t>framework</a:t>
            </a:r>
            <a:r>
              <a:rPr lang="ru-RU" sz="1800" b="0" i="0" cap="none" dirty="0">
                <a:effectLst/>
                <a:latin typeface="Source Serif Pro"/>
              </a:rPr>
              <a:t>, используемый для создания полнофункциональных веб-приложений. Он объединяет уже популярные инструменты, такие как </a:t>
            </a:r>
            <a:r>
              <a:rPr lang="ru-RU" sz="1800" b="0" i="0" cap="none" dirty="0" err="1">
                <a:effectLst/>
                <a:latin typeface="Source Serif Pro"/>
              </a:rPr>
              <a:t>express.Js</a:t>
            </a:r>
            <a:r>
              <a:rPr lang="ru-RU" sz="1800" b="0" i="0" cap="none" dirty="0">
                <a:effectLst/>
                <a:latin typeface="Source Serif Pro"/>
              </a:rPr>
              <a:t>, </a:t>
            </a:r>
            <a:r>
              <a:rPr lang="ru-RU" sz="1800" b="0" i="0" cap="none" dirty="0" err="1">
                <a:effectLst/>
                <a:latin typeface="Source Serif Pro"/>
              </a:rPr>
              <a:t>mongodb</a:t>
            </a:r>
            <a:r>
              <a:rPr lang="ru-RU" sz="1800" b="0" i="0" cap="none" dirty="0">
                <a:effectLst/>
                <a:latin typeface="Source Serif Pro"/>
              </a:rPr>
              <a:t> и </a:t>
            </a:r>
            <a:r>
              <a:rPr lang="ru-RU" sz="1800" b="0" i="0" cap="none" dirty="0" err="1">
                <a:effectLst/>
                <a:latin typeface="Source Serif Pro"/>
              </a:rPr>
              <a:t>react</a:t>
            </a:r>
            <a:r>
              <a:rPr lang="ru-RU" sz="1800" b="0" i="0" cap="none" dirty="0">
                <a:effectLst/>
                <a:latin typeface="Source Serif Pro"/>
              </a:rPr>
              <a:t>, и упрощает развертывание полнофункционального приложения </a:t>
            </a:r>
            <a:r>
              <a:rPr lang="ru-RU" sz="1800" b="0" i="0" cap="none" dirty="0" err="1">
                <a:effectLst/>
                <a:latin typeface="Source Serif Pro"/>
              </a:rPr>
              <a:t>javascript</a:t>
            </a:r>
            <a:r>
              <a:rPr lang="ru-RU" sz="1800" b="0" i="0" cap="none" dirty="0">
                <a:effectLst/>
                <a:latin typeface="Source Serif Pro"/>
              </a:rPr>
              <a:t>.</a:t>
            </a:r>
            <a:endParaRPr lang="en-US" sz="1800" b="0" i="0" cap="none" dirty="0">
              <a:effectLst/>
              <a:latin typeface="Source Serif Pro"/>
            </a:endParaRPr>
          </a:p>
          <a:p>
            <a:pPr algn="l" fontAlgn="auto"/>
            <a:r>
              <a:rPr lang="en-US" sz="1800" b="0" i="0" dirty="0">
                <a:effectLst/>
                <a:latin typeface="Source Serif Pro"/>
              </a:rPr>
              <a:t>Nest </a:t>
            </a:r>
            <a:r>
              <a:rPr lang="ru-RU" sz="1800" b="0" i="0" dirty="0">
                <a:effectLst/>
                <a:latin typeface="Source Serif Pro"/>
              </a:rPr>
              <a:t>⭐️ 32.6</a:t>
            </a:r>
            <a:r>
              <a:rPr lang="en-US" sz="1800" b="0" i="0" dirty="0">
                <a:effectLst/>
                <a:latin typeface="Source Serif Pro"/>
              </a:rPr>
              <a:t>K —</a:t>
            </a:r>
            <a:r>
              <a:rPr lang="ru-RU" sz="1800" b="0" i="0" dirty="0">
                <a:effectLst/>
                <a:latin typeface="Source Serif Pro"/>
              </a:rPr>
              <a:t> </a:t>
            </a:r>
            <a:r>
              <a:rPr lang="ru-RU" sz="1800" b="0" i="0" cap="none" dirty="0">
                <a:effectLst/>
                <a:latin typeface="Source Serif Pro"/>
              </a:rPr>
              <a:t>Еще одна популярная платформа веб-приложений для </a:t>
            </a:r>
            <a:r>
              <a:rPr lang="ru-RU" sz="1800" b="0" i="0" cap="none" dirty="0" err="1">
                <a:effectLst/>
                <a:latin typeface="Source Serif Pro"/>
              </a:rPr>
              <a:t>node.Js</a:t>
            </a:r>
            <a:r>
              <a:rPr lang="ru-RU" sz="1800" b="0" i="0" cap="none" dirty="0">
                <a:effectLst/>
                <a:latin typeface="Source Serif Pro"/>
              </a:rPr>
              <a:t>. Он относительно новый, но быстро набирает популярность.</a:t>
            </a:r>
            <a:endParaRPr lang="en-US" sz="1800" b="0" i="0" dirty="0">
              <a:effectLst/>
              <a:latin typeface="Source Serif Pro"/>
            </a:endParaRPr>
          </a:p>
        </p:txBody>
      </p:sp>
    </p:spTree>
    <p:extLst>
      <p:ext uri="{BB962C8B-B14F-4D97-AF65-F5344CB8AC3E}">
        <p14:creationId xmlns:p14="http://schemas.microsoft.com/office/powerpoint/2010/main" val="4191410325"/>
      </p:ext>
    </p:extLst>
  </p:cSld>
  <p:clrMapOvr>
    <a:masterClrMapping/>
  </p:clrMapOvr>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TM04033925[[fn=Капля]]</Template>
  <TotalTime>96</TotalTime>
  <Words>1729</Words>
  <Application>Microsoft Office PowerPoint</Application>
  <PresentationFormat>Широкоэкранный</PresentationFormat>
  <Paragraphs>85</Paragraphs>
  <Slides>18</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Calibri</vt:lpstr>
      <vt:lpstr>gt-regular</vt:lpstr>
      <vt:lpstr>Source Serif Pro</vt:lpstr>
      <vt:lpstr>Times New Roman</vt:lpstr>
      <vt:lpstr>Tw Cen MT</vt:lpstr>
      <vt:lpstr>Капля</vt:lpstr>
      <vt:lpstr>Занятие 1 Тема:</vt:lpstr>
      <vt:lpstr>1. Что такое веб-сервер и http</vt:lpstr>
      <vt:lpstr>1. Что такое веб-сервер и http</vt:lpstr>
      <vt:lpstr>1. Что такое веб-сервер и http</vt:lpstr>
      <vt:lpstr>1. Что такое веб-сервер и http</vt:lpstr>
      <vt:lpstr>2. Какие существуют веб-сервера</vt:lpstr>
      <vt:lpstr>2. Какие существуют веб-сервера</vt:lpstr>
      <vt:lpstr>2. Какие существуют веб-сервера</vt:lpstr>
      <vt:lpstr>2. Какие существуют веб-сервера</vt:lpstr>
      <vt:lpstr>3. Python веб-сервера, их отличия и преимущества</vt:lpstr>
      <vt:lpstr>3.  Python веб-сервера, их отличия и преимущества</vt:lpstr>
      <vt:lpstr>3.  Python веб-сервера, их отличия и преимущества</vt:lpstr>
      <vt:lpstr>3.  Python веб-сервера, их отличия и преимущества</vt:lpstr>
      <vt:lpstr>3.  Python веб-сервера, их отличия и преимущества</vt:lpstr>
      <vt:lpstr>3.  Python веб-сервера, их отличия и преимущества</vt:lpstr>
      <vt:lpstr>4. Общее сравнение Python фреймворков</vt:lpstr>
      <vt:lpstr>3.  Python веб-сервера, их отличия и преимущества</vt:lpstr>
      <vt:lpstr>3.  Python веб-сервера, их отличия и преимущества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Занятие 1 Тема:</dc:title>
  <dc:creator>Bogdan</dc:creator>
  <cp:lastModifiedBy>Bogdan</cp:lastModifiedBy>
  <cp:revision>10</cp:revision>
  <dcterms:created xsi:type="dcterms:W3CDTF">2022-07-05T04:21:38Z</dcterms:created>
  <dcterms:modified xsi:type="dcterms:W3CDTF">2022-07-05T12:18:58Z</dcterms:modified>
</cp:coreProperties>
</file>