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3866" y="3403480"/>
            <a:ext cx="6677885" cy="1560477"/>
          </a:xfrm>
        </p:spPr>
        <p:txBody>
          <a:bodyPr>
            <a:noAutofit/>
          </a:bodyPr>
          <a:lstStyle/>
          <a:p>
            <a:r>
              <a:rPr lang="ru-RU" dirty="0"/>
              <a:t>Введение в Web-технологии. Структура HTML. Форматирование текста при помощи HTML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5A4F5-962C-F8B3-3A4C-7EEC59C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&lt;</a:t>
            </a:r>
            <a:r>
              <a:rPr lang="en-US" dirty="0"/>
              <a:t>html&gt;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4BFAB-5254-5298-3F8A-075DF328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ru-RU" dirty="0"/>
              <a:t>Парный тег, используется для определения границ </a:t>
            </a:r>
            <a:r>
              <a:rPr lang="ru-RU" dirty="0" err="1"/>
              <a:t>html</a:t>
            </a:r>
            <a:r>
              <a:rPr lang="ru-RU" dirty="0"/>
              <a:t> кода</a:t>
            </a:r>
          </a:p>
          <a:p>
            <a:pPr hangingPunct="1"/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hangingPunct="1"/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hangingPunct="1"/>
            <a:r>
              <a:rPr lang="ru-RU" dirty="0"/>
              <a:t>    Здесь весь код </a:t>
            </a:r>
            <a:r>
              <a:rPr lang="ru-RU" dirty="0" err="1"/>
              <a:t>html</a:t>
            </a:r>
            <a:endParaRPr lang="ru-RU" dirty="0"/>
          </a:p>
          <a:p>
            <a:pPr hangingPunct="1"/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707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A25B0-F097-9E58-EA30-A247D95B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</a:t>
            </a:r>
            <a:r>
              <a:rPr lang="en-US" dirty="0"/>
              <a:t>head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D09E7-ACA8-136F-60FA-C0B29E2B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Тег &lt;</a:t>
            </a:r>
            <a:r>
              <a:rPr lang="ru-RU" dirty="0" err="1"/>
              <a:t>head</a:t>
            </a:r>
            <a:r>
              <a:rPr lang="ru-RU" dirty="0"/>
              <a:t>&gt; предназначен для хранения других элементов, цель которых — помочь браузеру в работе с данными. Также внутри контейнера &lt;</a:t>
            </a:r>
            <a:r>
              <a:rPr lang="ru-RU" dirty="0" err="1"/>
              <a:t>head</a:t>
            </a:r>
            <a:r>
              <a:rPr lang="ru-RU" dirty="0"/>
              <a:t>&gt; находятся </a:t>
            </a:r>
            <a:r>
              <a:rPr lang="ru-RU" dirty="0" err="1"/>
              <a:t>метатеги</a:t>
            </a:r>
            <a:r>
              <a:rPr lang="ru-RU" dirty="0"/>
              <a:t>, которые используются для хранения информации предназначенной для браузеров и поисковых систем.</a:t>
            </a:r>
          </a:p>
          <a:p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    &lt;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     Здесь дополнительная информация</a:t>
            </a:r>
          </a:p>
          <a:p>
            <a:r>
              <a:rPr lang="ru-RU" dirty="0"/>
              <a:t>    &lt;/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 </a:t>
            </a:r>
          </a:p>
          <a:p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161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4278E-25C3-24A4-94D9-6AFF941E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Теги внутри </a:t>
            </a:r>
            <a:r>
              <a:rPr lang="en-US" dirty="0"/>
              <a:t>head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0E29-723C-7CE3-E4C5-7FF079A8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title</a:t>
            </a:r>
            <a:r>
              <a:rPr lang="ru-RU" dirty="0"/>
              <a:t>&gt;Моя страница&lt;/</a:t>
            </a:r>
            <a:r>
              <a:rPr lang="ru-RU" dirty="0" err="1"/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Тег для отображения заголовка вкладки или окна</a:t>
            </a:r>
          </a:p>
          <a:p>
            <a:r>
              <a:rPr lang="ru-RU" dirty="0"/>
              <a:t>&lt;</a:t>
            </a:r>
            <a:r>
              <a:rPr lang="ru-RU" dirty="0" err="1"/>
              <a:t>meta</a:t>
            </a:r>
            <a:r>
              <a:rPr lang="ru-RU" dirty="0"/>
              <a:t>&gt;</a:t>
            </a:r>
          </a:p>
          <a:p>
            <a:r>
              <a:rPr lang="ru-RU" dirty="0"/>
              <a:t>Тег для записи дополнительной информации.</a:t>
            </a:r>
          </a:p>
          <a:p>
            <a:r>
              <a:rPr lang="ru-RU" dirty="0"/>
              <a:t>Есть очень много различных вариаций тегов &lt;</a:t>
            </a:r>
            <a:r>
              <a:rPr lang="ru-RU" dirty="0" err="1"/>
              <a:t>meta</a:t>
            </a:r>
            <a:r>
              <a:rPr lang="ru-RU" dirty="0"/>
              <a:t>&gt;, но мы рассмотрим только важнейшие из них.</a:t>
            </a:r>
          </a:p>
        </p:txBody>
      </p:sp>
      <p:pic>
        <p:nvPicPr>
          <p:cNvPr id="4" name="Google Shape;126;p24">
            <a:extLst>
              <a:ext uri="{FF2B5EF4-FFF2-40B4-BE49-F238E27FC236}">
                <a16:creationId xmlns:a16="http://schemas.microsoft.com/office/drawing/2014/main" id="{C4B21DD2-6218-2029-5561-E3A0911CA2D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9816" y="1741486"/>
            <a:ext cx="2713220" cy="492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19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E2C12-20F7-D2F4-B9E5-EBBECE31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</a:t>
            </a:r>
            <a:r>
              <a:rPr lang="en-US" dirty="0"/>
              <a:t>meta-</a:t>
            </a:r>
            <a:r>
              <a:rPr lang="ru-RU" dirty="0"/>
              <a:t>теги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F4C56-D7EF-820A-A4DC-AE11544E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meta</a:t>
            </a:r>
            <a:r>
              <a:rPr lang="ru-RU" dirty="0"/>
              <a:t> </a:t>
            </a:r>
            <a:r>
              <a:rPr lang="ru-RU" dirty="0" err="1"/>
              <a:t>charset</a:t>
            </a:r>
            <a:r>
              <a:rPr lang="ru-RU" dirty="0"/>
              <a:t>="UTF-8"&gt;</a:t>
            </a:r>
          </a:p>
          <a:p>
            <a:r>
              <a:rPr lang="ru-RU" dirty="0"/>
              <a:t>Мета тег для указания кодировки текста. </a:t>
            </a:r>
          </a:p>
          <a:p>
            <a:r>
              <a:rPr lang="ru-RU" dirty="0"/>
              <a:t>Указывайте UTF-8 для избежания проблем с кириллицей.</a:t>
            </a:r>
          </a:p>
        </p:txBody>
      </p:sp>
    </p:spTree>
    <p:extLst>
      <p:ext uri="{BB962C8B-B14F-4D97-AF65-F5344CB8AC3E}">
        <p14:creationId xmlns:p14="http://schemas.microsoft.com/office/powerpoint/2010/main" val="428084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81515-F658-0EC9-203F-8D8065BB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</a:t>
            </a:r>
            <a:r>
              <a:rPr lang="en-US" dirty="0"/>
              <a:t>meta-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03E74-4E96-7046-948B-77417317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name="viewport" content="width=device-width, initial-scale=1.0"&gt;</a:t>
            </a:r>
          </a:p>
          <a:p>
            <a:r>
              <a:rPr lang="ru-RU" dirty="0"/>
              <a:t>Задает некоторые параметры окна просмотра в браузере. Атрибут </a:t>
            </a:r>
            <a:r>
              <a:rPr lang="en-US" dirty="0"/>
              <a:t>width </a:t>
            </a:r>
            <a:r>
              <a:rPr lang="ru-RU" dirty="0"/>
              <a:t>указывает ширину окна просмотра (</a:t>
            </a:r>
            <a:r>
              <a:rPr lang="ru-RU" dirty="0" err="1"/>
              <a:t>вьюпорта</a:t>
            </a:r>
            <a:r>
              <a:rPr lang="ru-RU" dirty="0"/>
              <a:t>), </a:t>
            </a:r>
            <a:r>
              <a:rPr lang="en-US" dirty="0"/>
              <a:t>initial-scale - </a:t>
            </a:r>
            <a:r>
              <a:rPr lang="ru-RU" dirty="0"/>
              <a:t>коэффициент масштабирования при первом открытии страницы.</a:t>
            </a:r>
          </a:p>
          <a:p>
            <a:r>
              <a:rPr lang="ru-RU" dirty="0"/>
              <a:t>Мета тег для адаптивного сайта: указывает, что ширина </a:t>
            </a:r>
            <a:r>
              <a:rPr lang="ru-RU" dirty="0" err="1"/>
              <a:t>вьюпорта</a:t>
            </a:r>
            <a:r>
              <a:rPr lang="ru-RU" dirty="0"/>
              <a:t> подгоняется под размеры устройства:</a:t>
            </a:r>
          </a:p>
          <a:p>
            <a:r>
              <a:rPr lang="ru-RU" dirty="0"/>
              <a:t>&lt;</a:t>
            </a:r>
            <a:r>
              <a:rPr lang="en-US" dirty="0"/>
              <a:t>meta name="viewport" content="width=device-width, initial-scale=1.0"&gt;</a:t>
            </a:r>
          </a:p>
        </p:txBody>
      </p:sp>
    </p:spTree>
    <p:extLst>
      <p:ext uri="{BB962C8B-B14F-4D97-AF65-F5344CB8AC3E}">
        <p14:creationId xmlns:p14="http://schemas.microsoft.com/office/powerpoint/2010/main" val="234644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C0D7A-A8B8-4F7B-A757-1FDE53AD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</a:t>
            </a:r>
            <a:r>
              <a:rPr lang="en-US" dirty="0"/>
              <a:t>meta-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82F84-4894-C926-09CB-A4892D23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Meta</a:t>
            </a:r>
            <a:r>
              <a:rPr lang="ru-RU" dirty="0"/>
              <a:t>-тег </a:t>
            </a:r>
            <a:r>
              <a:rPr lang="ru-RU" dirty="0" err="1"/>
              <a:t>description</a:t>
            </a:r>
            <a:endParaRPr lang="ru-RU" dirty="0"/>
          </a:p>
          <a:p>
            <a:r>
              <a:rPr lang="ru-RU" dirty="0"/>
              <a:t>Краткое описание документа (страницы сайта). Поисковые системы могут использовать содержимое мета тега </a:t>
            </a:r>
            <a:r>
              <a:rPr lang="ru-RU" dirty="0" err="1"/>
              <a:t>description</a:t>
            </a:r>
            <a:r>
              <a:rPr lang="ru-RU" dirty="0"/>
              <a:t> для вывода в </a:t>
            </a:r>
            <a:r>
              <a:rPr lang="ru-RU" dirty="0" err="1"/>
              <a:t>сниппете</a:t>
            </a:r>
            <a:r>
              <a:rPr lang="ru-RU" dirty="0"/>
              <a:t> поисковой выдачи.</a:t>
            </a:r>
          </a:p>
          <a:p>
            <a:r>
              <a:rPr lang="ru-RU" dirty="0"/>
              <a:t>&lt;</a:t>
            </a:r>
            <a:r>
              <a:rPr lang="ru-RU" dirty="0" err="1"/>
              <a:t>meta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="</a:t>
            </a:r>
            <a:r>
              <a:rPr lang="ru-RU" dirty="0" err="1"/>
              <a:t>description</a:t>
            </a:r>
            <a:r>
              <a:rPr lang="ru-RU" dirty="0"/>
              <a:t>" </a:t>
            </a:r>
            <a:r>
              <a:rPr lang="ru-RU" dirty="0" err="1"/>
              <a:t>content</a:t>
            </a:r>
            <a:r>
              <a:rPr lang="ru-RU" dirty="0"/>
              <a:t>="Краткое описание страницы"&gt;</a:t>
            </a:r>
          </a:p>
        </p:txBody>
      </p:sp>
    </p:spTree>
    <p:extLst>
      <p:ext uri="{BB962C8B-B14F-4D97-AF65-F5344CB8AC3E}">
        <p14:creationId xmlns:p14="http://schemas.microsoft.com/office/powerpoint/2010/main" val="231995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D4793-1F26-A8BF-5060-2647F7C0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</a:t>
            </a:r>
            <a:r>
              <a:rPr lang="en-US" dirty="0"/>
              <a:t>meta-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28F29-27C5-0CD5-E916-C0AFB269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Meta</a:t>
            </a:r>
            <a:r>
              <a:rPr lang="ru-RU" dirty="0"/>
              <a:t>-тег </a:t>
            </a:r>
            <a:r>
              <a:rPr lang="ru-RU" dirty="0" err="1"/>
              <a:t>keywords</a:t>
            </a:r>
            <a:endParaRPr lang="ru-RU" dirty="0"/>
          </a:p>
          <a:p>
            <a:r>
              <a:rPr lang="ru-RU" dirty="0"/>
              <a:t>Ключевые слова страницы. Ранее использовался для указания поисковым системам основные смысловые фразы веб-страницы. На данный момент существуют разные мнения как правильно и стоит ли заполнять мета тег </a:t>
            </a:r>
            <a:r>
              <a:rPr lang="ru-RU" dirty="0" err="1"/>
              <a:t>keywords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&lt;</a:t>
            </a:r>
            <a:r>
              <a:rPr lang="ru-RU" dirty="0" err="1"/>
              <a:t>meta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="</a:t>
            </a:r>
            <a:r>
              <a:rPr lang="ru-RU" dirty="0" err="1"/>
              <a:t>keywords</a:t>
            </a:r>
            <a:r>
              <a:rPr lang="ru-RU" dirty="0"/>
              <a:t>" </a:t>
            </a:r>
            <a:r>
              <a:rPr lang="ru-RU" dirty="0" err="1"/>
              <a:t>content</a:t>
            </a:r>
            <a:r>
              <a:rPr lang="ru-RU" dirty="0"/>
              <a:t>="ключевое слово 1, ключевое слово 2, ключевое слово 3"&gt;</a:t>
            </a:r>
          </a:p>
        </p:txBody>
      </p:sp>
    </p:spTree>
    <p:extLst>
      <p:ext uri="{BB962C8B-B14F-4D97-AF65-F5344CB8AC3E}">
        <p14:creationId xmlns:p14="http://schemas.microsoft.com/office/powerpoint/2010/main" val="14765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81A8-F9B4-E462-4C28-F2BD6F29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&lt;</a:t>
            </a:r>
            <a:r>
              <a:rPr lang="en-US" dirty="0"/>
              <a:t>body&gt;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C6F5B-C5F9-AE90-3FD0-6F5C9FF1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содержимое страницы.</a:t>
            </a:r>
          </a:p>
          <a:p>
            <a:r>
              <a:rPr lang="ru-RU" dirty="0"/>
              <a:t>Всё что будет в теге </a:t>
            </a:r>
            <a:r>
              <a:rPr lang="ru-RU" dirty="0" err="1"/>
              <a:t>body</a:t>
            </a:r>
            <a:r>
              <a:rPr lang="ru-RU" dirty="0"/>
              <a:t>, будет видно в браузере в окне сайта.</a:t>
            </a:r>
          </a:p>
        </p:txBody>
      </p:sp>
    </p:spTree>
    <p:extLst>
      <p:ext uri="{BB962C8B-B14F-4D97-AF65-F5344CB8AC3E}">
        <p14:creationId xmlns:p14="http://schemas.microsoft.com/office/powerpoint/2010/main" val="136933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DF99C-4EFF-BB4D-CCC2-BF7B08AE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заготовка страницы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918EAA-A4E7-D213-3DD6-2FD463DC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ru-RU" dirty="0"/>
              <a:t>Моя страница&lt;/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54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FD06953-408F-FC0D-5D5E-D80A6C18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Теги заголовков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CD871E-2EC4-D58A-D4AE-D47B432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&lt;h1&gt;&lt;/h1&gt;</a:t>
            </a:r>
          </a:p>
          <a:p>
            <a:r>
              <a:rPr lang="pt-BR" dirty="0"/>
              <a:t>&lt;h2&gt;&lt;/h2&gt;</a:t>
            </a:r>
          </a:p>
          <a:p>
            <a:r>
              <a:rPr lang="pt-BR" dirty="0"/>
              <a:t>&lt;h3&gt;&lt;/h3&gt;</a:t>
            </a:r>
          </a:p>
          <a:p>
            <a:r>
              <a:rPr lang="pt-BR" dirty="0"/>
              <a:t>&lt;h4&gt;&lt;/h4&gt;</a:t>
            </a:r>
          </a:p>
          <a:p>
            <a:r>
              <a:rPr lang="pt-BR" dirty="0"/>
              <a:t>&lt;h5&gt;&lt;/h5&gt;</a:t>
            </a:r>
          </a:p>
          <a:p>
            <a:r>
              <a:rPr lang="pt-BR" dirty="0"/>
              <a:t>&lt;h6&gt;&lt;/h6&gt;</a:t>
            </a:r>
          </a:p>
          <a:p>
            <a:endParaRPr lang="ru-RU" dirty="0"/>
          </a:p>
          <a:p>
            <a:r>
              <a:rPr lang="ru-RU" dirty="0"/>
              <a:t>Теги заголовков олицетворяют 6 уровней заголовков.</a:t>
            </a:r>
          </a:p>
        </p:txBody>
      </p:sp>
    </p:spTree>
    <p:extLst>
      <p:ext uri="{BB962C8B-B14F-4D97-AF65-F5344CB8AC3E}">
        <p14:creationId xmlns:p14="http://schemas.microsoft.com/office/powerpoint/2010/main" val="84724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11358383" cy="4779985"/>
          </a:xfrm>
        </p:spPr>
        <p:txBody>
          <a:bodyPr>
            <a:normAutofit/>
          </a:bodyPr>
          <a:lstStyle/>
          <a:p>
            <a:r>
              <a:rPr lang="ru-RU" b="1" dirty="0"/>
              <a:t>HTML </a:t>
            </a:r>
            <a:r>
              <a:rPr lang="ru-RU" dirty="0"/>
              <a:t>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Language — «язык гипертекстовой разметки») — самый базовый строительный блок Веба. Он определяет содержание и структуру веб-контента. Другие технологии, помимо HTML, обычно используются для описания внешнего вида/представления (CSS) или функциональности/поведения (JavaScript) веб-страницы.</a:t>
            </a:r>
          </a:p>
        </p:txBody>
      </p:sp>
      <p:pic>
        <p:nvPicPr>
          <p:cNvPr id="2" name="Picture 3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307E7481-46A0-3C0D-E795-F6B191D5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14" y="4126716"/>
            <a:ext cx="5097571" cy="19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55111-748A-878E-AE83-CD250F9F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A2A81-E2B1-6984-E59E-4DC57D32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&lt;p&gt;&lt;/p&gt;</a:t>
            </a:r>
          </a:p>
          <a:p>
            <a:r>
              <a:rPr lang="ru-RU" dirty="0"/>
              <a:t>Представляет собой один абзац текста</a:t>
            </a:r>
          </a:p>
          <a:p>
            <a:r>
              <a:rPr lang="ru-RU" dirty="0"/>
              <a:t>&lt;</a:t>
            </a:r>
            <a:r>
              <a:rPr lang="ru-RU" dirty="0" err="1"/>
              <a:t>pre</a:t>
            </a:r>
            <a:r>
              <a:rPr lang="ru-RU" dirty="0"/>
              <a:t>&gt;&lt;/</a:t>
            </a:r>
            <a:r>
              <a:rPr lang="ru-RU" dirty="0" err="1"/>
              <a:t>pre</a:t>
            </a:r>
            <a:r>
              <a:rPr lang="ru-RU" dirty="0"/>
              <a:t>&gt;</a:t>
            </a:r>
          </a:p>
          <a:p>
            <a:r>
              <a:rPr lang="ru-RU" dirty="0"/>
              <a:t>Представляет собой текст с сохранением всех пробельных символов</a:t>
            </a:r>
          </a:p>
          <a:p>
            <a:r>
              <a:rPr lang="ru-RU" dirty="0"/>
              <a:t>&lt;</a:t>
            </a:r>
            <a:r>
              <a:rPr lang="ru-RU" dirty="0" err="1"/>
              <a:t>br</a:t>
            </a:r>
            <a:r>
              <a:rPr lang="ru-RU" dirty="0"/>
              <a:t>&gt;&lt;/</a:t>
            </a:r>
            <a:r>
              <a:rPr lang="ru-RU" dirty="0" err="1"/>
              <a:t>br</a:t>
            </a:r>
            <a:r>
              <a:rPr lang="ru-RU" dirty="0"/>
              <a:t>&gt;</a:t>
            </a:r>
          </a:p>
          <a:p>
            <a:r>
              <a:rPr lang="ru-RU" dirty="0"/>
              <a:t>Устанавливает перевод строки в тексте (возврат каретки)/перенос на новую строку</a:t>
            </a:r>
          </a:p>
        </p:txBody>
      </p:sp>
    </p:spTree>
    <p:extLst>
      <p:ext uri="{BB962C8B-B14F-4D97-AF65-F5344CB8AC3E}">
        <p14:creationId xmlns:p14="http://schemas.microsoft.com/office/powerpoint/2010/main" val="170117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C8044-A3A0-6F04-5C4E-B8881E39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тегов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E18B-7374-F08A-8CC0-5679F63C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определить сами</a:t>
            </a:r>
          </a:p>
          <a:p>
            <a:r>
              <a:rPr lang="ru-RU" dirty="0"/>
              <a:t>&lt;b&gt;&lt;/b&gt; - Жирное выделение текста</a:t>
            </a:r>
          </a:p>
          <a:p>
            <a:r>
              <a:rPr lang="ru-RU" dirty="0"/>
              <a:t>&lt;i&gt;&lt;/i&gt; -  Курсивное выделение текста</a:t>
            </a:r>
          </a:p>
          <a:p>
            <a:r>
              <a:rPr lang="ru-RU" dirty="0"/>
              <a:t>&lt;u&gt;&lt;/u&gt; - Элемент слабой аннотации (подчёркивание)</a:t>
            </a:r>
          </a:p>
          <a:p>
            <a:r>
              <a:rPr lang="ru-RU" dirty="0"/>
              <a:t>&lt;</a:t>
            </a:r>
            <a:r>
              <a:rPr lang="ru-RU" dirty="0" err="1"/>
              <a:t>em</a:t>
            </a:r>
            <a:r>
              <a:rPr lang="ru-RU" dirty="0"/>
              <a:t>&gt;&lt;/</a:t>
            </a:r>
            <a:r>
              <a:rPr lang="ru-RU" dirty="0" err="1"/>
              <a:t>em</a:t>
            </a:r>
            <a:r>
              <a:rPr lang="ru-RU" dirty="0"/>
              <a:t>&gt; - Элемент акцентирования</a:t>
            </a:r>
          </a:p>
          <a:p>
            <a:r>
              <a:rPr lang="ru-RU" dirty="0"/>
              <a:t>&lt;</a:t>
            </a:r>
            <a:r>
              <a:rPr lang="ru-RU" dirty="0" err="1"/>
              <a:t>strong</a:t>
            </a:r>
            <a:r>
              <a:rPr lang="ru-RU" dirty="0"/>
              <a:t>&gt;&lt;/</a:t>
            </a:r>
            <a:r>
              <a:rPr lang="ru-RU" dirty="0" err="1"/>
              <a:t>strong</a:t>
            </a:r>
            <a:r>
              <a:rPr lang="ru-RU" dirty="0"/>
              <a:t>&gt; - элемент выделения важного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0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23F1F-CAC4-41E7-CA1C-941E2A0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символов 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A22BD-7713-F810-1151-8521EE84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спецсимволы задаются с помощью набора кода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Символы можно легко </a:t>
            </a:r>
            <a:r>
              <a:rPr lang="ru-RU" dirty="0" err="1"/>
              <a:t>нагуглить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524B80-3903-9F5E-2E20-92FF7742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07" y="2468702"/>
            <a:ext cx="5436587" cy="20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2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DB9EC-CB63-C52F-33D7-187DC401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8EF20-A412-EABD-3D0F-6EA2803F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Списком называется взаимосвязанный набор отдельных фраз или предложений, которые начинаются с маркера или цифры. Списки предоставляют возможность упорядочить и систематизировать разные данные и представить их в наглядном и удобном для пользователя виде.</a:t>
            </a:r>
          </a:p>
        </p:txBody>
      </p:sp>
    </p:spTree>
    <p:extLst>
      <p:ext uri="{BB962C8B-B14F-4D97-AF65-F5344CB8AC3E}">
        <p14:creationId xmlns:p14="http://schemas.microsoft.com/office/powerpoint/2010/main" val="385326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0B373-801B-E34D-1BDB-7C43A8B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списков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52F54-7A61-5172-BE9B-2B764E17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HTML существует три вида списков: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маркированный (неупорядоченный) список;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нумерованный (упорядоченный) список;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список описаний.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0E400-F96C-6584-69F9-F5C92E75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Маркированный список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D6027-FA1E-E1D0-49CD-37DA0111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Маркированный список определяется тем, что перед каждым элементом списка добавляется небольшой маркер, обычно в виде закрашенного кружка. Сам список формируется с помощью контейнера &lt;</a:t>
            </a:r>
            <a:r>
              <a:rPr lang="ru-RU" sz="2400" dirty="0" err="1"/>
              <a:t>ul</a:t>
            </a:r>
            <a:r>
              <a:rPr lang="ru-RU" sz="2400" dirty="0"/>
              <a:t>&gt;, а каждый пункт списка начинается с тега &lt;</a:t>
            </a:r>
            <a:r>
              <a:rPr lang="ru-RU" sz="2400" dirty="0" err="1"/>
              <a:t>li</a:t>
            </a:r>
            <a:r>
              <a:rPr lang="ru-RU" sz="2400" dirty="0"/>
              <a:t>&gt;, как показано ниже.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400" dirty="0">
                <a:solidFill>
                  <a:srgbClr val="000000"/>
                </a:solidFill>
              </a:rPr>
              <a:t>Маркеры могут принимать один из трех видов: круг (по умолчанию), окружность и квадрат. Для выбора стиля маркера используется атрибут </a:t>
            </a:r>
            <a:r>
              <a:rPr lang="ru-RU" sz="2400" dirty="0" err="1">
                <a:solidFill>
                  <a:srgbClr val="B61039"/>
                </a:solidFill>
              </a:rPr>
              <a:t>type</a:t>
            </a:r>
            <a:r>
              <a:rPr lang="ru-RU" sz="2400" dirty="0">
                <a:solidFill>
                  <a:srgbClr val="000000"/>
                </a:solidFill>
              </a:rPr>
              <a:t> тега </a:t>
            </a:r>
            <a:r>
              <a:rPr lang="ru-RU" sz="2400" b="1" dirty="0">
                <a:solidFill>
                  <a:srgbClr val="006699"/>
                </a:solidFill>
              </a:rPr>
              <a:t>&lt;</a:t>
            </a:r>
            <a:r>
              <a:rPr lang="ru-RU" sz="2400" b="1" dirty="0" err="1">
                <a:solidFill>
                  <a:srgbClr val="006699"/>
                </a:solidFill>
              </a:rPr>
              <a:t>ul</a:t>
            </a:r>
            <a:r>
              <a:rPr lang="ru-RU" sz="2400" b="1" dirty="0">
                <a:solidFill>
                  <a:srgbClr val="006699"/>
                </a:solidFill>
              </a:rPr>
              <a:t>&gt;</a:t>
            </a:r>
            <a:endParaRPr lang="ru-KZ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B1840A-6A04-D132-53FB-E8C2F3BAFC14}"/>
              </a:ext>
            </a:extLst>
          </p:cNvPr>
          <p:cNvSpPr/>
          <p:nvPr/>
        </p:nvSpPr>
        <p:spPr>
          <a:xfrm>
            <a:off x="1349115" y="3297836"/>
            <a:ext cx="36126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6699"/>
                </a:solidFill>
              </a:rPr>
              <a:t>&lt;ul&gt;</a:t>
            </a:r>
            <a:r>
              <a:rPr lang="it-IT" dirty="0">
                <a:solidFill>
                  <a:srgbClr val="000000"/>
                </a:solidFill>
              </a:rPr>
              <a:t> 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b="1" dirty="0">
                <a:solidFill>
                  <a:srgbClr val="000000"/>
                </a:solidFill>
              </a:rPr>
              <a:t>   </a:t>
            </a:r>
            <a:r>
              <a:rPr lang="it-IT" b="1" dirty="0">
                <a:solidFill>
                  <a:srgbClr val="006699"/>
                </a:solidFill>
              </a:rPr>
              <a:t>&lt;li&gt;</a:t>
            </a:r>
            <a:r>
              <a:rPr lang="it-IT" dirty="0">
                <a:solidFill>
                  <a:srgbClr val="000000"/>
                </a:solidFill>
              </a:rPr>
              <a:t>Первый пункт</a:t>
            </a:r>
            <a:r>
              <a:rPr lang="it-IT" b="1" dirty="0">
                <a:solidFill>
                  <a:srgbClr val="006699"/>
                </a:solidFill>
              </a:rPr>
              <a:t>&lt;/li&gt;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r>
              <a:rPr lang="ru-RU" dirty="0">
                <a:solidFill>
                  <a:srgbClr val="000000"/>
                </a:solidFill>
              </a:rPr>
              <a:t>   </a:t>
            </a:r>
            <a:r>
              <a:rPr lang="it-IT" b="1" dirty="0">
                <a:solidFill>
                  <a:srgbClr val="006699"/>
                </a:solidFill>
              </a:rPr>
              <a:t>&lt;li&gt;</a:t>
            </a:r>
            <a:r>
              <a:rPr lang="it-IT" dirty="0">
                <a:solidFill>
                  <a:srgbClr val="000000"/>
                </a:solidFill>
              </a:rPr>
              <a:t>Второй пункт</a:t>
            </a:r>
            <a:r>
              <a:rPr lang="it-IT" b="1" dirty="0">
                <a:solidFill>
                  <a:srgbClr val="006699"/>
                </a:solidFill>
              </a:rPr>
              <a:t>&lt;/li&gt;</a:t>
            </a:r>
            <a:endParaRPr lang="ru-RU" b="1" dirty="0">
              <a:solidFill>
                <a:srgbClr val="006699"/>
              </a:solidFill>
            </a:endParaRPr>
          </a:p>
          <a:p>
            <a:r>
              <a:rPr lang="ru-RU" b="1" dirty="0">
                <a:solidFill>
                  <a:srgbClr val="006699"/>
                </a:solidFill>
              </a:rPr>
              <a:t>   </a:t>
            </a:r>
            <a:r>
              <a:rPr lang="it-IT" b="1" dirty="0">
                <a:solidFill>
                  <a:srgbClr val="006699"/>
                </a:solidFill>
              </a:rPr>
              <a:t>&lt;li&gt;</a:t>
            </a:r>
            <a:r>
              <a:rPr lang="it-IT" dirty="0">
                <a:solidFill>
                  <a:srgbClr val="000000"/>
                </a:solidFill>
              </a:rPr>
              <a:t>Третий пункт</a:t>
            </a:r>
            <a:r>
              <a:rPr lang="it-IT" b="1" dirty="0">
                <a:solidFill>
                  <a:srgbClr val="006699"/>
                </a:solidFill>
              </a:rPr>
              <a:t>&lt;/li&gt;</a:t>
            </a:r>
            <a:r>
              <a:rPr lang="it-IT" dirty="0">
                <a:solidFill>
                  <a:srgbClr val="000000"/>
                </a:solidFill>
              </a:rPr>
              <a:t> 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it-IT" b="1" dirty="0">
                <a:solidFill>
                  <a:srgbClr val="006699"/>
                </a:solidFill>
              </a:rPr>
              <a:t>&lt;/ul&gt;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54EE4-D3EB-F42B-E61B-7E91FD1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2" b="6139"/>
          <a:stretch/>
        </p:blipFill>
        <p:spPr>
          <a:xfrm>
            <a:off x="5881153" y="2833141"/>
            <a:ext cx="4512163" cy="2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281F-B08C-715B-97AD-6E78070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определений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37F3B-B0ED-3CEF-8055-49916435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Список определений состоит из двух элементов — термина и его определения. Сам список задается с помощью контейнера &lt;</a:t>
            </a:r>
            <a:r>
              <a:rPr lang="ru-RU" dirty="0" err="1"/>
              <a:t>dl</a:t>
            </a:r>
            <a:r>
              <a:rPr lang="ru-RU" dirty="0"/>
              <a:t>&gt;, термин — тегом &lt;</a:t>
            </a:r>
            <a:r>
              <a:rPr lang="ru-RU" dirty="0" err="1"/>
              <a:t>dt</a:t>
            </a:r>
            <a:r>
              <a:rPr lang="ru-RU" dirty="0"/>
              <a:t>&gt;, а его определение — с помощью тега &lt;</a:t>
            </a:r>
            <a:r>
              <a:rPr lang="ru-RU" dirty="0" err="1"/>
              <a:t>dd</a:t>
            </a:r>
            <a:r>
              <a:rPr lang="ru-RU" dirty="0"/>
              <a:t>&gt;.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98EA31-1A5E-6276-2FA7-C8B857A8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18" y="3455233"/>
            <a:ext cx="4216873" cy="24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9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C2FBE-D2D4-25AE-1573-99AB956E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8DBA2-B003-009C-8198-835F6206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Чтобы разместить изображение на странице, нужно использовать тег &lt;</a:t>
            </a:r>
            <a:r>
              <a:rPr lang="ru-RU" sz="2400" dirty="0" err="1"/>
              <a:t>img</a:t>
            </a:r>
            <a:r>
              <a:rPr lang="ru-RU" sz="2400" dirty="0"/>
              <a:t>&gt;. Это пустой элемент (имеется ввиду, что не содержит текста и закрывающего тега), который требует минимум один атрибут для использования — </a:t>
            </a:r>
            <a:r>
              <a:rPr lang="ru-RU" sz="2400" dirty="0" err="1"/>
              <a:t>src</a:t>
            </a:r>
            <a:r>
              <a:rPr lang="ru-RU" sz="2400" dirty="0"/>
              <a:t> (произносится эс-ар-си, иногда говорят его полное название, </a:t>
            </a:r>
            <a:r>
              <a:rPr lang="ru-RU" sz="2400" dirty="0" err="1"/>
              <a:t>source</a:t>
            </a:r>
            <a:r>
              <a:rPr lang="ru-RU" sz="2400" dirty="0"/>
              <a:t>). Атрибут </a:t>
            </a:r>
            <a:r>
              <a:rPr lang="ru-RU" sz="2400" dirty="0" err="1"/>
              <a:t>src</a:t>
            </a:r>
            <a:r>
              <a:rPr lang="ru-RU" sz="2400" dirty="0"/>
              <a:t> содержит путь к изображению, которое вы хотите встроить в страницу, и может быть относительным или абсолютным URL, точно так же, как значения атрибута </a:t>
            </a:r>
            <a:r>
              <a:rPr lang="ru-RU" sz="2400" dirty="0" err="1"/>
              <a:t>href</a:t>
            </a:r>
            <a:r>
              <a:rPr lang="ru-RU" sz="2400" dirty="0"/>
              <a:t> для элемента &lt;a&gt;.</a:t>
            </a:r>
          </a:p>
          <a:p>
            <a:r>
              <a:rPr lang="ru-RU" sz="2400" b="1" i="1" dirty="0"/>
              <a:t>Синтаксис</a:t>
            </a:r>
            <a:r>
              <a:rPr lang="ru-RU" sz="2400" b="1" dirty="0"/>
              <a:t>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=images.jpg"&gt;</a:t>
            </a:r>
          </a:p>
          <a:p>
            <a:endParaRPr lang="ru-RU" sz="2400" dirty="0"/>
          </a:p>
          <a:p>
            <a:r>
              <a:rPr lang="ru-RU" sz="2400" b="1" i="1" dirty="0"/>
              <a:t>Важно! </a:t>
            </a:r>
            <a:r>
              <a:rPr lang="ru-RU" sz="2400" i="1" dirty="0"/>
              <a:t>При добавлении картинки на страницу, нужно указывать путь до корневой папки, если файл находится отдельно. </a:t>
            </a:r>
          </a:p>
        </p:txBody>
      </p:sp>
    </p:spTree>
    <p:extLst>
      <p:ext uri="{BB962C8B-B14F-4D97-AF65-F5344CB8AC3E}">
        <p14:creationId xmlns:p14="http://schemas.microsoft.com/office/powerpoint/2010/main" val="347008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58150-6249-F67B-3D44-D82F0AD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C66AE-DD09-8618-A163-9B0345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Ссылки являются основой гипертекстовых документов и позволяют переходить с одной веб-страницы на другую. Особенность их состоит в том, что сама ссылка может вести не только на HTML-файлы, но и на файл любого типа, причем этот файл может размещаться совсем на другом сайте. Главное, чтобы к документу, на который делается ссылка, был доступ. Иными словами, если путь к файлу можно указать в адресной строке браузера, и файл при этом будет открыт, то на него можно сделать ссылку.</a:t>
            </a:r>
          </a:p>
          <a:p>
            <a:r>
              <a:rPr lang="ru-RU" sz="2400" b="1" i="1" dirty="0"/>
              <a:t>Синтаксис:</a:t>
            </a:r>
          </a:p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="URL"&gt;</a:t>
            </a:r>
            <a:r>
              <a:rPr lang="ru-RU" sz="2400" dirty="0"/>
              <a:t>текст ссылки&lt;/</a:t>
            </a:r>
            <a:r>
              <a:rPr lang="en-US" sz="2400" dirty="0"/>
              <a:t>a&gt;</a:t>
            </a:r>
          </a:p>
          <a:p>
            <a:endParaRPr lang="ru-RU" sz="2400" i="1" dirty="0"/>
          </a:p>
          <a:p>
            <a:r>
              <a:rPr lang="ru-RU" sz="2400" i="1" dirty="0"/>
              <a:t>Атрибут </a:t>
            </a:r>
            <a:r>
              <a:rPr lang="ru-RU" sz="2400" i="1" dirty="0" err="1"/>
              <a:t>href</a:t>
            </a:r>
            <a:r>
              <a:rPr lang="ru-RU" sz="2400" i="1" dirty="0"/>
              <a:t> определяет URL (Universal Resource </a:t>
            </a:r>
            <a:r>
              <a:rPr lang="ru-RU" sz="2400" i="1" dirty="0" err="1"/>
              <a:t>Locator</a:t>
            </a:r>
            <a:r>
              <a:rPr lang="ru-RU" sz="2400" i="1" dirty="0"/>
              <a:t>, универсальный указатель ресурса), иными словами, адрес документа, на который следует перейти, а содержимое контейнера &lt;a&gt; является ссылкой. Текст, расположенный между тегами &lt;a&gt; и &lt;/a&gt;, по умолчанию становится синего цвета и подчеркивается.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341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Теги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29997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Основной единицей в HTML являются теги.</a:t>
            </a:r>
          </a:p>
          <a:p>
            <a:r>
              <a:rPr lang="ru-RU" dirty="0"/>
              <a:t>Теги записываются в угловых скобках &lt;&gt;. Тегам даётся имя по тексту внутри скобок.</a:t>
            </a:r>
          </a:p>
          <a:p>
            <a:r>
              <a:rPr lang="ru-RU" dirty="0"/>
              <a:t>Теги бывают двух типов - парные и одиночные.</a:t>
            </a:r>
          </a:p>
          <a:p>
            <a:r>
              <a:rPr lang="ru-RU" dirty="0"/>
              <a:t>Парные теги имеют открывающий и закрывающий теги: </a:t>
            </a:r>
          </a:p>
          <a:p>
            <a:r>
              <a:rPr lang="ru-RU" b="1" dirty="0"/>
              <a:t>&lt;</a:t>
            </a:r>
            <a:r>
              <a:rPr lang="ru-RU" b="1" dirty="0" err="1"/>
              <a:t>tag</a:t>
            </a:r>
            <a:r>
              <a:rPr lang="ru-RU" b="1" dirty="0"/>
              <a:t>&gt; </a:t>
            </a:r>
            <a:r>
              <a:rPr lang="ru-RU" dirty="0"/>
              <a:t>- открывающий, </a:t>
            </a:r>
            <a:r>
              <a:rPr lang="ru-RU" b="1" dirty="0"/>
              <a:t>&lt;/</a:t>
            </a:r>
            <a:r>
              <a:rPr lang="ru-RU" b="1" dirty="0" err="1"/>
              <a:t>tag</a:t>
            </a:r>
            <a:r>
              <a:rPr lang="ru-RU" b="1" dirty="0"/>
              <a:t>&gt; </a:t>
            </a:r>
            <a:r>
              <a:rPr lang="ru-RU" dirty="0"/>
              <a:t>- закрывающий</a:t>
            </a:r>
          </a:p>
          <a:p>
            <a:r>
              <a:rPr lang="ru-RU" dirty="0"/>
              <a:t>Одиночные не имеют закрывающих тегов.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5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2767D-5D54-626A-E2A8-F39D01B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ВАЖНО!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7B5E1-A7EB-CD0F-D737-D278CA4C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ru-RU" sz="2800" dirty="0"/>
              <a:t>В XHTML был принят </a:t>
            </a:r>
            <a:r>
              <a:rPr lang="ru-RU" sz="4400" dirty="0"/>
              <a:t>способ</a:t>
            </a:r>
            <a:r>
              <a:rPr lang="ru-RU" sz="2800" dirty="0"/>
              <a:t> указания одиночных тегов в отличии от открывающих тегов - 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 /&gt;</a:t>
            </a:r>
          </a:p>
          <a:p>
            <a:pPr hangingPunct="1">
              <a:spcBef>
                <a:spcPts val="1600"/>
              </a:spcBef>
            </a:pPr>
            <a:r>
              <a:rPr lang="ru-RU" sz="2800" dirty="0"/>
              <a:t>Однако в HTML5 такое требование не обязательно, поддерживаются оба способа указания одиночных тегов</a:t>
            </a:r>
          </a:p>
          <a:p>
            <a:pPr hangingPunct="1">
              <a:spcBef>
                <a:spcPts val="1600"/>
              </a:spcBef>
              <a:spcAft>
                <a:spcPts val="1600"/>
              </a:spcAft>
            </a:pP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-RU" sz="2800" b="1" dirty="0"/>
              <a:t> </a:t>
            </a:r>
            <a:r>
              <a:rPr lang="ru-RU" sz="2800" dirty="0"/>
              <a:t>равнозначно 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r>
              <a:rPr lang="ru-RU" sz="2800" b="1" dirty="0"/>
              <a:t> </a:t>
            </a:r>
            <a:r>
              <a:rPr lang="ru-RU" sz="2800" dirty="0"/>
              <a:t>в случае, если тег одиночный</a:t>
            </a:r>
          </a:p>
        </p:txBody>
      </p:sp>
    </p:spTree>
    <p:extLst>
      <p:ext uri="{BB962C8B-B14F-4D97-AF65-F5344CB8AC3E}">
        <p14:creationId xmlns:p14="http://schemas.microsoft.com/office/powerpoint/2010/main" val="242151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D0DE-BAFC-F824-9226-0B14CD05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Парные 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5DC02-8F06-8DA2-42BF-7E87BC5E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1"/>
            <a:r>
              <a:rPr lang="ru-RU" sz="2800" dirty="0"/>
              <a:t>Парные теги подразумевают вложение. Вложением может быть как просто текст, так и другие теги.</a:t>
            </a:r>
          </a:p>
          <a:p>
            <a:pPr hangingPunct="1">
              <a:spcBef>
                <a:spcPts val="1600"/>
              </a:spcBef>
            </a:pPr>
            <a:r>
              <a:rPr lang="ru-RU" sz="2800" dirty="0"/>
              <a:t>Когда проговаривается “текст  внутри тега” , подразумевается такая конструкция:</a:t>
            </a:r>
          </a:p>
          <a:p>
            <a:pPr hangingPunct="1">
              <a:spcBef>
                <a:spcPts val="1600"/>
              </a:spcBef>
            </a:pP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&gt; Текст &lt;/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hangingPunct="1">
              <a:spcBef>
                <a:spcPts val="1600"/>
              </a:spcBef>
            </a:pPr>
            <a:r>
              <a:rPr lang="ru-RU" sz="2800" dirty="0"/>
              <a:t>Когда говорится “один тег внутри другого”, то конструкция следующая:</a:t>
            </a:r>
          </a:p>
          <a:p>
            <a:pPr hangingPunct="1">
              <a:spcBef>
                <a:spcPts val="1600"/>
              </a:spcBef>
            </a:pP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&gt; &lt;tag2&gt; &lt;/tag2&gt; &lt;/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hangingPunct="1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2800" dirty="0"/>
              <a:t>Важно! Если парный тег открылся внутри другого тега, то он должен закрыться там же!</a:t>
            </a:r>
            <a:endParaRPr lang="ru-RU" sz="2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608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A955E-47DC-0099-D6D8-40E9E040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Атрибуты тегов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6E20F-619B-E803-1808-FDEAD5C7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ru-RU" sz="2800" dirty="0"/>
              <a:t>Атрибуты дают дополнительную информацию о теге, вносят корректировки в поведение тега и являются характеристикой тегов.</a:t>
            </a:r>
          </a:p>
          <a:p>
            <a:pPr hangingPunct="1">
              <a:spcBef>
                <a:spcPts val="1600"/>
              </a:spcBef>
            </a:pPr>
            <a:r>
              <a:rPr lang="ru-RU" sz="2800" dirty="0"/>
              <a:t>Атрибуты могут быть как специфическими для отдельных тегов, так и общими для всех. Атрибуты записываются после названия в открывающем теге до закрывающейся угловой скобки. Значение атрибута указывают после знака “=” в кавычках.</a:t>
            </a:r>
          </a:p>
          <a:p>
            <a:pPr hangingPunct="1">
              <a:spcBef>
                <a:spcPts val="1600"/>
              </a:spcBef>
            </a:pP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attribute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"&gt;&lt;/</a:t>
            </a:r>
            <a:r>
              <a:rPr lang="ru-RU" sz="2800" b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ru-RU" sz="2800" b="1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hangingPunct="1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2800" dirty="0"/>
              <a:t>Есть специальные атрибуты, значение которым можно не указывать. Тогда указывается только название атрибута.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90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CEEDB-B025-FD27-78F4-1B2827BB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Иерархическая структура тегов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8E623-1B34-6978-8FC7-1CA72BB8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ru-RU" sz="2800" dirty="0"/>
              <a:t>Теги объединены в иерархию, то есть вложение тегов используется </a:t>
            </a:r>
            <a:r>
              <a:rPr lang="ru-RU" sz="2800" u="sng" dirty="0"/>
              <a:t>ПОСТОЯННО</a:t>
            </a:r>
          </a:p>
          <a:p>
            <a:pPr hangingPunct="1">
              <a:spcBef>
                <a:spcPts val="1600"/>
              </a:spcBef>
              <a:spcAft>
                <a:spcPts val="1600"/>
              </a:spcAft>
            </a:pPr>
            <a:r>
              <a:rPr lang="ru-RU" sz="2800" dirty="0"/>
              <a:t>Для описания отношения тегов используют фразы родительский, дочерний и соседний.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9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EA291-C057-65C5-1500-043B2841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 </a:t>
            </a:r>
            <a:r>
              <a:rPr lang="en-US" dirty="0"/>
              <a:t>HTML-</a:t>
            </a:r>
            <a:r>
              <a:rPr lang="ru-RU" dirty="0"/>
              <a:t>документа</a:t>
            </a:r>
          </a:p>
        </p:txBody>
      </p:sp>
      <p:pic>
        <p:nvPicPr>
          <p:cNvPr id="4" name="Picture 4" descr="Структура  HTML-документа">
            <a:extLst>
              <a:ext uri="{FF2B5EF4-FFF2-40B4-BE49-F238E27FC236}">
                <a16:creationId xmlns:a16="http://schemas.microsoft.com/office/drawing/2014/main" id="{E16E2B06-D186-BD1B-9524-C19EDFE6B2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35" y="1971675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3B2AF2A0-987D-2C4B-0E94-4C7A661368AC}"/>
              </a:ext>
            </a:extLst>
          </p:cNvPr>
          <p:cNvSpPr txBox="1">
            <a:spLocks/>
          </p:cNvSpPr>
          <p:nvPr/>
        </p:nvSpPr>
        <p:spPr>
          <a:xfrm>
            <a:off x="6357168" y="1971675"/>
            <a:ext cx="5355406" cy="3142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5654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0226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4798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39370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hangingPunct="1">
              <a:lnSpc>
                <a:spcPct val="108000"/>
              </a:lnSpc>
            </a:pPr>
            <a:r>
              <a:rPr lang="ru-RU" sz="2800" dirty="0">
                <a:solidFill>
                  <a:schemeClr val="tx1"/>
                </a:solidFill>
                <a:latin typeface="+mn-lt"/>
              </a:rPr>
              <a:t>Объявление типа документа (1)</a:t>
            </a:r>
          </a:p>
          <a:p>
            <a:pPr hangingPunct="1">
              <a:lnSpc>
                <a:spcPct val="108000"/>
              </a:lnSpc>
            </a:pPr>
            <a:r>
              <a:rPr lang="ru-RU" sz="2800" dirty="0">
                <a:solidFill>
                  <a:schemeClr val="tx1"/>
                </a:solidFill>
                <a:latin typeface="+mn-lt"/>
              </a:rPr>
              <a:t>Элемент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HTML (2)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  <a:p>
            <a:pPr hangingPunct="1">
              <a:lnSpc>
                <a:spcPct val="108000"/>
              </a:lnSpc>
            </a:pPr>
            <a:r>
              <a:rPr lang="ru-RU" sz="2800" dirty="0">
                <a:solidFill>
                  <a:schemeClr val="tx1"/>
                </a:solidFill>
                <a:latin typeface="+mn-lt"/>
              </a:rPr>
              <a:t>Элемент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Head (3)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  <a:p>
            <a:pPr hangingPunct="1">
              <a:lnSpc>
                <a:spcPct val="108000"/>
              </a:lnSpc>
            </a:pPr>
            <a:r>
              <a:rPr lang="ru-RU" sz="2800" dirty="0">
                <a:solidFill>
                  <a:schemeClr val="tx1"/>
                </a:solidFill>
                <a:latin typeface="+mn-lt"/>
              </a:rPr>
              <a:t>Элементы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Meta (4)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  <a:p>
            <a:pPr hangingPunct="1">
              <a:lnSpc>
                <a:spcPct val="108000"/>
              </a:lnSpc>
            </a:pPr>
            <a:r>
              <a:rPr lang="ru-RU" sz="2800" dirty="0">
                <a:solidFill>
                  <a:schemeClr val="tx1"/>
                </a:solidFill>
                <a:latin typeface="+mn-lt"/>
              </a:rPr>
              <a:t>Элемент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Title (5)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  <a:p>
            <a:pPr hangingPunct="1">
              <a:lnSpc>
                <a:spcPct val="108000"/>
              </a:lnSpc>
            </a:pPr>
            <a:r>
              <a:rPr lang="ru-RU" sz="2800" dirty="0">
                <a:solidFill>
                  <a:schemeClr val="tx1"/>
                </a:solidFill>
                <a:latin typeface="+mn-lt"/>
              </a:rPr>
              <a:t>Элемент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Body (</a:t>
            </a:r>
            <a:r>
              <a:rPr lang="ru-RU" sz="2800" dirty="0">
                <a:solidFill>
                  <a:schemeClr val="tx1"/>
                </a:solidFill>
                <a:latin typeface="+mn-lt"/>
              </a:rPr>
              <a:t>6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173DCA-96AE-7B09-C51F-F6CBA4572C2E}"/>
              </a:ext>
            </a:extLst>
          </p:cNvPr>
          <p:cNvSpPr/>
          <p:nvPr/>
        </p:nvSpPr>
        <p:spPr>
          <a:xfrm>
            <a:off x="850977" y="5407611"/>
            <a:ext cx="11053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000" dirty="0"/>
              <a:t>Любой HTML-документ состоит из трех частей — определение типа документа, голова и тело.</a:t>
            </a:r>
          </a:p>
        </p:txBody>
      </p:sp>
    </p:spTree>
    <p:extLst>
      <p:ext uri="{BB962C8B-B14F-4D97-AF65-F5344CB8AC3E}">
        <p14:creationId xmlns:p14="http://schemas.microsoft.com/office/powerpoint/2010/main" val="150848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B815-A4F0-F619-AFF0-3A9A8850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DOCTYPE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5680-E1FA-9BE5-E685-A25A2F5A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 &lt;!DOCTYPE&gt; предназначен для указания типа текущего документа — DTD 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definition</a:t>
            </a:r>
            <a:r>
              <a:rPr lang="ru-RU" dirty="0"/>
              <a:t>, описание типа документа). </a:t>
            </a:r>
          </a:p>
          <a:p>
            <a:r>
              <a:rPr lang="ru-RU" dirty="0"/>
              <a:t>Это необходимо, чтобы браузер понимал, как следует интерпретировать текущую веб-страницу, поскольку HTML существует в нескольких версиях.</a:t>
            </a:r>
          </a:p>
        </p:txBody>
      </p:sp>
    </p:spTree>
    <p:extLst>
      <p:ext uri="{BB962C8B-B14F-4D97-AF65-F5344CB8AC3E}">
        <p14:creationId xmlns:p14="http://schemas.microsoft.com/office/powerpoint/2010/main" val="738860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103</TotalTime>
  <Words>1491</Words>
  <Application>Microsoft Office PowerPoint</Application>
  <PresentationFormat>Широкоэкранный</PresentationFormat>
  <Paragraphs>160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Helvetica Light</vt:lpstr>
      <vt:lpstr>Lucida Console</vt:lpstr>
      <vt:lpstr>Roboto Mono</vt:lpstr>
      <vt:lpstr>Trebuchet MS</vt:lpstr>
      <vt:lpstr>Wingdings</vt:lpstr>
      <vt:lpstr>Тема Office</vt:lpstr>
      <vt:lpstr>Введение в Web-технологии. Структура HTML. Форматирование текста при помощи HTML</vt:lpstr>
      <vt:lpstr>HTML</vt:lpstr>
      <vt:lpstr>Теги</vt:lpstr>
      <vt:lpstr>ВАЖНО!</vt:lpstr>
      <vt:lpstr>Парные теги</vt:lpstr>
      <vt:lpstr>Атрибуты тегов</vt:lpstr>
      <vt:lpstr>Иерархическая структура тегов</vt:lpstr>
      <vt:lpstr>Структура  HTML-документа</vt:lpstr>
      <vt:lpstr>DOCTYPE</vt:lpstr>
      <vt:lpstr>Тег &lt;html&gt;</vt:lpstr>
      <vt:lpstr>Тег head</vt:lpstr>
      <vt:lpstr>Теги внутри head</vt:lpstr>
      <vt:lpstr>Необходимые meta-теги </vt:lpstr>
      <vt:lpstr>Необходимые meta-теги</vt:lpstr>
      <vt:lpstr>Дополнительные meta-теги</vt:lpstr>
      <vt:lpstr>Дополнительные meta-теги</vt:lpstr>
      <vt:lpstr>Тег &lt;body&gt;</vt:lpstr>
      <vt:lpstr>Итоговая заготовка страницы</vt:lpstr>
      <vt:lpstr>Теги заголовков</vt:lpstr>
      <vt:lpstr>Ещё теги</vt:lpstr>
      <vt:lpstr>Больше тегов</vt:lpstr>
      <vt:lpstr>Вывод символов в HTML</vt:lpstr>
      <vt:lpstr>Списки</vt:lpstr>
      <vt:lpstr>Виды списков</vt:lpstr>
      <vt:lpstr>Маркированный список </vt:lpstr>
      <vt:lpstr>Список определений</vt:lpstr>
      <vt:lpstr>Добавление изображения</vt:lpstr>
      <vt:lpstr>Ссылки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12</cp:revision>
  <dcterms:created xsi:type="dcterms:W3CDTF">2022-01-30T05:59:16Z</dcterms:created>
  <dcterms:modified xsi:type="dcterms:W3CDTF">2023-03-09T13:36:37Z</dcterms:modified>
</cp:coreProperties>
</file>