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5" r:id="rId4"/>
    <p:sldId id="286" r:id="rId5"/>
    <p:sldId id="297" r:id="rId6"/>
    <p:sldId id="288" r:id="rId7"/>
    <p:sldId id="289" r:id="rId8"/>
    <p:sldId id="298" r:id="rId9"/>
    <p:sldId id="290" r:id="rId10"/>
    <p:sldId id="287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300" r:id="rId19"/>
    <p:sldId id="302" r:id="rId20"/>
    <p:sldId id="301" r:id="rId21"/>
    <p:sldId id="303" r:id="rId22"/>
    <p:sldId id="304" r:id="rId23"/>
    <p:sldId id="28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16.03.2023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F781-5926-4EBD-A8FA-4DE82C4395CB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0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Вставка рисунка</a:t>
            </a:r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css.ru/kartinki-css-html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2516697"/>
            <a:ext cx="6887620" cy="2472427"/>
          </a:xfrm>
        </p:spPr>
        <p:txBody>
          <a:bodyPr>
            <a:noAutofit/>
          </a:bodyPr>
          <a:lstStyle/>
          <a:p>
            <a:r>
              <a:rPr lang="ru-RU" dirty="0"/>
              <a:t>Графика в </a:t>
            </a:r>
            <a:r>
              <a:rPr lang="ru-RU" dirty="0" err="1"/>
              <a:t>web</a:t>
            </a:r>
            <a:r>
              <a:rPr lang="ru-RU" dirty="0"/>
              <a:t>-дизайне. Оптимизация графики. Гиперссылки. Принципы навигации </a:t>
            </a:r>
            <a:r>
              <a:rPr lang="ru-RU" dirty="0" err="1"/>
              <a:t>web</a:t>
            </a:r>
            <a:r>
              <a:rPr lang="ru-RU" dirty="0"/>
              <a:t>-сайта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35588" y="1456753"/>
            <a:ext cx="5607440" cy="902703"/>
          </a:xfrm>
        </p:spPr>
        <p:txBody>
          <a:bodyPr/>
          <a:lstStyle/>
          <a:p>
            <a:r>
              <a:rPr lang="ru-RU" dirty="0"/>
              <a:t>Занятие №4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Пример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44FA270E-9953-460E-A90F-74B669FBB2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384" y="1231965"/>
            <a:ext cx="8737120" cy="4222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B6B646-482F-478C-81EB-6FBB4CDE886F}"/>
              </a:ext>
            </a:extLst>
          </p:cNvPr>
          <p:cNvSpPr/>
          <p:nvPr/>
        </p:nvSpPr>
        <p:spPr>
          <a:xfrm>
            <a:off x="633384" y="5887342"/>
            <a:ext cx="9891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35353"/>
                </a:solidFill>
                <a:latin typeface="Open Sans"/>
              </a:rPr>
              <a:t>Что ж, если учесть, что это правило применяется </a:t>
            </a:r>
            <a:r>
              <a:rPr lang="ru-RU" i="1" dirty="0">
                <a:solidFill>
                  <a:srgbClr val="535353"/>
                </a:solidFill>
                <a:latin typeface="Open Sans"/>
              </a:rPr>
              <a:t>независимо от содержания</a:t>
            </a:r>
            <a:r>
              <a:rPr lang="ru-RU" dirty="0">
                <a:solidFill>
                  <a:srgbClr val="535353"/>
                </a:solidFill>
                <a:latin typeface="Open Sans"/>
              </a:rPr>
              <a:t> , вы можете увидеть, насколько важно следовать ему при разработке своего сайта.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050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Цвета кнопок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1358383" cy="32379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Значительную часть информации человек получает через зрение. Этим объясняется стремление владельцев продающих сайтов сделать свои ресурсы максимально привлекательными и показать товар или услугу в наиболее выгодных ракурсах, создавая подходящий зрительный образ.</a:t>
            </a:r>
          </a:p>
          <a:p>
            <a:r>
              <a:rPr lang="ru-RU" dirty="0"/>
              <a:t>Но какими бы красочными ни были фотографии продукта, рядом должна быть кнопка, эффективно призывающая к заказу. Если ее цвет не привлекает внимания, посетитель не нажмет на нее и не станет вашим клиентом.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B68E30-A6C8-494B-AF32-8C2F6D12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30" y="4974673"/>
            <a:ext cx="752580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1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Графика в </a:t>
            </a:r>
            <a:r>
              <a:rPr lang="ru-RU" dirty="0" err="1"/>
              <a:t>web</a:t>
            </a:r>
            <a:r>
              <a:rPr lang="ru-RU" dirty="0"/>
              <a:t>-дизайне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r>
              <a:rPr lang="ru-RU" dirty="0"/>
              <a:t>Выбор правильных изображений для вашего сайта — важная часть создания и поддержания вашего бренда. Вы можете полагаться на текст, чтобы объяснить свое ценностное предложение, но изображения могут вызывать </a:t>
            </a:r>
            <a:r>
              <a:rPr lang="ru-RU" i="1" dirty="0"/>
              <a:t>чувства</a:t>
            </a:r>
            <a:r>
              <a:rPr lang="ru-RU" dirty="0"/>
              <a:t> 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4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49493" y="392388"/>
            <a:ext cx="11358383" cy="3036612"/>
          </a:xfrm>
        </p:spPr>
        <p:txBody>
          <a:bodyPr>
            <a:normAutofit/>
          </a:bodyPr>
          <a:lstStyle/>
          <a:p>
            <a:r>
              <a:rPr lang="ru-RU" dirty="0"/>
              <a:t>Если вы выбираете изображения с учетом своей аудитории, графика вашего веб-сайта может помочь установить связь между вами и вашими посетителями, как никакие другие средства массовой информации. Подумайте, кто ваши посетители, а затем сделайте профессиональные фотографии, которые им понравятся. В Интернете есть множество источников недорогих стоковых фотографий.</a:t>
            </a:r>
          </a:p>
        </p:txBody>
      </p:sp>
      <p:pic>
        <p:nvPicPr>
          <p:cNvPr id="2052" name="Picture 4" descr="Плохое качество рисовки черного цвета | Пикабу">
            <a:extLst>
              <a:ext uri="{FF2B5EF4-FFF2-40B4-BE49-F238E27FC236}">
                <a16:creationId xmlns:a16="http://schemas.microsoft.com/office/drawing/2014/main" id="{C7C25477-88D8-42C6-98B0-052956F2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03" y="2879346"/>
            <a:ext cx="3940621" cy="29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6 причин снимать в 4K, даже если вам не на чем его смотреть | Блог Wazza">
            <a:extLst>
              <a:ext uri="{FF2B5EF4-FFF2-40B4-BE49-F238E27FC236}">
                <a16:creationId xmlns:a16="http://schemas.microsoft.com/office/drawing/2014/main" id="{8668C5C1-8D5F-4C62-BA6B-8C0271C5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84" y="2847387"/>
            <a:ext cx="5247455" cy="30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0AB7B091-07D9-4696-A1C4-02004EA184B2}"/>
              </a:ext>
            </a:extLst>
          </p:cNvPr>
          <p:cNvSpPr txBox="1">
            <a:spLocks/>
          </p:cNvSpPr>
          <p:nvPr/>
        </p:nvSpPr>
        <p:spPr>
          <a:xfrm>
            <a:off x="833617" y="6079470"/>
            <a:ext cx="11074259" cy="56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Важно! </a:t>
            </a:r>
            <a:r>
              <a:rPr lang="ru-RU" sz="2400" dirty="0"/>
              <a:t>Картинки добавляемые на сайт всегда должны иметь хорошее качество.</a:t>
            </a:r>
          </a:p>
        </p:txBody>
      </p:sp>
    </p:spTree>
    <p:extLst>
      <p:ext uri="{BB962C8B-B14F-4D97-AF65-F5344CB8AC3E}">
        <p14:creationId xmlns:p14="http://schemas.microsoft.com/office/powerpoint/2010/main" val="6762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Значки меню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6748929" cy="4563408"/>
          </a:xfrm>
        </p:spPr>
        <p:txBody>
          <a:bodyPr>
            <a:normAutofit/>
          </a:bodyPr>
          <a:lstStyle/>
          <a:p>
            <a:r>
              <a:rPr lang="ru-RU" dirty="0"/>
              <a:t>Значки меню, изображения кнопок и другие функциональные элементы страницы также заслуживают серьезного внимания. Общепринятые значки, такие как изображение кнопки «домой» и корзина для покупок, помогут упростить ваш дизайн и упростят навигацию по страницам.</a:t>
            </a:r>
          </a:p>
        </p:txBody>
      </p:sp>
      <p:sp>
        <p:nvSpPr>
          <p:cNvPr id="3" name="AutoShape 4" descr="Интернет магазин иконки - векторные изображения, Интернет магазин иконки  картинки | Depositphotos">
            <a:extLst>
              <a:ext uri="{FF2B5EF4-FFF2-40B4-BE49-F238E27FC236}">
                <a16:creationId xmlns:a16="http://schemas.microsoft.com/office/drawing/2014/main" id="{B1BDE6B3-873F-4D4C-AE50-367E10090D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3082" name="Picture 10" descr="Представлены новые иконки для Ubuntu | Ubuntu-News.Ru">
            <a:extLst>
              <a:ext uri="{FF2B5EF4-FFF2-40B4-BE49-F238E27FC236}">
                <a16:creationId xmlns:a16="http://schemas.microsoft.com/office/drawing/2014/main" id="{050059BF-0693-4A8E-9224-1E13442C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46" y="1835178"/>
            <a:ext cx="4554120" cy="2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6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Ошибки создания сайта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580063" cy="47799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Особенно важно избегать использования крупной графики в верхней части страницы, то есть в той части вашей домашней страницы или целевой страницы, которую посетители видят перед тем, как начать прокрутку страницы вниз. Использование крупной графики в этой части макета страницы не только отрицательно сказывается на времени загрузки, но и является упущенной возможностью. </a:t>
            </a:r>
          </a:p>
        </p:txBody>
      </p:sp>
      <p:pic>
        <p:nvPicPr>
          <p:cNvPr id="4098" name="Picture 2" descr="Обзор популярных сайтов РФ, РТ и РБ в рунете 2003 года — Реальное время">
            <a:extLst>
              <a:ext uri="{FF2B5EF4-FFF2-40B4-BE49-F238E27FC236}">
                <a16:creationId xmlns:a16="http://schemas.microsoft.com/office/drawing/2014/main" id="{C60DE3C0-EA68-419E-B218-0EB4CD07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99" y="1736724"/>
            <a:ext cx="5472244" cy="47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15" y="1208218"/>
            <a:ext cx="5087908" cy="4779985"/>
          </a:xfrm>
        </p:spPr>
        <p:txBody>
          <a:bodyPr>
            <a:normAutofit/>
          </a:bodyPr>
          <a:lstStyle/>
          <a:p>
            <a:r>
              <a:rPr lang="ru-RU" dirty="0"/>
              <a:t>Каким бы коммуникативным ни было изображение, эту главную страницу лучше использовать для убедительного текста, содержащего ваши маркетинговые сообщения.</a:t>
            </a:r>
          </a:p>
        </p:txBody>
      </p:sp>
      <p:pic>
        <p:nvPicPr>
          <p:cNvPr id="5124" name="Picture 4" descr="Шаблоны для сайта строительной компании - KonstruktorySajtov.com">
            <a:extLst>
              <a:ext uri="{FF2B5EF4-FFF2-40B4-BE49-F238E27FC236}">
                <a16:creationId xmlns:a16="http://schemas.microsoft.com/office/drawing/2014/main" id="{30A6DE99-A6FA-4C0B-8EB4-206FDAD7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25" y="1315178"/>
            <a:ext cx="5979079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2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91437" y="1477963"/>
            <a:ext cx="10985369" cy="4779985"/>
          </a:xfrm>
        </p:spPr>
        <p:txBody>
          <a:bodyPr>
            <a:normAutofit/>
          </a:bodyPr>
          <a:lstStyle/>
          <a:p>
            <a:r>
              <a:rPr lang="ru-RU" dirty="0"/>
              <a:t>Не позволяйте плохим дизайнерским решениям оставить вас с медленной загрузкой веб-сайта. Слишком медленный сайт поспешно отправит посетителей прочь, а публикация сайта, на котором загрузка любой страницы занимает более трех секунд, нарушает основное правило юзабилити сайта. 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BDBFDF-1759-419F-A234-61FA8E2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/>
              <a:t>Минимизировать время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312798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15" y="1208218"/>
            <a:ext cx="11388040" cy="4779985"/>
          </a:xfrm>
        </p:spPr>
        <p:txBody>
          <a:bodyPr>
            <a:normAutofit/>
          </a:bodyPr>
          <a:lstStyle/>
          <a:p>
            <a:r>
              <a:rPr lang="ru-RU" dirty="0"/>
              <a:t>Как уже упоминалось, вы должны оптимизировать свою графику, определяя идеальный размер и масштаб для каждого файла изображения. Если на вашем сайте есть собственный код, объедините его все в один файл CSS или </a:t>
            </a:r>
            <a:r>
              <a:rPr lang="ru-RU" dirty="0" err="1"/>
              <a:t>JavaScript</a:t>
            </a:r>
            <a:r>
              <a:rPr lang="ru-RU" dirty="0"/>
              <a:t>, чтобы минимизировать количество запросов, которые должен выполнять ваш веб-сервер. Вы также можете сжимать файлы HTML, чтобы ускорить загрузку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21933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0235" y="1694779"/>
            <a:ext cx="11388040" cy="4779985"/>
          </a:xfrm>
        </p:spPr>
        <p:txBody>
          <a:bodyPr>
            <a:normAutofit fontScale="92500"/>
          </a:bodyPr>
          <a:lstStyle/>
          <a:p>
            <a:r>
              <a:rPr lang="ru-RU" b="1" dirty="0" err="1"/>
              <a:t>Безанкорные</a:t>
            </a:r>
            <a:r>
              <a:rPr lang="ru-RU" b="1" dirty="0"/>
              <a:t> и </a:t>
            </a:r>
            <a:r>
              <a:rPr lang="ru-RU" b="1" dirty="0" err="1"/>
              <a:t>анкорные</a:t>
            </a:r>
            <a:r>
              <a:rPr lang="ru-RU" b="1" dirty="0"/>
              <a:t>. </a:t>
            </a:r>
            <a:r>
              <a:rPr lang="ru-RU" dirty="0"/>
              <a:t>Первый вариант гиперссылки оформлен в виде обычного URL-адреса. </a:t>
            </a:r>
            <a:r>
              <a:rPr lang="ru-RU" dirty="0" err="1"/>
              <a:t>Анкорные</a:t>
            </a:r>
            <a:r>
              <a:rPr lang="ru-RU" dirty="0"/>
              <a:t> ссылки относятся к части текстового контента на странице и имеют графическое оформление в виде гиперссылки.</a:t>
            </a:r>
          </a:p>
          <a:p>
            <a:r>
              <a:rPr lang="ru-RU" b="1" dirty="0"/>
              <a:t>Внутренние и внешние. </a:t>
            </a:r>
            <a:r>
              <a:rPr lang="ru-RU" dirty="0"/>
              <a:t>Внутренние ссылки используются для перелинковки на сайте и позволяют перемещаться по его страницам. Внешние создаются для перенаправления пользователя на сторонние сайты или какие-либо документы, файлы, расположенные в сети.</a:t>
            </a:r>
          </a:p>
          <a:p>
            <a:r>
              <a:rPr lang="ru-RU" b="1" dirty="0"/>
              <a:t>Якорные ссылки. </a:t>
            </a:r>
            <a:r>
              <a:rPr lang="ru-RU" dirty="0"/>
              <a:t>Создаются для того, чтобы пользователь мог максимально удобно перемещаться в рамках одного документа на странице. Например, к якорным ссылкам относятся оглавления, где каждый пункт и будет якорной гиперссылкой, открывающей определенный раздел статьи.</a:t>
            </a:r>
          </a:p>
          <a:p>
            <a:endParaRPr lang="ru-RU" dirty="0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9F947BC-2D66-4EDA-A137-11137E3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/>
              <a:t>Разновидности гиперссылок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8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принципы веб-дизайна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2826887"/>
          </a:xfrm>
        </p:spPr>
        <p:txBody>
          <a:bodyPr>
            <a:normAutofit/>
          </a:bodyPr>
          <a:lstStyle/>
          <a:p>
            <a:r>
              <a:rPr lang="ru-RU" dirty="0"/>
              <a:t>Иметь привлекательный и удобный веб-сайт — это цель каждого владельца веб-сайта, а для людей, ведущих малый бизнес, внешний вид веб-сайта имеет жизненно важное значение. Здесь посетители создают свое первое впечатление — те короткие секунды, в течение которых мы принимаем или отвергаем то, что видим на наших экранах. Дизайн сайта также отвечает за удержание внимания каждого посетителя и направление его через ваш контент. 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0235" y="1333851"/>
            <a:ext cx="11388040" cy="51409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HTML-документе гиперссылка будет иметь следующий вид:</a:t>
            </a:r>
          </a:p>
          <a:p>
            <a:r>
              <a:rPr lang="ru-RU" dirty="0"/>
              <a:t>&lt;a </a:t>
            </a:r>
            <a:r>
              <a:rPr lang="ru-RU" dirty="0" err="1"/>
              <a:t>href</a:t>
            </a:r>
            <a:r>
              <a:rPr lang="ru-RU" dirty="0"/>
              <a:t>=‘ссылка‘&gt;текст ссылки&lt;/a&gt;.</a:t>
            </a:r>
          </a:p>
          <a:p>
            <a:r>
              <a:rPr lang="ru-RU" dirty="0"/>
              <a:t>Гиперссылка может иметь дополнительные возможности, которые можно изменить при помощи атрибута </a:t>
            </a:r>
            <a:r>
              <a:rPr lang="ru-RU" dirty="0" err="1"/>
              <a:t>target</a:t>
            </a:r>
            <a:r>
              <a:rPr lang="ru-RU" dirty="0"/>
              <a:t>:</a:t>
            </a:r>
          </a:p>
          <a:p>
            <a:r>
              <a:rPr lang="ru-RU" dirty="0"/>
              <a:t>&lt;a </a:t>
            </a:r>
            <a:r>
              <a:rPr lang="ru-RU" dirty="0" err="1"/>
              <a:t>target</a:t>
            </a:r>
            <a:r>
              <a:rPr lang="ru-RU" dirty="0"/>
              <a:t>=’зарезервированное имя’ </a:t>
            </a:r>
            <a:r>
              <a:rPr lang="ru-RU" dirty="0" err="1"/>
              <a:t>href</a:t>
            </a:r>
            <a:r>
              <a:rPr lang="ru-RU" dirty="0"/>
              <a:t>=‘ссылка‘&gt;текст ссылки&lt;/a&gt;.</a:t>
            </a:r>
          </a:p>
          <a:p>
            <a:r>
              <a:rPr lang="ru-RU" dirty="0"/>
              <a:t>В качестве зарезервированных имен могут использоваться следующие:</a:t>
            </a:r>
          </a:p>
          <a:p>
            <a:r>
              <a:rPr lang="ru-RU" dirty="0"/>
              <a:t>_</a:t>
            </a:r>
            <a:r>
              <a:rPr lang="ru-RU" dirty="0" err="1"/>
              <a:t>blank</a:t>
            </a:r>
            <a:r>
              <a:rPr lang="ru-RU" dirty="0"/>
              <a:t> — открывает страницу в новом окне браузера;</a:t>
            </a:r>
          </a:p>
          <a:p>
            <a:r>
              <a:rPr lang="ru-RU" dirty="0"/>
              <a:t>_</a:t>
            </a:r>
            <a:r>
              <a:rPr lang="ru-RU" dirty="0" err="1"/>
              <a:t>self</a:t>
            </a:r>
            <a:r>
              <a:rPr lang="ru-RU" dirty="0"/>
              <a:t> — открывает страницу в этом же окне (значение по умолчанию);</a:t>
            </a:r>
          </a:p>
          <a:p>
            <a:r>
              <a:rPr lang="ru-RU" dirty="0"/>
              <a:t>_</a:t>
            </a:r>
            <a:r>
              <a:rPr lang="ru-RU" dirty="0" err="1"/>
              <a:t>parent</a:t>
            </a:r>
            <a:r>
              <a:rPr lang="ru-RU" dirty="0"/>
              <a:t> — загружает окно в фрейм (если фрейма нет, значение будет работать так же, как и _</a:t>
            </a:r>
            <a:r>
              <a:rPr lang="ru-RU" dirty="0" err="1"/>
              <a:t>self</a:t>
            </a:r>
            <a:r>
              <a:rPr lang="ru-RU" dirty="0"/>
              <a:t>);</a:t>
            </a:r>
          </a:p>
          <a:p>
            <a:r>
              <a:rPr lang="ru-RU" dirty="0"/>
              <a:t>_</a:t>
            </a:r>
            <a:r>
              <a:rPr lang="ru-RU" dirty="0" err="1"/>
              <a:t>top</a:t>
            </a:r>
            <a:r>
              <a:rPr lang="ru-RU" dirty="0"/>
              <a:t> — открывает страницу в полноэкранном режиме, отменяя все фреймы (если фреймы отсутствуют, значение будет работать как _</a:t>
            </a:r>
            <a:r>
              <a:rPr lang="ru-RU" dirty="0" err="1"/>
              <a:t>self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9F947BC-2D66-4EDA-A137-11137E3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kk-KZ" dirty="0"/>
              <a:t>Работа с гиперссылками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18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16607"/>
            <a:ext cx="11388040" cy="477998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Link</a:t>
            </a:r>
            <a:r>
              <a:rPr lang="ru-RU" b="1" dirty="0"/>
              <a:t> (не посещённая): </a:t>
            </a:r>
            <a:r>
              <a:rPr lang="ru-RU" dirty="0"/>
              <a:t>Состояние по умолчанию, в котором находится ссылка, когда она не находится в каком-либо другом состоянии. Она может быть специфически стилизована используя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link</a:t>
            </a:r>
            <a:r>
              <a:rPr lang="ru-RU" dirty="0"/>
              <a:t>.</a:t>
            </a:r>
          </a:p>
          <a:p>
            <a:r>
              <a:rPr lang="ru-RU" b="1" dirty="0" err="1"/>
              <a:t>Visited</a:t>
            </a:r>
            <a:r>
              <a:rPr lang="ru-RU" b="1" dirty="0"/>
              <a:t>: </a:t>
            </a:r>
            <a:r>
              <a:rPr lang="ru-RU" dirty="0"/>
              <a:t>Ссылка, когда она уже была посещена (существует в истории браузера), стилизуется используя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visited</a:t>
            </a:r>
            <a:r>
              <a:rPr lang="ru-RU" dirty="0"/>
              <a:t>.</a:t>
            </a:r>
          </a:p>
          <a:p>
            <a:r>
              <a:rPr lang="ru-RU" b="1" dirty="0" err="1"/>
              <a:t>Hover</a:t>
            </a:r>
            <a:r>
              <a:rPr lang="ru-RU" b="1" dirty="0"/>
              <a:t>: </a:t>
            </a:r>
            <a:r>
              <a:rPr lang="ru-RU" dirty="0"/>
              <a:t>Ссылка, когда на неё наведён курсор мыши, стилизуется используя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hover</a:t>
            </a:r>
            <a:endParaRPr lang="ru-RU" dirty="0"/>
          </a:p>
          <a:p>
            <a:r>
              <a:rPr lang="ru-RU" b="1" dirty="0" err="1"/>
              <a:t>Focus</a:t>
            </a:r>
            <a:r>
              <a:rPr lang="ru-RU" b="1" dirty="0"/>
              <a:t>: </a:t>
            </a:r>
            <a:r>
              <a:rPr lang="ru-RU" dirty="0"/>
              <a:t>Ссылка, когда она была сфокусирована (например когда пользователь переместился на неё используя клавишу </a:t>
            </a:r>
            <a:r>
              <a:rPr lang="ru-RU" dirty="0" err="1"/>
              <a:t>Tab</a:t>
            </a:r>
            <a:r>
              <a:rPr lang="ru-RU" dirty="0"/>
              <a:t> или наподобие или </a:t>
            </a:r>
            <a:r>
              <a:rPr lang="ru-RU" dirty="0" err="1"/>
              <a:t>программно</a:t>
            </a:r>
            <a:r>
              <a:rPr lang="ru-RU" dirty="0"/>
              <a:t> сфокусирована используя </a:t>
            </a:r>
            <a:r>
              <a:rPr lang="ru-RU" dirty="0" err="1"/>
              <a:t>HTMLElement.focus</a:t>
            </a:r>
            <a:r>
              <a:rPr lang="ru-RU" dirty="0"/>
              <a:t>() (</a:t>
            </a:r>
            <a:r>
              <a:rPr lang="ru-RU" dirty="0" err="1"/>
              <a:t>en</a:t>
            </a:r>
            <a:r>
              <a:rPr lang="ru-RU" dirty="0"/>
              <a:t>-US)) — стилизуется используя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focus</a:t>
            </a:r>
            <a:r>
              <a:rPr lang="ru-RU" dirty="0"/>
              <a:t>.</a:t>
            </a:r>
          </a:p>
          <a:p>
            <a:r>
              <a:rPr lang="ru-RU" b="1" dirty="0" err="1"/>
              <a:t>Active</a:t>
            </a:r>
            <a:r>
              <a:rPr lang="ru-RU" b="1" dirty="0"/>
              <a:t>: </a:t>
            </a:r>
            <a:r>
              <a:rPr lang="ru-RU" dirty="0"/>
              <a:t>Ссылка, когда она активируется (например при клике по ней), стилизуется используя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active</a:t>
            </a:r>
            <a:endParaRPr lang="ru-RU" dirty="0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9F947BC-2D66-4EDA-A137-11137E3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/>
              <a:t>Состояния ссылок</a:t>
            </a:r>
          </a:p>
        </p:txBody>
      </p:sp>
    </p:spTree>
    <p:extLst>
      <p:ext uri="{BB962C8B-B14F-4D97-AF65-F5344CB8AC3E}">
        <p14:creationId xmlns:p14="http://schemas.microsoft.com/office/powerpoint/2010/main" val="288071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0235" y="1694779"/>
            <a:ext cx="11388040" cy="4779985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задать фоновое изображение нужно использовать свойство </a:t>
            </a:r>
            <a:r>
              <a:rPr lang="ru-RU" dirty="0" err="1"/>
              <a:t>background</a:t>
            </a:r>
            <a:r>
              <a:rPr lang="ru-RU" dirty="0"/>
              <a:t> для того элемента, которому нужно задать фон картинкой. Фон можно сделать повторяющимся, либо нет.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Сайт для большей информации </a:t>
            </a:r>
            <a:r>
              <a:rPr lang="en-US" dirty="0">
                <a:hlinkClick r:id="rId2"/>
              </a:rPr>
              <a:t>https://stylecss.ru/kartinki-css-html/</a:t>
            </a:r>
            <a:endParaRPr lang="ru-RU" dirty="0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9F947BC-2D66-4EDA-A137-11137E3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/>
              <a:t>Работа с изображениями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21AA4-20E2-46B9-97D5-0F64DE0B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35" y="3230224"/>
            <a:ext cx="9847890" cy="591137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KZ" sz="16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KZ" altLang="ru-KZ" sz="1600" b="0" i="0" u="none" strike="noStrike" cap="none" normalizeH="0" baseline="0" dirty="0" err="1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KZ" altLang="ru-KZ" sz="16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image.jpg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Прописываем путь к файлу */</a:t>
            </a:r>
            <a:endParaRPr kumimoji="0" lang="kk-KZ" altLang="ru-KZ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KZ" altLang="ru-K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7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Удобный макет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827850" cy="40265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Сбалансированный макет, разделяющий контент на легко потребляемые фрагменты, должен быть одной из основных целей вашего дизайна.</a:t>
            </a:r>
          </a:p>
          <a:p>
            <a:r>
              <a:rPr lang="ru-RU" dirty="0"/>
              <a:t>Подобный контент сайта привлекает пользователей, и он намного интереснее, чем стена текста. </a:t>
            </a:r>
            <a:endParaRPr lang="ru-RU" b="1" dirty="0"/>
          </a:p>
        </p:txBody>
      </p:sp>
      <p:pic>
        <p:nvPicPr>
          <p:cNvPr id="1026" name="Picture 2" descr="Профессиональный макет сайта в Photoshop - Программные продукты - Статьи">
            <a:extLst>
              <a:ext uri="{FF2B5EF4-FFF2-40B4-BE49-F238E27FC236}">
                <a16:creationId xmlns:a16="http://schemas.microsoft.com/office/drawing/2014/main" id="{9FB50CAF-C2D6-42DD-B7C9-31209681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3" y="256030"/>
            <a:ext cx="5076752" cy="63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4584569" cy="325472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 тем, как мы просматриваем веб-страницы, стоит интересная наука. Существуют исследования, в которых отслеживают глаза субъектов, когда они потребляют контент, и они показали, что люди сканируют по F-образной схеме.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285FCC-5CF3-4448-A8C1-3D93E1A1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04" y="1736725"/>
            <a:ext cx="5959670" cy="27476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043814-070C-4BEF-93BE-9F37A224019C}"/>
              </a:ext>
            </a:extLst>
          </p:cNvPr>
          <p:cNvSpPr/>
          <p:nvPr/>
        </p:nvSpPr>
        <p:spPr>
          <a:xfrm>
            <a:off x="515937" y="5400305"/>
            <a:ext cx="6207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535353"/>
                </a:solidFill>
              </a:rPr>
              <a:t>Проще говоря, мы читаем слева направо и сверху вниз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31153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47DA2AAD-A436-4954-8D4D-24D404236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933" y="253068"/>
            <a:ext cx="11614544" cy="921391"/>
          </a:xfrm>
        </p:spPr>
        <p:txBody>
          <a:bodyPr/>
          <a:lstStyle/>
          <a:p>
            <a:r>
              <a:rPr lang="kk-KZ" dirty="0"/>
              <a:t>Важно чтобы каждый блок вашего сайта имел «читабельность».</a:t>
            </a:r>
            <a:endParaRPr lang="ru-KZ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690AC3-002D-4023-9825-14EAEE99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913740"/>
            <a:ext cx="9324121" cy="4416065"/>
          </a:xfrm>
          <a:prstGeom prst="rect">
            <a:avLst/>
          </a:prstGeom>
        </p:spPr>
      </p:pic>
      <p:sp>
        <p:nvSpPr>
          <p:cNvPr id="9" name="Объект 6">
            <a:extLst>
              <a:ext uri="{FF2B5EF4-FFF2-40B4-BE49-F238E27FC236}">
                <a16:creationId xmlns:a16="http://schemas.microsoft.com/office/drawing/2014/main" id="{7124638E-FB54-478A-9130-81D00C156B92}"/>
              </a:ext>
            </a:extLst>
          </p:cNvPr>
          <p:cNvSpPr txBox="1">
            <a:spLocks/>
          </p:cNvSpPr>
          <p:nvPr/>
        </p:nvSpPr>
        <p:spPr>
          <a:xfrm>
            <a:off x="288728" y="5683541"/>
            <a:ext cx="11614544" cy="92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Самый оптимальный вариант: 34 слов разделенные на 6 строк.</a:t>
            </a:r>
            <a:endParaRPr lang="ru-KZ" i="1" dirty="0"/>
          </a:p>
        </p:txBody>
      </p:sp>
    </p:spTree>
    <p:extLst>
      <p:ext uri="{BB962C8B-B14F-4D97-AF65-F5344CB8AC3E}">
        <p14:creationId xmlns:p14="http://schemas.microsoft.com/office/powerpoint/2010/main" val="19619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Пустое пространство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580063" cy="4779985"/>
          </a:xfrm>
        </p:spPr>
        <p:txBody>
          <a:bodyPr>
            <a:normAutofit/>
          </a:bodyPr>
          <a:lstStyle/>
          <a:p>
            <a:r>
              <a:rPr lang="ru-RU" dirty="0"/>
              <a:t>Пустое место на ваших веб-страницах открывает все, что позволяет посетителям с комфортом воспринимать контент, который вы представляете. В терминологии веб-дизайна пустое пространство называется белым пространством, и важно убедиться, что его достаточно, чтобы сделать ваш сайт удобным для пользователей.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106243-7132-448C-BE60-874A5C5D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55" y="866163"/>
            <a:ext cx="5954914" cy="51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5837237" cy="4054849"/>
          </a:xfrm>
        </p:spPr>
        <p:txBody>
          <a:bodyPr>
            <a:normAutofit/>
          </a:bodyPr>
          <a:lstStyle/>
          <a:p>
            <a:r>
              <a:rPr lang="ru-RU" dirty="0"/>
              <a:t>Это может показаться очевидным, но мы должны отметить, что ваше белое пространство не обязательно должно быть белым — это может быть любой цвет, который вы выберете для своего фона.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3BA4AE-5472-46C3-9EA1-84D2883A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36" y="1666875"/>
            <a:ext cx="5247614" cy="41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пустого пространства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7C74F6-25CC-454A-9279-8B929F8C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1" y="1477963"/>
            <a:ext cx="11848288" cy="52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Цвет в дизайне сайта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r>
              <a:rPr lang="ru-RU" dirty="0"/>
              <a:t>Цветовая схема, которую вы используете в дизайне своего веб-сайта, должна быть визуально привлекательной. Доминирующий цвет вашего бренда может быть основным цветом вашего веб-сайта или служить акцентом, который будет привлекать внимание к важным элементам страницы. </a:t>
            </a:r>
          </a:p>
        </p:txBody>
      </p:sp>
    </p:spTree>
    <p:extLst>
      <p:ext uri="{BB962C8B-B14F-4D97-AF65-F5344CB8AC3E}">
        <p14:creationId xmlns:p14="http://schemas.microsoft.com/office/powerpoint/2010/main" val="1168737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356</TotalTime>
  <Words>1183</Words>
  <Application>Microsoft Office PowerPoint</Application>
  <PresentationFormat>Широкоэкранный</PresentationFormat>
  <Paragraphs>64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Helvetica Light</vt:lpstr>
      <vt:lpstr>Lucida Console</vt:lpstr>
      <vt:lpstr>Open Sans</vt:lpstr>
      <vt:lpstr>Trebuchet MS</vt:lpstr>
      <vt:lpstr>Wingdings</vt:lpstr>
      <vt:lpstr>Тема Office</vt:lpstr>
      <vt:lpstr>Графика в web-дизайне. Оптимизация графики. Гиперссылки. Принципы навигации web-сайта</vt:lpstr>
      <vt:lpstr>Основные принципы веб-дизайна</vt:lpstr>
      <vt:lpstr>Удобный макет</vt:lpstr>
      <vt:lpstr>Презентация PowerPoint</vt:lpstr>
      <vt:lpstr>Презентация PowerPoint</vt:lpstr>
      <vt:lpstr>Пустое пространство</vt:lpstr>
      <vt:lpstr>Презентация PowerPoint</vt:lpstr>
      <vt:lpstr>Пример пустого пространства</vt:lpstr>
      <vt:lpstr>Цвет в дизайне сайта</vt:lpstr>
      <vt:lpstr>Пример</vt:lpstr>
      <vt:lpstr>Цвета кнопок</vt:lpstr>
      <vt:lpstr>Графика в web-дизайне</vt:lpstr>
      <vt:lpstr>Презентация PowerPoint</vt:lpstr>
      <vt:lpstr>Значки меню</vt:lpstr>
      <vt:lpstr>Ошибки создания сайта</vt:lpstr>
      <vt:lpstr>Презентация PowerPoint</vt:lpstr>
      <vt:lpstr>Минимизировать время загрузки</vt:lpstr>
      <vt:lpstr>Презентация PowerPoint</vt:lpstr>
      <vt:lpstr>Разновидности гиперссылок</vt:lpstr>
      <vt:lpstr>Работа с гиперссылками </vt:lpstr>
      <vt:lpstr>Состояния ссылок</vt:lpstr>
      <vt:lpstr>Работа с изображениями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28</cp:revision>
  <dcterms:created xsi:type="dcterms:W3CDTF">2022-01-30T05:59:16Z</dcterms:created>
  <dcterms:modified xsi:type="dcterms:W3CDTF">2023-03-16T15:22:29Z</dcterms:modified>
</cp:coreProperties>
</file>