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85" r:id="rId5"/>
    <p:sldId id="286" r:id="rId6"/>
    <p:sldId id="295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6" r:id="rId16"/>
    <p:sldId id="28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E79"/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846D4-E91C-477D-9229-16D7DA19A5CF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6F781-5926-4EBD-A8FA-4DE82C439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7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1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64284" y="2758767"/>
            <a:ext cx="6677885" cy="902703"/>
          </a:xfrm>
        </p:spPr>
        <p:txBody>
          <a:bodyPr>
            <a:noAutofit/>
          </a:bodyPr>
          <a:lstStyle/>
          <a:p>
            <a:r>
              <a:rPr lang="ru-RU" dirty="0"/>
              <a:t>Таблицы 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№5</a:t>
            </a:r>
          </a:p>
        </p:txBody>
      </p:sp>
      <p:pic>
        <p:nvPicPr>
          <p:cNvPr id="2" name="Picture 2" descr="Логотип, Html, Html5, Значок">
            <a:extLst>
              <a:ext uri="{FF2B5EF4-FFF2-40B4-BE49-F238E27FC236}">
                <a16:creationId xmlns:a16="http://schemas.microsoft.com/office/drawing/2014/main" id="{F31BD4CD-E87E-3248-1F96-37EA81CE7250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 bwMode="auto">
          <a:xfrm>
            <a:off x="8483610" y="1456753"/>
            <a:ext cx="254410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7"/>
    </mc:Choice>
    <mc:Fallback xmlns="">
      <p:transition spd="slow" advTm="152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225639"/>
          </a:xfrm>
        </p:spPr>
        <p:txBody>
          <a:bodyPr>
            <a:normAutofit/>
          </a:bodyPr>
          <a:lstStyle/>
          <a:p>
            <a:r>
              <a:rPr lang="ru-RU" dirty="0"/>
              <a:t>Атрибуты А</a:t>
            </a:r>
            <a:r>
              <a:rPr lang="en-US" dirty="0"/>
              <a:t>LIGN </a:t>
            </a:r>
            <a:r>
              <a:rPr lang="ru-RU" dirty="0"/>
              <a:t>и </a:t>
            </a:r>
            <a:r>
              <a:rPr lang="en-US" dirty="0"/>
              <a:t>VALIGN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11676062" cy="3674174"/>
          </a:xfrm>
        </p:spPr>
        <p:txBody>
          <a:bodyPr>
            <a:normAutofit/>
          </a:bodyPr>
          <a:lstStyle/>
          <a:p>
            <a:r>
              <a:rPr lang="ru-RU" dirty="0"/>
              <a:t>Теги &lt;ТR&gt;, &lt;ТD&gt; и &lt;ТН&gt; можно модифицировать с помощью атрибутов ALIGN и VALIGN. Атрибут АLIGN определяет выравнивание текста и графики по горизонтали, то есть по левому или правому краю, либо по центру. Горизонтальное выравнивание может быть задано несколькими способами:</a:t>
            </a:r>
          </a:p>
        </p:txBody>
      </p:sp>
    </p:spTree>
    <p:extLst>
      <p:ext uri="{BB962C8B-B14F-4D97-AF65-F5344CB8AC3E}">
        <p14:creationId xmlns:p14="http://schemas.microsoft.com/office/powerpoint/2010/main" val="2266744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225639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11676062" cy="3003055"/>
          </a:xfrm>
        </p:spPr>
        <p:txBody>
          <a:bodyPr>
            <a:normAutofit/>
          </a:bodyPr>
          <a:lstStyle/>
          <a:p>
            <a:r>
              <a:rPr lang="ru-RU" dirty="0"/>
              <a:t>ALIGN=</a:t>
            </a:r>
            <a:r>
              <a:rPr lang="ru-RU" dirty="0" err="1"/>
              <a:t>blееdleft</a:t>
            </a:r>
            <a:r>
              <a:rPr lang="ru-RU" dirty="0"/>
              <a:t> прижимает содержимое ячейки вплотную к левому краю. ALIGN=</a:t>
            </a:r>
            <a:r>
              <a:rPr lang="ru-RU" dirty="0" err="1"/>
              <a:t>left</a:t>
            </a:r>
            <a:r>
              <a:rPr lang="ru-RU" dirty="0"/>
              <a:t> выравнивает содержимое ячейки по левому краю с учетом отступа, заданного атрибутом СЕLLPADDING. </a:t>
            </a:r>
          </a:p>
          <a:p>
            <a:r>
              <a:rPr lang="ru-RU" dirty="0"/>
              <a:t>АLIGN=</a:t>
            </a:r>
            <a:r>
              <a:rPr lang="ru-RU" dirty="0" err="1"/>
              <a:t>сеnter</a:t>
            </a:r>
            <a:r>
              <a:rPr lang="ru-RU" dirty="0"/>
              <a:t> располагает содержимое ячейки по центру. </a:t>
            </a:r>
          </a:p>
          <a:p>
            <a:r>
              <a:rPr lang="ru-RU" dirty="0"/>
              <a:t>АLIGN=</a:t>
            </a:r>
            <a:r>
              <a:rPr lang="ru-RU" dirty="0" err="1"/>
              <a:t>right</a:t>
            </a:r>
            <a:r>
              <a:rPr lang="ru-RU" dirty="0"/>
              <a:t> выравнивает содержимое ячейки по правому краю с учетом отступа, заданного атрибутом СЕLLPADDING.</a:t>
            </a:r>
          </a:p>
        </p:txBody>
      </p:sp>
    </p:spTree>
    <p:extLst>
      <p:ext uri="{BB962C8B-B14F-4D97-AF65-F5344CB8AC3E}">
        <p14:creationId xmlns:p14="http://schemas.microsoft.com/office/powerpoint/2010/main" val="245793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11676062" cy="3674174"/>
          </a:xfrm>
        </p:spPr>
        <p:txBody>
          <a:bodyPr>
            <a:normAutofit/>
          </a:bodyPr>
          <a:lstStyle/>
          <a:p>
            <a:r>
              <a:rPr lang="ru-RU" dirty="0"/>
              <a:t>Атрибут VALIGN осуществляет выравнивание текста и графики внутри ячейки по вертикали. Вертикальное выравнивание может быть задано несколькими способами: </a:t>
            </a:r>
          </a:p>
          <a:p>
            <a:r>
              <a:rPr lang="ru-RU" dirty="0"/>
              <a:t>VALIGN=</a:t>
            </a:r>
            <a:r>
              <a:rPr lang="ru-RU" dirty="0" err="1"/>
              <a:t>top</a:t>
            </a:r>
            <a:r>
              <a:rPr lang="ru-RU" dirty="0"/>
              <a:t> выравнивает содержимое ячейки по ее верхней границе. VALIGN=</a:t>
            </a:r>
            <a:r>
              <a:rPr lang="ru-RU" dirty="0" err="1"/>
              <a:t>middle</a:t>
            </a:r>
            <a:r>
              <a:rPr lang="ru-RU" dirty="0"/>
              <a:t> центрирует содержимое ячейки по вертикали. VALIGN=</a:t>
            </a:r>
            <a:r>
              <a:rPr lang="ru-RU" dirty="0" err="1"/>
              <a:t>bottom</a:t>
            </a:r>
            <a:r>
              <a:rPr lang="ru-RU" dirty="0"/>
              <a:t> выравнивает содержимое ячейки по ее нижней границе.</a:t>
            </a:r>
          </a:p>
        </p:txBody>
      </p:sp>
    </p:spTree>
    <p:extLst>
      <p:ext uri="{BB962C8B-B14F-4D97-AF65-F5344CB8AC3E}">
        <p14:creationId xmlns:p14="http://schemas.microsoft.com/office/powerpoint/2010/main" val="3953761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225639"/>
          </a:xfrm>
        </p:spPr>
        <p:txBody>
          <a:bodyPr>
            <a:normAutofit/>
          </a:bodyPr>
          <a:lstStyle/>
          <a:p>
            <a:r>
              <a:rPr lang="en-US" dirty="0"/>
              <a:t>WIDTH HEIGHT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11676062" cy="3674174"/>
          </a:xfrm>
        </p:spPr>
        <p:txBody>
          <a:bodyPr>
            <a:normAutofit/>
          </a:bodyPr>
          <a:lstStyle/>
          <a:p>
            <a:r>
              <a:rPr lang="ru-RU" dirty="0"/>
              <a:t>Любое целое значение в пикселах или процентах от доступного пространства.</a:t>
            </a:r>
          </a:p>
          <a:p>
            <a:r>
              <a:rPr lang="ru-RU" dirty="0" err="1"/>
              <a:t>css</a:t>
            </a:r>
            <a:endParaRPr lang="ru-RU" dirty="0"/>
          </a:p>
          <a:p>
            <a:r>
              <a:rPr lang="ru-RU" dirty="0" err="1"/>
              <a:t>table</a:t>
            </a:r>
            <a:r>
              <a:rPr lang="ru-RU" dirty="0"/>
              <a:t> {</a:t>
            </a:r>
          </a:p>
          <a:p>
            <a:r>
              <a:rPr lang="ru-RU" dirty="0" err="1"/>
              <a:t>width</a:t>
            </a:r>
            <a:r>
              <a:rPr lang="ru-RU" dirty="0"/>
              <a:t>: 400px;</a:t>
            </a:r>
          </a:p>
          <a:p>
            <a:r>
              <a:rPr lang="ru-RU" dirty="0" err="1"/>
              <a:t>height</a:t>
            </a:r>
            <a:r>
              <a:rPr lang="ru-RU" dirty="0"/>
              <a:t>: 400px;</a:t>
            </a:r>
          </a:p>
          <a:p>
            <a:r>
              <a:rPr lang="ru-RU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033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225639"/>
          </a:xfrm>
        </p:spPr>
        <p:txBody>
          <a:bodyPr>
            <a:normAutofit/>
          </a:bodyPr>
          <a:lstStyle/>
          <a:p>
            <a:r>
              <a:rPr lang="en-US" dirty="0"/>
              <a:t>THEAD TBODY TFOOT</a:t>
            </a:r>
            <a:endParaRPr lang="ru-RU" dirty="0"/>
          </a:p>
        </p:txBody>
      </p:sp>
      <p:pic>
        <p:nvPicPr>
          <p:cNvPr id="4" name="Google Shape;112;p22">
            <a:extLst>
              <a:ext uri="{FF2B5EF4-FFF2-40B4-BE49-F238E27FC236}">
                <a16:creationId xmlns:a16="http://schemas.microsoft.com/office/drawing/2014/main" id="{C0D479D6-3210-4E89-80EF-C1248C7F0B3B}"/>
              </a:ext>
            </a:extLst>
          </p:cNvPr>
          <p:cNvPicPr preferRelativeResize="0">
            <a:picLocks noGrp="1"/>
          </p:cNvPicPr>
          <p:nvPr>
            <p:ph sz="half"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963562" y="1719947"/>
            <a:ext cx="6901680" cy="367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7617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225639"/>
          </a:xfrm>
        </p:spPr>
        <p:txBody>
          <a:bodyPr>
            <a:normAutofit/>
          </a:bodyPr>
          <a:lstStyle/>
          <a:p>
            <a:r>
              <a:rPr lang="ru-RU" dirty="0"/>
              <a:t>Структура страницы похожа на таблицу</a:t>
            </a:r>
          </a:p>
        </p:txBody>
      </p:sp>
      <p:pic>
        <p:nvPicPr>
          <p:cNvPr id="7" name="Google Shape;168;p31" descr="ÐÐ°ÑÑÐ¸Ð½ÐºÐ¸ Ð¿Ð¾ Ð·Ð°Ð¿ÑÐ¾ÑÑ header footer content">
            <a:extLst>
              <a:ext uri="{FF2B5EF4-FFF2-40B4-BE49-F238E27FC236}">
                <a16:creationId xmlns:a16="http://schemas.microsoft.com/office/drawing/2014/main" id="{0835BA68-3366-4CA3-AD70-9E3219B6D029}"/>
              </a:ext>
            </a:extLst>
          </p:cNvPr>
          <p:cNvPicPr preferRelativeResize="0">
            <a:picLocks noGrp="1"/>
          </p:cNvPicPr>
          <p:nvPr>
            <p:ph sz="half"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001838" y="1707077"/>
            <a:ext cx="5503862" cy="3443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8687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Давайте подведем итоги урока.</a:t>
            </a:r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ТЕГИ ТАБЛИЦЫ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5"/>
            <a:ext cx="11358383" cy="3816788"/>
          </a:xfrm>
        </p:spPr>
        <p:txBody>
          <a:bodyPr>
            <a:normAutofit/>
          </a:bodyPr>
          <a:lstStyle/>
          <a:p>
            <a:r>
              <a:rPr lang="ru-RU" dirty="0"/>
              <a:t>Таблицы в HTML - не просто инструмент для размещения текстовых и числовых данных, а мощное средство дизайна для размещения в нужном месте экрана графики и текста.</a:t>
            </a:r>
          </a:p>
          <a:p>
            <a:r>
              <a:rPr lang="ru-RU" dirty="0"/>
              <a:t>Для описания таблиц используется тег &lt;ТАВLЕ&gt;. Тег &lt;ТАВLЕ&gt;, как и многие другие, автоматически переводит строку до и после таблицы.</a:t>
            </a:r>
          </a:p>
        </p:txBody>
      </p:sp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225639"/>
          </a:xfrm>
        </p:spPr>
        <p:txBody>
          <a:bodyPr>
            <a:normAutofit/>
          </a:bodyPr>
          <a:lstStyle/>
          <a:p>
            <a:r>
              <a:rPr lang="ru-RU" dirty="0"/>
              <a:t>Создание строки таблицы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11676062" cy="367417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Тег </a:t>
            </a:r>
            <a:r>
              <a:rPr lang="ru-RU" b="1" dirty="0"/>
              <a:t>&lt;Т</a:t>
            </a:r>
            <a:r>
              <a:rPr lang="en-US" b="1" dirty="0"/>
              <a:t>R&gt; </a:t>
            </a:r>
            <a:r>
              <a:rPr lang="ru-RU" dirty="0"/>
              <a:t>(</a:t>
            </a:r>
            <a:r>
              <a:rPr lang="ru-RU" dirty="0" err="1"/>
              <a:t>Таble</a:t>
            </a:r>
            <a:r>
              <a:rPr lang="ru-RU" dirty="0"/>
              <a:t> </a:t>
            </a:r>
            <a:r>
              <a:rPr lang="ru-RU" dirty="0" err="1"/>
              <a:t>Row</a:t>
            </a:r>
            <a:r>
              <a:rPr lang="ru-RU" dirty="0"/>
              <a:t>, строка таблицы) создает строку таблицы. Весь текст, другие теги и атрибуты, которые требуется поместить в одну строку, должны размещаться между тегами . </a:t>
            </a:r>
          </a:p>
          <a:p>
            <a:r>
              <a:rPr lang="ru-RU" dirty="0"/>
              <a:t>Определение ячеек таблицы – тег </a:t>
            </a:r>
            <a:r>
              <a:rPr lang="ru-RU" b="1" dirty="0"/>
              <a:t>&lt;Т</a:t>
            </a:r>
            <a:r>
              <a:rPr lang="en-US" b="1" dirty="0"/>
              <a:t>D&gt;</a:t>
            </a:r>
            <a:endParaRPr lang="ru-RU" b="1" dirty="0"/>
          </a:p>
          <a:p>
            <a:r>
              <a:rPr lang="ru-RU" dirty="0"/>
              <a:t> Внутри строки таблицы обычно размещаются ячейки с данными. Каждая ячейка, содержащая текст или изображение, должна быть окружена тегами . Число тегов в строке определяет число ячеек.</a:t>
            </a:r>
          </a:p>
          <a:p>
            <a:r>
              <a:rPr lang="ru-RU" dirty="0"/>
              <a:t>Заголовки для столбцов и строк таблицы задаются с помощью тега заголовка </a:t>
            </a:r>
            <a:r>
              <a:rPr lang="ru-RU" b="1" dirty="0"/>
              <a:t>&lt;ТН&gt; </a:t>
            </a:r>
            <a:r>
              <a:rPr lang="ru-RU" dirty="0"/>
              <a:t>(</a:t>
            </a:r>
            <a:r>
              <a:rPr lang="ru-RU" dirty="0" err="1"/>
              <a:t>Таblе</a:t>
            </a:r>
            <a:r>
              <a:rPr lang="ru-RU" dirty="0"/>
              <a:t> </a:t>
            </a:r>
            <a:r>
              <a:rPr lang="ru-RU" dirty="0" err="1"/>
              <a:t>Неаder</a:t>
            </a:r>
            <a:r>
              <a:rPr lang="ru-RU" dirty="0"/>
              <a:t>, заголовок таблицы). </a:t>
            </a:r>
          </a:p>
        </p:txBody>
      </p:sp>
    </p:spTree>
    <p:extLst>
      <p:ext uri="{BB962C8B-B14F-4D97-AF65-F5344CB8AC3E}">
        <p14:creationId xmlns:p14="http://schemas.microsoft.com/office/powerpoint/2010/main" val="418958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2655102" cy="1225639"/>
          </a:xfrm>
        </p:spPr>
        <p:txBody>
          <a:bodyPr>
            <a:normAutofit/>
          </a:bodyPr>
          <a:lstStyle/>
          <a:p>
            <a:r>
              <a:rPr lang="kk-KZ" dirty="0"/>
              <a:t>Код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B49F4B3-51AF-49C6-B8CE-24525A369A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6448" y="1688432"/>
            <a:ext cx="4342974" cy="43341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BC76B0-13CE-408C-92D5-D4D75EFA7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23" y="1877954"/>
            <a:ext cx="5857875" cy="3571875"/>
          </a:xfrm>
          <a:prstGeom prst="rect">
            <a:avLst/>
          </a:prstGeom>
        </p:spPr>
      </p:pic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EC29E0DC-A585-42C7-BDB6-3AE12A0C1687}"/>
              </a:ext>
            </a:extLst>
          </p:cNvPr>
          <p:cNvSpPr/>
          <p:nvPr/>
        </p:nvSpPr>
        <p:spPr>
          <a:xfrm rot="16200000">
            <a:off x="7793970" y="-1700347"/>
            <a:ext cx="640989" cy="5307161"/>
          </a:xfrm>
          <a:prstGeom prst="rightBrace">
            <a:avLst>
              <a:gd name="adj1" fmla="val 8333"/>
              <a:gd name="adj2" fmla="val 50146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65811B4E-EF9B-40CF-8B9C-A3FC2AB457C8}"/>
              </a:ext>
            </a:extLst>
          </p:cNvPr>
          <p:cNvSpPr txBox="1">
            <a:spLocks/>
          </p:cNvSpPr>
          <p:nvPr/>
        </p:nvSpPr>
        <p:spPr>
          <a:xfrm>
            <a:off x="7910266" y="192853"/>
            <a:ext cx="616576" cy="4863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tr</a:t>
            </a:r>
            <a:endParaRPr lang="ru-RU" sz="3200" dirty="0"/>
          </a:p>
        </p:txBody>
      </p:sp>
      <p:sp>
        <p:nvSpPr>
          <p:cNvPr id="13" name="Правая фигурная скобка 12">
            <a:extLst>
              <a:ext uri="{FF2B5EF4-FFF2-40B4-BE49-F238E27FC236}">
                <a16:creationId xmlns:a16="http://schemas.microsoft.com/office/drawing/2014/main" id="{99AA46F9-A912-4291-8AF5-0988F170F7DB}"/>
              </a:ext>
            </a:extLst>
          </p:cNvPr>
          <p:cNvSpPr/>
          <p:nvPr/>
        </p:nvSpPr>
        <p:spPr>
          <a:xfrm rot="16200000">
            <a:off x="6649497" y="251995"/>
            <a:ext cx="640989" cy="2860995"/>
          </a:xfrm>
          <a:prstGeom prst="rightBrace">
            <a:avLst>
              <a:gd name="adj1" fmla="val 8333"/>
              <a:gd name="adj2" fmla="val 50146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A67C7486-536D-4236-B7A0-FF101F569684}"/>
              </a:ext>
            </a:extLst>
          </p:cNvPr>
          <p:cNvSpPr txBox="1">
            <a:spLocks/>
          </p:cNvSpPr>
          <p:nvPr/>
        </p:nvSpPr>
        <p:spPr>
          <a:xfrm>
            <a:off x="6753983" y="953233"/>
            <a:ext cx="616576" cy="4863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th</a:t>
            </a:r>
            <a:endParaRPr lang="ru-RU" sz="3200" dirty="0"/>
          </a:p>
        </p:txBody>
      </p:sp>
      <p:sp>
        <p:nvSpPr>
          <p:cNvPr id="15" name="Правая фигурная скобка 14">
            <a:extLst>
              <a:ext uri="{FF2B5EF4-FFF2-40B4-BE49-F238E27FC236}">
                <a16:creationId xmlns:a16="http://schemas.microsoft.com/office/drawing/2014/main" id="{E83D2293-4CD6-443B-9ECF-76FD7E1174A6}"/>
              </a:ext>
            </a:extLst>
          </p:cNvPr>
          <p:cNvSpPr/>
          <p:nvPr/>
        </p:nvSpPr>
        <p:spPr>
          <a:xfrm rot="5400000">
            <a:off x="6648945" y="4134185"/>
            <a:ext cx="640989" cy="2860995"/>
          </a:xfrm>
          <a:prstGeom prst="rightBrace">
            <a:avLst>
              <a:gd name="adj1" fmla="val 8333"/>
              <a:gd name="adj2" fmla="val 50146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CE17282D-6662-4A51-8ECA-EA39EFF0859E}"/>
              </a:ext>
            </a:extLst>
          </p:cNvPr>
          <p:cNvSpPr txBox="1">
            <a:spLocks/>
          </p:cNvSpPr>
          <p:nvPr/>
        </p:nvSpPr>
        <p:spPr>
          <a:xfrm>
            <a:off x="7062271" y="5722607"/>
            <a:ext cx="616576" cy="4863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td</a:t>
            </a:r>
            <a:endParaRPr lang="ru-RU" sz="3200" dirty="0"/>
          </a:p>
        </p:txBody>
      </p:sp>
      <p:sp>
        <p:nvSpPr>
          <p:cNvPr id="18" name="Правая фигурная скобка 17">
            <a:extLst>
              <a:ext uri="{FF2B5EF4-FFF2-40B4-BE49-F238E27FC236}">
                <a16:creationId xmlns:a16="http://schemas.microsoft.com/office/drawing/2014/main" id="{2ED76635-FD65-41E1-A9C9-3EE612143ADD}"/>
              </a:ext>
            </a:extLst>
          </p:cNvPr>
          <p:cNvSpPr/>
          <p:nvPr/>
        </p:nvSpPr>
        <p:spPr>
          <a:xfrm>
            <a:off x="11114563" y="632739"/>
            <a:ext cx="640989" cy="5307161"/>
          </a:xfrm>
          <a:prstGeom prst="rightBrace">
            <a:avLst>
              <a:gd name="adj1" fmla="val 8333"/>
              <a:gd name="adj2" fmla="val 50146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FE1B7D06-696C-4959-9670-AB45A4109DC5}"/>
              </a:ext>
            </a:extLst>
          </p:cNvPr>
          <p:cNvSpPr txBox="1">
            <a:spLocks/>
          </p:cNvSpPr>
          <p:nvPr/>
        </p:nvSpPr>
        <p:spPr>
          <a:xfrm rot="5400000">
            <a:off x="11329567" y="3185821"/>
            <a:ext cx="1338327" cy="4863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table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7281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225639"/>
          </a:xfrm>
        </p:spPr>
        <p:txBody>
          <a:bodyPr>
            <a:normAutofit/>
          </a:bodyPr>
          <a:lstStyle/>
          <a:p>
            <a:r>
              <a:rPr lang="kk-KZ" dirty="0"/>
              <a:t>Стили рамок для таблиц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48826" y="1378039"/>
            <a:ext cx="11743174" cy="205096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 забывайте, что вы можете указать отдельные границы: </a:t>
            </a:r>
            <a:r>
              <a:rPr lang="ru-RU" dirty="0" err="1"/>
              <a:t>border-top</a:t>
            </a:r>
            <a:r>
              <a:rPr lang="ru-RU" dirty="0"/>
              <a:t>, </a:t>
            </a:r>
            <a:r>
              <a:rPr lang="ru-RU" dirty="0" err="1"/>
              <a:t>border-bottom</a:t>
            </a:r>
            <a:r>
              <a:rPr lang="ru-RU" dirty="0"/>
              <a:t>, </a:t>
            </a:r>
            <a:r>
              <a:rPr lang="ru-RU" dirty="0" err="1"/>
              <a:t>border-left</a:t>
            </a:r>
            <a:r>
              <a:rPr lang="ru-RU" dirty="0"/>
              <a:t>, </a:t>
            </a:r>
            <a:r>
              <a:rPr lang="ru-RU" dirty="0" err="1"/>
              <a:t>border-right</a:t>
            </a:r>
            <a:r>
              <a:rPr lang="en-US" dirty="0"/>
              <a:t>.</a:t>
            </a:r>
          </a:p>
          <a:p>
            <a:r>
              <a:rPr lang="ru-RU" dirty="0"/>
              <a:t>Свойство </a:t>
            </a:r>
            <a:r>
              <a:rPr lang="ru-RU" dirty="0" err="1"/>
              <a:t>border-collapse</a:t>
            </a:r>
            <a:r>
              <a:rPr lang="ru-RU" dirty="0"/>
              <a:t> (</a:t>
            </a:r>
            <a:r>
              <a:rPr lang="ru-RU" dirty="0" err="1"/>
              <a:t>en</a:t>
            </a:r>
            <a:r>
              <a:rPr lang="ru-RU" dirty="0"/>
              <a:t>-US) со значением </a:t>
            </a:r>
            <a:r>
              <a:rPr lang="ru-RU" dirty="0" err="1"/>
              <a:t>collapse</a:t>
            </a:r>
            <a:r>
              <a:rPr lang="ru-RU" dirty="0"/>
              <a:t> это стандартная практика при стилизации любой таблицы. По умолчанию, когда вы задали рамки для элементов таблицы, все они будут иметь пробелы между собой, как показано на рисунке ниже: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1F982E-1BD6-41CC-AF75-A731D9F68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796" y="3271706"/>
            <a:ext cx="3157358" cy="2332139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3CC7519B-3674-4F9B-8BC1-503FBAB7A42A}"/>
              </a:ext>
            </a:extLst>
          </p:cNvPr>
          <p:cNvSpPr txBox="1">
            <a:spLocks/>
          </p:cNvSpPr>
          <p:nvPr/>
        </p:nvSpPr>
        <p:spPr>
          <a:xfrm>
            <a:off x="257969" y="5687416"/>
            <a:ext cx="11676062" cy="906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Если установить </a:t>
            </a:r>
            <a:r>
              <a:rPr lang="ru-RU" dirty="0" err="1"/>
              <a:t>border-collapse</a:t>
            </a:r>
            <a:r>
              <a:rPr lang="ru-RU" dirty="0"/>
              <a:t>: </a:t>
            </a:r>
            <a:r>
              <a:rPr lang="ru-RU" dirty="0" err="1"/>
              <a:t>collapse</a:t>
            </a:r>
            <a:r>
              <a:rPr lang="ru-RU" dirty="0"/>
              <a:t>; рамки </a:t>
            </a:r>
            <a:r>
              <a:rPr lang="ru-RU" dirty="0" err="1"/>
              <a:t>схлопываются</a:t>
            </a:r>
            <a:r>
              <a:rPr lang="ru-RU" dirty="0"/>
              <a:t> в одну и так выглядит намного лучше.</a:t>
            </a:r>
          </a:p>
        </p:txBody>
      </p:sp>
    </p:spTree>
    <p:extLst>
      <p:ext uri="{BB962C8B-B14F-4D97-AF65-F5344CB8AC3E}">
        <p14:creationId xmlns:p14="http://schemas.microsoft.com/office/powerpoint/2010/main" val="383262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225639"/>
          </a:xfrm>
        </p:spPr>
        <p:txBody>
          <a:bodyPr>
            <a:normAutofit/>
          </a:bodyPr>
          <a:lstStyle/>
          <a:p>
            <a:r>
              <a:rPr lang="kk-KZ" dirty="0"/>
              <a:t>Стили рамок для таблиц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6" y="2099492"/>
            <a:ext cx="10255527" cy="2438952"/>
          </a:xfrm>
        </p:spPr>
        <p:txBody>
          <a:bodyPr>
            <a:normAutofit fontScale="92500"/>
          </a:bodyPr>
          <a:lstStyle/>
          <a:p>
            <a:r>
              <a:rPr lang="ru-RU" dirty="0"/>
              <a:t>Значения:	</a:t>
            </a:r>
          </a:p>
          <a:p>
            <a:r>
              <a:rPr lang="ru-RU" dirty="0" err="1"/>
              <a:t>separate</a:t>
            </a:r>
            <a:r>
              <a:rPr lang="ru-RU" dirty="0"/>
              <a:t>	Рамки ячеек располагаются раздельно.</a:t>
            </a:r>
          </a:p>
          <a:p>
            <a:r>
              <a:rPr lang="ru-RU" dirty="0" err="1"/>
              <a:t>collapse</a:t>
            </a:r>
            <a:r>
              <a:rPr lang="ru-RU" dirty="0"/>
              <a:t>	Рамки ячеек сливаются в одну, а промежутки между рамками убираются.</a:t>
            </a:r>
          </a:p>
          <a:p>
            <a:r>
              <a:rPr lang="ru-RU" dirty="0" err="1"/>
              <a:t>inherit</a:t>
            </a:r>
            <a:r>
              <a:rPr lang="ru-RU" dirty="0"/>
              <a:t>	Наследует значение свойства от родительского элемента.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CC7519B-3674-4F9B-8BC1-503FBAB7A42A}"/>
              </a:ext>
            </a:extLst>
          </p:cNvPr>
          <p:cNvSpPr txBox="1">
            <a:spLocks/>
          </p:cNvSpPr>
          <p:nvPr/>
        </p:nvSpPr>
        <p:spPr>
          <a:xfrm>
            <a:off x="257969" y="5687416"/>
            <a:ext cx="11676062" cy="906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632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225639"/>
          </a:xfrm>
        </p:spPr>
        <p:txBody>
          <a:bodyPr>
            <a:normAutofit/>
          </a:bodyPr>
          <a:lstStyle/>
          <a:p>
            <a:r>
              <a:rPr lang="ru-RU" dirty="0"/>
              <a:t>Атрибут </a:t>
            </a:r>
            <a:r>
              <a:rPr lang="en-US" dirty="0"/>
              <a:t>NOWRAP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11676062" cy="3674174"/>
          </a:xfrm>
        </p:spPr>
        <p:txBody>
          <a:bodyPr>
            <a:normAutofit/>
          </a:bodyPr>
          <a:lstStyle/>
          <a:p>
            <a:r>
              <a:rPr lang="ru-RU" dirty="0"/>
              <a:t>Обычно любой текст, не помещающийся в одну строку ячейки таблицы, переходит на следующую строку. Однако при использовании атрибута NOWRAP с тегами или длина ячейки расширяется настолько, чтобы заключенный в ней текст поместился в одну строку. </a:t>
            </a:r>
          </a:p>
        </p:txBody>
      </p:sp>
    </p:spTree>
    <p:extLst>
      <p:ext uri="{BB962C8B-B14F-4D97-AF65-F5344CB8AC3E}">
        <p14:creationId xmlns:p14="http://schemas.microsoft.com/office/powerpoint/2010/main" val="259524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225639"/>
          </a:xfrm>
        </p:spPr>
        <p:txBody>
          <a:bodyPr>
            <a:normAutofit/>
          </a:bodyPr>
          <a:lstStyle/>
          <a:p>
            <a:r>
              <a:rPr lang="ru-RU" dirty="0"/>
              <a:t>Атрибут СО</a:t>
            </a:r>
            <a:r>
              <a:rPr lang="en-US" dirty="0"/>
              <a:t>LSPAN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11676062" cy="1895708"/>
          </a:xfrm>
        </p:spPr>
        <p:txBody>
          <a:bodyPr>
            <a:normAutofit/>
          </a:bodyPr>
          <a:lstStyle/>
          <a:p>
            <a:r>
              <a:rPr lang="ru-RU" dirty="0"/>
              <a:t>Теги &lt;ТD&gt; и &lt;ТН&gt; модифицируются с помощью атрибута СОLSPAN (</a:t>
            </a:r>
            <a:r>
              <a:rPr lang="ru-RU" dirty="0" err="1"/>
              <a:t>Column</a:t>
            </a:r>
            <a:r>
              <a:rPr lang="ru-RU" dirty="0"/>
              <a:t> </a:t>
            </a:r>
            <a:r>
              <a:rPr lang="ru-RU" dirty="0" err="1"/>
              <a:t>Span</a:t>
            </a:r>
            <a:r>
              <a:rPr lang="ru-RU" dirty="0"/>
              <a:t>, соединение столбцов). Если вы хотите сделать какую-нибудь ячейку шире, чем верхняя или нижняя, можно воспользоваться атрибутом СОLSPAN, чтобы растянуть ее над любым количеством обычных ячеек.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5287059-EF84-467B-995C-5B15A660D015}"/>
              </a:ext>
            </a:extLst>
          </p:cNvPr>
          <p:cNvSpPr txBox="1">
            <a:spLocks/>
          </p:cNvSpPr>
          <p:nvPr/>
        </p:nvSpPr>
        <p:spPr>
          <a:xfrm>
            <a:off x="515938" y="3584431"/>
            <a:ext cx="11676062" cy="609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Атрибут </a:t>
            </a:r>
            <a:r>
              <a:rPr lang="en-US" dirty="0"/>
              <a:t>ROWSPAN </a:t>
            </a:r>
            <a:r>
              <a:rPr lang="kk-KZ" dirty="0"/>
              <a:t>делает тоже самое только вертикально.</a:t>
            </a:r>
            <a:endParaRPr lang="ru-RU" dirty="0"/>
          </a:p>
        </p:txBody>
      </p:sp>
      <p:pic>
        <p:nvPicPr>
          <p:cNvPr id="2052" name="Picture 4" descr="How to set HTML Table Colspan and HTML Table Rowspan">
            <a:extLst>
              <a:ext uri="{FF2B5EF4-FFF2-40B4-BE49-F238E27FC236}">
                <a16:creationId xmlns:a16="http://schemas.microsoft.com/office/drawing/2014/main" id="{AEE74C5F-96C3-46C7-B28C-8139C8DBC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109" y="4193827"/>
            <a:ext cx="4809253" cy="109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975818-C240-49D7-BD5C-F43A9DE89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72" y="5447663"/>
            <a:ext cx="3877216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0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225639"/>
          </a:xfrm>
        </p:spPr>
        <p:txBody>
          <a:bodyPr>
            <a:normAutofit/>
          </a:bodyPr>
          <a:lstStyle/>
          <a:p>
            <a:r>
              <a:rPr lang="en-US" dirty="0"/>
              <a:t>CELLSPACING, CELLPADDING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11676062" cy="4286570"/>
          </a:xfrm>
        </p:spPr>
        <p:txBody>
          <a:bodyPr>
            <a:normAutofit/>
          </a:bodyPr>
          <a:lstStyle/>
          <a:p>
            <a:r>
              <a:rPr lang="en-US" dirty="0" err="1"/>
              <a:t>cellspacing</a:t>
            </a:r>
            <a:r>
              <a:rPr lang="en-US" dirty="0"/>
              <a:t> </a:t>
            </a:r>
          </a:p>
          <a:p>
            <a:r>
              <a:rPr lang="ru-RU" dirty="0"/>
              <a:t>Задает расстояние между внешними границами ячеек.</a:t>
            </a:r>
          </a:p>
          <a:p>
            <a:r>
              <a:rPr lang="ru-RU" dirty="0"/>
              <a:t>&lt;</a:t>
            </a:r>
            <a:r>
              <a:rPr lang="en-US" dirty="0"/>
              <a:t>table </a:t>
            </a:r>
            <a:r>
              <a:rPr lang="en-US" dirty="0" err="1"/>
              <a:t>cellspacing</a:t>
            </a:r>
            <a:r>
              <a:rPr lang="en-US" dirty="0"/>
              <a:t>=“”&gt;</a:t>
            </a:r>
          </a:p>
          <a:p>
            <a:r>
              <a:rPr lang="en-US" dirty="0" err="1"/>
              <a:t>css</a:t>
            </a:r>
            <a:r>
              <a:rPr lang="en-US" dirty="0"/>
              <a:t>: border-spacing: 7px 11px;</a:t>
            </a:r>
          </a:p>
          <a:p>
            <a:r>
              <a:rPr lang="en-US" dirty="0"/>
              <a:t>cellpadding</a:t>
            </a:r>
          </a:p>
          <a:p>
            <a:r>
              <a:rPr lang="ru-RU" dirty="0"/>
              <a:t>Определяет расстояние между границей ячейки и ее содержимым.</a:t>
            </a:r>
          </a:p>
          <a:p>
            <a:r>
              <a:rPr lang="ru-RU" dirty="0"/>
              <a:t>&lt;</a:t>
            </a:r>
            <a:r>
              <a:rPr lang="en-US" dirty="0"/>
              <a:t>table cellpadding="</a:t>
            </a:r>
            <a:r>
              <a:rPr lang="ru-RU" dirty="0"/>
              <a:t>значение"&gt;...&lt;/</a:t>
            </a:r>
            <a:r>
              <a:rPr lang="en-US" dirty="0"/>
              <a:t>table&gt;</a:t>
            </a:r>
          </a:p>
          <a:p>
            <a:r>
              <a:rPr lang="en-US" dirty="0" err="1"/>
              <a:t>css</a:t>
            </a:r>
            <a:r>
              <a:rPr lang="en-US" dirty="0"/>
              <a:t>: padding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78604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148</TotalTime>
  <Words>621</Words>
  <Application>Microsoft Office PowerPoint</Application>
  <PresentationFormat>Широкоэкранный</PresentationFormat>
  <Paragraphs>55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Таблицы </vt:lpstr>
      <vt:lpstr>ТЕГИ ТАБЛИЦЫ</vt:lpstr>
      <vt:lpstr>Создание строки таблицы</vt:lpstr>
      <vt:lpstr>Код</vt:lpstr>
      <vt:lpstr>Стили рамок для таблиц</vt:lpstr>
      <vt:lpstr>Стили рамок для таблиц</vt:lpstr>
      <vt:lpstr>Атрибут NOWRAP </vt:lpstr>
      <vt:lpstr>Атрибут СОLSPAN</vt:lpstr>
      <vt:lpstr>CELLSPACING, CELLPADDING</vt:lpstr>
      <vt:lpstr>Атрибуты АLIGN и VALIGN</vt:lpstr>
      <vt:lpstr>Презентация PowerPoint</vt:lpstr>
      <vt:lpstr>Презентация PowerPoint</vt:lpstr>
      <vt:lpstr>WIDTH HEIGHT</vt:lpstr>
      <vt:lpstr>THEAD TBODY TFOOT</vt:lpstr>
      <vt:lpstr>Структура страницы похожа на таблицу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21</cp:revision>
  <dcterms:created xsi:type="dcterms:W3CDTF">2022-01-30T05:59:16Z</dcterms:created>
  <dcterms:modified xsi:type="dcterms:W3CDTF">2023-03-16T15:49:17Z</dcterms:modified>
</cp:coreProperties>
</file>