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8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E79"/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846D4-E91C-477D-9229-16D7DA19A5CF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6F781-5926-4EBD-A8FA-4DE82C439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7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41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23866" y="3251511"/>
            <a:ext cx="6677885" cy="902703"/>
          </a:xfrm>
        </p:spPr>
        <p:txBody>
          <a:bodyPr>
            <a:noAutofit/>
          </a:bodyPr>
          <a:lstStyle/>
          <a:p>
            <a:r>
              <a:rPr lang="en-US" sz="4800" dirty="0"/>
              <a:t>Flexible Box Layout Module</a:t>
            </a:r>
            <a:endParaRPr lang="ru-RU" sz="48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</a:t>
            </a:r>
            <a:r>
              <a:rPr lang="en-US" dirty="0"/>
              <a:t>7</a:t>
            </a:r>
            <a:endParaRPr lang="ru-RU" dirty="0"/>
          </a:p>
        </p:txBody>
      </p:sp>
      <p:pic>
        <p:nvPicPr>
          <p:cNvPr id="2" name="Picture 2" descr="Логотип, Html, Html5, Значок">
            <a:extLst>
              <a:ext uri="{FF2B5EF4-FFF2-40B4-BE49-F238E27FC236}">
                <a16:creationId xmlns:a16="http://schemas.microsoft.com/office/drawing/2014/main" id="{F31BD4CD-E87E-3248-1F96-37EA81CE7250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 bwMode="auto">
          <a:xfrm>
            <a:off x="8483610" y="1456753"/>
            <a:ext cx="2544106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7"/>
    </mc:Choice>
    <mc:Fallback xmlns="">
      <p:transition spd="slow" advTm="152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align-items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8" y="1199830"/>
            <a:ext cx="11196636" cy="1920875"/>
          </a:xfrm>
        </p:spPr>
        <p:txBody>
          <a:bodyPr>
            <a:normAutofit/>
          </a:bodyPr>
          <a:lstStyle/>
          <a:p>
            <a:r>
              <a:rPr lang="ru-RU" dirty="0"/>
              <a:t>Это определяет поведение по умолчанию для того, как </a:t>
            </a:r>
            <a:r>
              <a:rPr lang="ru-RU" dirty="0" err="1"/>
              <a:t>flex</a:t>
            </a:r>
            <a:r>
              <a:rPr lang="ru-RU" dirty="0"/>
              <a:t>-элементы располагаются вдоль поперечной оси на текущей строке. Думайте об этом как о версии с выравниванием содержимого для поперечной оси (перпендикулярной главной оси).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3EC111-7E1D-4BFA-B241-A9B00C13A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20" y="2964019"/>
            <a:ext cx="2879980" cy="3741581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1BCD45C-72DD-4515-80A2-77D474F67388}"/>
              </a:ext>
            </a:extLst>
          </p:cNvPr>
          <p:cNvSpPr/>
          <p:nvPr/>
        </p:nvSpPr>
        <p:spPr>
          <a:xfrm>
            <a:off x="3847171" y="3120705"/>
            <a:ext cx="79537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KZ" sz="2400" dirty="0" err="1"/>
              <a:t>flex-start</a:t>
            </a:r>
            <a:r>
              <a:rPr lang="ru-KZ" sz="2400" dirty="0"/>
              <a:t> </a:t>
            </a:r>
            <a:r>
              <a:rPr lang="en-US" sz="2400" dirty="0"/>
              <a:t>- </a:t>
            </a:r>
            <a:r>
              <a:rPr lang="ru-RU" sz="2400" dirty="0"/>
              <a:t>ф</a:t>
            </a:r>
            <a:r>
              <a:rPr lang="ru-KZ" sz="2400" dirty="0" err="1"/>
              <a:t>лексы</a:t>
            </a:r>
            <a:r>
              <a:rPr lang="ru-KZ" sz="2400" dirty="0"/>
              <a:t> выравниваются в начале поперечной оси контейнера. </a:t>
            </a:r>
            <a:endParaRPr lang="en-US" sz="2400" dirty="0"/>
          </a:p>
          <a:p>
            <a:r>
              <a:rPr lang="ru-KZ" sz="2400" dirty="0" err="1"/>
              <a:t>flex-end</a:t>
            </a:r>
            <a:r>
              <a:rPr lang="ru-KZ" sz="2400" dirty="0"/>
              <a:t> </a:t>
            </a:r>
            <a:r>
              <a:rPr lang="en-US" sz="2400" dirty="0"/>
              <a:t>- </a:t>
            </a:r>
            <a:r>
              <a:rPr lang="ru-RU" sz="2400" dirty="0"/>
              <a:t>ф</a:t>
            </a:r>
            <a:r>
              <a:rPr lang="ru-KZ" sz="2400" dirty="0" err="1"/>
              <a:t>лексы</a:t>
            </a:r>
            <a:r>
              <a:rPr lang="ru-KZ" sz="2400" dirty="0"/>
              <a:t> выравниваются в конце поперечной оси контейнера. </a:t>
            </a:r>
            <a:endParaRPr lang="en-US" sz="2400" dirty="0"/>
          </a:p>
          <a:p>
            <a:r>
              <a:rPr lang="ru-KZ" sz="2400" dirty="0" err="1"/>
              <a:t>center</a:t>
            </a:r>
            <a:r>
              <a:rPr lang="ru-KZ" sz="2400" dirty="0"/>
              <a:t> </a:t>
            </a:r>
            <a:r>
              <a:rPr lang="en-US" sz="2400" dirty="0"/>
              <a:t>- </a:t>
            </a:r>
            <a:r>
              <a:rPr lang="ru-RU" sz="2400" dirty="0"/>
              <a:t>ф</a:t>
            </a:r>
            <a:r>
              <a:rPr lang="ru-KZ" sz="2400" dirty="0" err="1"/>
              <a:t>лексы</a:t>
            </a:r>
            <a:r>
              <a:rPr lang="ru-KZ" sz="2400" dirty="0"/>
              <a:t> выравниваются по линии поперечной оси. </a:t>
            </a:r>
            <a:endParaRPr lang="en-US" sz="2400" dirty="0"/>
          </a:p>
          <a:p>
            <a:r>
              <a:rPr lang="ru-KZ" sz="2400" dirty="0" err="1"/>
              <a:t>baseline</a:t>
            </a:r>
            <a:r>
              <a:rPr lang="ru-KZ" sz="2400" dirty="0"/>
              <a:t> </a:t>
            </a:r>
            <a:r>
              <a:rPr lang="en-US" sz="2400" dirty="0"/>
              <a:t>- </a:t>
            </a:r>
            <a:r>
              <a:rPr lang="ru-RU" sz="2400" dirty="0"/>
              <a:t>ф</a:t>
            </a:r>
            <a:r>
              <a:rPr lang="ru-KZ" sz="2400" dirty="0" err="1"/>
              <a:t>лексы</a:t>
            </a:r>
            <a:r>
              <a:rPr lang="ru-KZ" sz="2400" dirty="0"/>
              <a:t> выравниваются по их базовой линии. </a:t>
            </a:r>
            <a:endParaRPr lang="en-US" sz="2400" dirty="0"/>
          </a:p>
          <a:p>
            <a:r>
              <a:rPr lang="ru-KZ" sz="2400" dirty="0" err="1"/>
              <a:t>Stretch</a:t>
            </a:r>
            <a:r>
              <a:rPr lang="ru-KZ" sz="2400" dirty="0"/>
              <a:t> </a:t>
            </a:r>
            <a:r>
              <a:rPr lang="en-US" sz="2400" dirty="0"/>
              <a:t>- </a:t>
            </a:r>
            <a:r>
              <a:rPr lang="ru-RU" sz="2400" dirty="0"/>
              <a:t>ф</a:t>
            </a:r>
            <a:r>
              <a:rPr lang="ru-KZ" sz="2400" dirty="0" err="1"/>
              <a:t>лексы</a:t>
            </a:r>
            <a:r>
              <a:rPr lang="ru-KZ" sz="2400" dirty="0"/>
              <a:t> растягиваются таким образом, чтобы занять всё доступное пространство контейнера.</a:t>
            </a:r>
          </a:p>
        </p:txBody>
      </p:sp>
    </p:spTree>
    <p:extLst>
      <p:ext uri="{BB962C8B-B14F-4D97-AF65-F5344CB8AC3E}">
        <p14:creationId xmlns:p14="http://schemas.microsoft.com/office/powerpoint/2010/main" val="4059351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align-self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97682" y="1568945"/>
            <a:ext cx="11196636" cy="880640"/>
          </a:xfrm>
        </p:spPr>
        <p:txBody>
          <a:bodyPr>
            <a:normAutofit/>
          </a:bodyPr>
          <a:lstStyle/>
          <a:p>
            <a:r>
              <a:rPr lang="ru-RU" dirty="0"/>
              <a:t>Свойство </a:t>
            </a:r>
            <a:r>
              <a:rPr lang="ru-RU" dirty="0" err="1"/>
              <a:t>align-self</a:t>
            </a:r>
            <a:r>
              <a:rPr lang="ru-RU" dirty="0"/>
              <a:t> выравнивает </a:t>
            </a:r>
            <a:r>
              <a:rPr lang="ru-RU" dirty="0" err="1"/>
              <a:t>флекс</a:t>
            </a:r>
            <a:r>
              <a:rPr lang="ru-RU" dirty="0"/>
              <a:t>-элементы текущей строки, переписывая значение </a:t>
            </a:r>
            <a:r>
              <a:rPr lang="ru-RU" dirty="0" err="1"/>
              <a:t>align-items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2DF903F-84F8-4367-AEB0-CF55CCE355A3}"/>
              </a:ext>
            </a:extLst>
          </p:cNvPr>
          <p:cNvSpPr/>
          <p:nvPr/>
        </p:nvSpPr>
        <p:spPr>
          <a:xfrm>
            <a:off x="3707933" y="2790843"/>
            <a:ext cx="8229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KZ" sz="2400" dirty="0" err="1"/>
              <a:t>flex-start</a:t>
            </a:r>
            <a:r>
              <a:rPr lang="ru-KZ" sz="2400" dirty="0"/>
              <a:t> Элемент выравнивается в начале поперечной оси контейнера. </a:t>
            </a:r>
            <a:endParaRPr lang="ru-RU" sz="2400" dirty="0"/>
          </a:p>
          <a:p>
            <a:r>
              <a:rPr lang="ru-KZ" sz="2400" dirty="0" err="1"/>
              <a:t>flex-end</a:t>
            </a:r>
            <a:r>
              <a:rPr lang="ru-KZ" sz="2400" dirty="0"/>
              <a:t> Элемент выравнивается в конце поперечной оси контейнера. </a:t>
            </a:r>
            <a:endParaRPr lang="ru-RU" sz="2400" dirty="0"/>
          </a:p>
          <a:p>
            <a:r>
              <a:rPr lang="ru-KZ" sz="2400" dirty="0" err="1"/>
              <a:t>center</a:t>
            </a:r>
            <a:r>
              <a:rPr lang="ru-KZ" sz="2400" dirty="0"/>
              <a:t> Элемент выравнивается по центральной линии на поперечной оси. </a:t>
            </a:r>
            <a:endParaRPr lang="ru-RU" sz="2400" dirty="0"/>
          </a:p>
          <a:p>
            <a:r>
              <a:rPr lang="ru-KZ" sz="2400" dirty="0" err="1"/>
              <a:t>baseline</a:t>
            </a:r>
            <a:r>
              <a:rPr lang="ru-KZ" sz="2400" dirty="0"/>
              <a:t> Элемент выравнивается по базовой линии текста. </a:t>
            </a:r>
            <a:endParaRPr lang="ru-RU" sz="2400" dirty="0"/>
          </a:p>
          <a:p>
            <a:r>
              <a:rPr lang="ru-KZ" sz="2400" dirty="0" err="1"/>
              <a:t>Stretch</a:t>
            </a:r>
            <a:r>
              <a:rPr lang="ru-KZ" sz="2400" dirty="0"/>
              <a:t> Элемент растягивается таким образом, чтобы занять всё свободное пространство контейнера по поперечной оси.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E8AA149-BC88-48CD-9F28-28ADCC55D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25" y="2904931"/>
            <a:ext cx="3465239" cy="170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72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align-content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06809" y="1164829"/>
            <a:ext cx="11178381" cy="1860055"/>
          </a:xfrm>
        </p:spPr>
        <p:txBody>
          <a:bodyPr>
            <a:normAutofit/>
          </a:bodyPr>
          <a:lstStyle/>
          <a:p>
            <a:r>
              <a:rPr lang="ru-RU" sz="2400" dirty="0"/>
              <a:t>Это выравнивает строки гибкого контейнера внутри, когда на поперечной оси есть дополнительное пространство, аналогично тому, как </a:t>
            </a:r>
            <a:r>
              <a:rPr lang="ru-RU" sz="2400" dirty="0" err="1"/>
              <a:t>justify-content</a:t>
            </a:r>
            <a:r>
              <a:rPr lang="ru-RU" sz="2400" dirty="0"/>
              <a:t> выравнивает отдельные элементы внутри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A7C6C5-51F4-4DB5-B416-DEA592758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56" y="2395709"/>
            <a:ext cx="2954128" cy="390655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C63F744-6376-475E-91DB-63E7F30D71D0}"/>
              </a:ext>
            </a:extLst>
          </p:cNvPr>
          <p:cNvSpPr/>
          <p:nvPr/>
        </p:nvSpPr>
        <p:spPr>
          <a:xfrm>
            <a:off x="3842157" y="2197916"/>
            <a:ext cx="808853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KZ" sz="2000" dirty="0" err="1"/>
              <a:t>flex-start</a:t>
            </a:r>
            <a:r>
              <a:rPr lang="ru-KZ" sz="2000" dirty="0"/>
              <a:t> Строки располагаются в начале поперечной оси. Каждая следующая строка идёт вровень с предыдущей. </a:t>
            </a:r>
            <a:endParaRPr lang="ru-RU" sz="2000" dirty="0"/>
          </a:p>
          <a:p>
            <a:r>
              <a:rPr lang="ru-KZ" sz="2000" dirty="0" err="1"/>
              <a:t>flex-end</a:t>
            </a:r>
            <a:r>
              <a:rPr lang="ru-KZ" sz="2000" dirty="0"/>
              <a:t> Строки располагаются начиная с конца поперечной оси. Каждая предыдущая строка идёт вровень со следующей. </a:t>
            </a:r>
            <a:endParaRPr lang="ru-RU" sz="2000" dirty="0"/>
          </a:p>
          <a:p>
            <a:r>
              <a:rPr lang="ru-KZ" sz="2000" dirty="0" err="1"/>
              <a:t>center</a:t>
            </a:r>
            <a:r>
              <a:rPr lang="ru-KZ" sz="2000" dirty="0"/>
              <a:t> Строки располагаются по центру контейнера. </a:t>
            </a:r>
            <a:endParaRPr lang="ru-RU" sz="2000" dirty="0"/>
          </a:p>
          <a:p>
            <a:r>
              <a:rPr lang="ru-KZ" sz="2000" dirty="0" err="1"/>
              <a:t>space-between</a:t>
            </a:r>
            <a:r>
              <a:rPr lang="ru-KZ" sz="2000" dirty="0"/>
              <a:t> Строки равномерно распределяются в контейнере и расстояние между ними одинаково. </a:t>
            </a:r>
            <a:endParaRPr lang="ru-RU" sz="2000" dirty="0"/>
          </a:p>
          <a:p>
            <a:r>
              <a:rPr lang="ru-KZ" sz="2000" dirty="0" err="1"/>
              <a:t>space-around</a:t>
            </a:r>
            <a:r>
              <a:rPr lang="ru-KZ" sz="2000" dirty="0"/>
              <a:t> Строки равномерно распределяются таким образом, чтобы пространство между двумя соседними строками было одинаковым. Пустое пространство перед первой строкой и после последней строки равно половине пространства между двумя соседними строками. </a:t>
            </a:r>
            <a:endParaRPr lang="ru-RU" sz="2000" dirty="0"/>
          </a:p>
          <a:p>
            <a:r>
              <a:rPr lang="ru-KZ" sz="2000" dirty="0" err="1"/>
              <a:t>stretch</a:t>
            </a:r>
            <a:r>
              <a:rPr lang="ru-KZ" sz="2000" dirty="0"/>
              <a:t> Строки равномерно растягиваются, заполняя свободное пространство.</a:t>
            </a:r>
          </a:p>
        </p:txBody>
      </p:sp>
    </p:spTree>
    <p:extLst>
      <p:ext uri="{BB962C8B-B14F-4D97-AF65-F5344CB8AC3E}">
        <p14:creationId xmlns:p14="http://schemas.microsoft.com/office/powerpoint/2010/main" val="499048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gap, row-gap, column-gap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97682" y="1568945"/>
            <a:ext cx="11196636" cy="922585"/>
          </a:xfrm>
        </p:spPr>
        <p:txBody>
          <a:bodyPr>
            <a:normAutofit fontScale="92500"/>
          </a:bodyPr>
          <a:lstStyle/>
          <a:p>
            <a:r>
              <a:rPr lang="ru-RU" dirty="0"/>
              <a:t>Свойство </a:t>
            </a:r>
            <a:r>
              <a:rPr lang="ru-RU" dirty="0" err="1"/>
              <a:t>gap</a:t>
            </a:r>
            <a:r>
              <a:rPr lang="ru-RU" dirty="0"/>
              <a:t> управляет пространством между </a:t>
            </a:r>
            <a:r>
              <a:rPr lang="ru-RU" dirty="0" err="1"/>
              <a:t>flex</a:t>
            </a:r>
            <a:r>
              <a:rPr lang="ru-RU" dirty="0"/>
              <a:t>-элементами. Это расстояние применяется только между элементами, а не на внешних краях.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D71BDAB-5B05-439D-B2BA-54EC0BC82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14" y="2346889"/>
            <a:ext cx="3305636" cy="4039164"/>
          </a:xfrm>
          <a:prstGeom prst="rect">
            <a:avLst/>
          </a:prstGeom>
        </p:spPr>
      </p:pic>
      <p:sp>
        <p:nvSpPr>
          <p:cNvPr id="7" name="Объект 4">
            <a:extLst>
              <a:ext uri="{FF2B5EF4-FFF2-40B4-BE49-F238E27FC236}">
                <a16:creationId xmlns:a16="http://schemas.microsoft.com/office/drawing/2014/main" id="{693159C5-892F-4DC5-B403-361DA00217CE}"/>
              </a:ext>
            </a:extLst>
          </p:cNvPr>
          <p:cNvSpPr txBox="1">
            <a:spLocks/>
          </p:cNvSpPr>
          <p:nvPr/>
        </p:nvSpPr>
        <p:spPr>
          <a:xfrm>
            <a:off x="4393114" y="2582512"/>
            <a:ext cx="7319460" cy="2045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Поведение можно рассматривать как минимальный отступ, как если бы отступ каким-то образом стал больше (из-за чего-то вроде </a:t>
            </a:r>
            <a:r>
              <a:rPr lang="ru-RU" dirty="0" err="1"/>
              <a:t>justify-content</a:t>
            </a:r>
            <a:r>
              <a:rPr lang="ru-RU" dirty="0"/>
              <a:t>: </a:t>
            </a:r>
            <a:r>
              <a:rPr lang="ru-RU" dirty="0" err="1"/>
              <a:t>space-between</a:t>
            </a:r>
            <a:r>
              <a:rPr lang="ru-RU" dirty="0"/>
              <a:t>;), тогда </a:t>
            </a:r>
            <a:r>
              <a:rPr lang="ru-RU" b="1" dirty="0" err="1"/>
              <a:t>gap</a:t>
            </a:r>
            <a:r>
              <a:rPr lang="ru-RU" b="1" dirty="0"/>
              <a:t> </a:t>
            </a:r>
            <a:r>
              <a:rPr lang="ru-RU" dirty="0"/>
              <a:t>вступит в силу только в том случае, если это пространство в конечном итоге станет меньше.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7274A0D-B896-4912-A97B-0779EA54E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284" y="4785605"/>
            <a:ext cx="3705742" cy="94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85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Давайте подведем итоги урока.</a:t>
            </a:r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Flexbox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97682" y="1334054"/>
            <a:ext cx="11196636" cy="4387238"/>
          </a:xfrm>
        </p:spPr>
        <p:txBody>
          <a:bodyPr>
            <a:normAutofit/>
          </a:bodyPr>
          <a:lstStyle/>
          <a:p>
            <a:r>
              <a:rPr lang="ru-RU" dirty="0"/>
              <a:t>Это новая технология, которая уже имеет достаточно широкую поддержку браузеров. </a:t>
            </a:r>
            <a:r>
              <a:rPr lang="ru-RU" dirty="0" err="1"/>
              <a:t>Flexbox</a:t>
            </a:r>
            <a:r>
              <a:rPr lang="ru-RU" dirty="0"/>
              <a:t> предоставляет инструменты для быстрого создания сложных, гибких макетов, и функции, которые были сложны в традиционных методах CSS. </a:t>
            </a:r>
            <a:endParaRPr lang="en-US" dirty="0"/>
          </a:p>
          <a:p>
            <a:r>
              <a:rPr lang="ru-RU" dirty="0"/>
              <a:t>Для начала нам нужно выбрать, какие элементы следует выкладывать в виде </a:t>
            </a:r>
            <a:r>
              <a:rPr lang="ru-RU" dirty="0" err="1"/>
              <a:t>flex</a:t>
            </a:r>
            <a:r>
              <a:rPr lang="ru-RU" dirty="0"/>
              <a:t> блоков. Для этого мы устанавливаем специальное значение </a:t>
            </a:r>
            <a:r>
              <a:rPr lang="ru-RU" dirty="0" err="1"/>
              <a:t>display</a:t>
            </a:r>
            <a:endParaRPr lang="en-US" dirty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Display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97682" y="1334055"/>
            <a:ext cx="11196636" cy="297231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Многоцелевое свойство, которое определяет, как элемент должен быть показан в документе. </a:t>
            </a:r>
            <a:endParaRPr lang="en-US" dirty="0"/>
          </a:p>
          <a:p>
            <a:r>
              <a:rPr lang="ru-RU" dirty="0"/>
              <a:t>Применяется ко</a:t>
            </a:r>
            <a:r>
              <a:rPr lang="en-US" dirty="0"/>
              <a:t> </a:t>
            </a:r>
            <a:r>
              <a:rPr lang="ru-RU" dirty="0"/>
              <a:t>всем элементам. </a:t>
            </a:r>
            <a:endParaRPr lang="en-US" dirty="0"/>
          </a:p>
          <a:p>
            <a:r>
              <a:rPr lang="ru-RU" dirty="0" err="1"/>
              <a:t>flex</a:t>
            </a:r>
            <a:r>
              <a:rPr lang="ru-RU" dirty="0"/>
              <a:t> </a:t>
            </a:r>
            <a:r>
              <a:rPr lang="en-US" dirty="0"/>
              <a:t> - </a:t>
            </a:r>
            <a:r>
              <a:rPr lang="ru-RU" dirty="0"/>
              <a:t>Элемент ведёт себя как блочный и выкладывает содержимое согласно </a:t>
            </a:r>
            <a:r>
              <a:rPr lang="ru-RU" dirty="0" err="1"/>
              <a:t>флекс</a:t>
            </a:r>
            <a:r>
              <a:rPr lang="ru-RU" dirty="0"/>
              <a:t>-модели. </a:t>
            </a:r>
            <a:endParaRPr lang="en-US" dirty="0"/>
          </a:p>
          <a:p>
            <a:r>
              <a:rPr lang="ru-RU" dirty="0" err="1"/>
              <a:t>inline-flex</a:t>
            </a:r>
            <a:r>
              <a:rPr lang="en-US" dirty="0"/>
              <a:t> - </a:t>
            </a:r>
            <a:r>
              <a:rPr lang="ru-RU" dirty="0"/>
              <a:t> Элемент ведёт себя как строчный и выкладывает содержимое согласно </a:t>
            </a:r>
            <a:r>
              <a:rPr lang="ru-RU" dirty="0" err="1"/>
              <a:t>флекс</a:t>
            </a:r>
            <a:r>
              <a:rPr lang="ru-RU" dirty="0"/>
              <a:t>-модели.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1CB0976-B9C1-4290-9A47-0A0995BCD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432" y="4306372"/>
            <a:ext cx="2295845" cy="113363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1CEC4C-9D5A-499A-B79F-485DA0C17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432" y="5540031"/>
            <a:ext cx="2076740" cy="105742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971944-90FE-4A9C-A799-287D7BF2C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378" y="4506425"/>
            <a:ext cx="2381582" cy="93358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09DD3C3-1D17-42BC-9358-9867CB9ED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561" y="5640058"/>
            <a:ext cx="2791215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0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Свойства </a:t>
            </a:r>
            <a:r>
              <a:rPr lang="en-US" b="1" dirty="0"/>
              <a:t>Flexbox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97682" y="1334054"/>
            <a:ext cx="11196636" cy="1946041"/>
          </a:xfrm>
        </p:spPr>
        <p:txBody>
          <a:bodyPr>
            <a:normAutofit/>
          </a:bodyPr>
          <a:lstStyle/>
          <a:p>
            <a:r>
              <a:rPr lang="ru-RU" dirty="0"/>
              <a:t>При работе с Гибкими контейнерами, всегда должен быть родительский контейнер, которому и задается основные свойства.  Родительский контейнер внутри себя содержит элементы</a:t>
            </a:r>
            <a:r>
              <a:rPr lang="en-US" dirty="0"/>
              <a:t>(items)</a:t>
            </a:r>
            <a:r>
              <a:rPr lang="ru-RU" dirty="0"/>
              <a:t>, которые и выравниваются.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312C058-4D2A-4398-9198-9AF81739A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06" y="3125001"/>
            <a:ext cx="10002646" cy="1448002"/>
          </a:xfrm>
          <a:prstGeom prst="rect">
            <a:avLst/>
          </a:prstGeom>
        </p:spPr>
      </p:pic>
      <p:sp>
        <p:nvSpPr>
          <p:cNvPr id="6" name="Объект 4">
            <a:extLst>
              <a:ext uri="{FF2B5EF4-FFF2-40B4-BE49-F238E27FC236}">
                <a16:creationId xmlns:a16="http://schemas.microsoft.com/office/drawing/2014/main" id="{42C34F60-6704-4E65-9C98-ADDF58F1493F}"/>
              </a:ext>
            </a:extLst>
          </p:cNvPr>
          <p:cNvSpPr txBox="1">
            <a:spLocks/>
          </p:cNvSpPr>
          <p:nvPr/>
        </p:nvSpPr>
        <p:spPr>
          <a:xfrm>
            <a:off x="497682" y="4802507"/>
            <a:ext cx="11867690" cy="1946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Давайте разберем, какие есть способы работы с гибкими контейнерами.</a:t>
            </a:r>
          </a:p>
        </p:txBody>
      </p:sp>
    </p:spTree>
    <p:extLst>
      <p:ext uri="{BB962C8B-B14F-4D97-AF65-F5344CB8AC3E}">
        <p14:creationId xmlns:p14="http://schemas.microsoft.com/office/powerpoint/2010/main" val="197821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flex-direction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97682" y="1334054"/>
            <a:ext cx="11196636" cy="2446515"/>
          </a:xfrm>
        </p:spPr>
        <p:txBody>
          <a:bodyPr>
            <a:normAutofit/>
          </a:bodyPr>
          <a:lstStyle/>
          <a:p>
            <a:r>
              <a:rPr lang="ru-RU" dirty="0"/>
              <a:t>Это устанавливает главную ось, тем самым определяя направление размещения гибких элементов в контейнере </a:t>
            </a:r>
            <a:r>
              <a:rPr lang="ru-RU" dirty="0" err="1"/>
              <a:t>flex</a:t>
            </a:r>
            <a:r>
              <a:rPr lang="ru-RU" dirty="0"/>
              <a:t>. </a:t>
            </a:r>
            <a:r>
              <a:rPr lang="ru-RU" dirty="0" err="1"/>
              <a:t>Flexbox</a:t>
            </a:r>
            <a:r>
              <a:rPr lang="ru-RU" dirty="0"/>
              <a:t> — это (помимо опциональной обертки) концепция макета с одним направлением. Думайте о гибких элементах как о расположении в первую очередь либо в горизонтальных рядах, либо в вертикальных столбцах.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F4AD85-1AD7-410D-AFF9-04577772B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90" y="3780569"/>
            <a:ext cx="3543795" cy="162900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8333831-524B-4C79-8A5E-9BCFECD20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90" y="5409571"/>
            <a:ext cx="5410955" cy="1133633"/>
          </a:xfrm>
          <a:prstGeom prst="rect">
            <a:avLst/>
          </a:prstGeom>
        </p:spPr>
      </p:pic>
      <p:sp>
        <p:nvSpPr>
          <p:cNvPr id="7" name="Объект 4">
            <a:extLst>
              <a:ext uri="{FF2B5EF4-FFF2-40B4-BE49-F238E27FC236}">
                <a16:creationId xmlns:a16="http://schemas.microsoft.com/office/drawing/2014/main" id="{0BCE2450-D2F9-49AE-9BF0-692A2EE826D0}"/>
              </a:ext>
            </a:extLst>
          </p:cNvPr>
          <p:cNvSpPr txBox="1">
            <a:spLocks/>
          </p:cNvSpPr>
          <p:nvPr/>
        </p:nvSpPr>
        <p:spPr>
          <a:xfrm>
            <a:off x="6096000" y="3529413"/>
            <a:ext cx="5496610" cy="2931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Row</a:t>
            </a:r>
            <a:r>
              <a:rPr lang="ru-RU" dirty="0"/>
              <a:t> - Значение по умолчанию, слева </a:t>
            </a:r>
            <a:r>
              <a:rPr lang="ru-RU" dirty="0" err="1"/>
              <a:t>направо.Flex-элементывыкладываются</a:t>
            </a:r>
            <a:r>
              <a:rPr lang="ru-RU" dirty="0"/>
              <a:t> в строку</a:t>
            </a:r>
          </a:p>
          <a:p>
            <a:r>
              <a:rPr lang="en-US" dirty="0"/>
              <a:t>row-reverse</a:t>
            </a:r>
            <a:r>
              <a:rPr lang="ru-RU" dirty="0"/>
              <a:t> - Направление справа налево. </a:t>
            </a:r>
            <a:r>
              <a:rPr lang="ru-RU" dirty="0" err="1"/>
              <a:t>Flex</a:t>
            </a:r>
            <a:r>
              <a:rPr lang="ru-RU" dirty="0"/>
              <a:t>-элементы выкладываются </a:t>
            </a:r>
            <a:r>
              <a:rPr lang="ru-RU" dirty="0" err="1"/>
              <a:t>встроку</a:t>
            </a:r>
            <a:r>
              <a:rPr lang="ru-RU" dirty="0"/>
              <a:t> </a:t>
            </a:r>
            <a:r>
              <a:rPr lang="ru-RU" dirty="0" err="1"/>
              <a:t>относительноправого</a:t>
            </a:r>
            <a:r>
              <a:rPr lang="ru-RU" dirty="0"/>
              <a:t> края контейнера.</a:t>
            </a:r>
          </a:p>
          <a:p>
            <a:r>
              <a:rPr lang="en-US" dirty="0"/>
              <a:t>Column</a:t>
            </a:r>
            <a:r>
              <a:rPr lang="ru-RU" dirty="0"/>
              <a:t> - Направление сверху вниз. </a:t>
            </a:r>
            <a:r>
              <a:rPr lang="ru-RU" dirty="0" err="1"/>
              <a:t>Flex</a:t>
            </a:r>
            <a:r>
              <a:rPr lang="ru-RU" dirty="0"/>
              <a:t>-элементы выкладываются </a:t>
            </a:r>
            <a:r>
              <a:rPr lang="ru-RU" dirty="0" err="1"/>
              <a:t>вколонку</a:t>
            </a:r>
            <a:r>
              <a:rPr lang="ru-RU" dirty="0"/>
              <a:t>.</a:t>
            </a:r>
          </a:p>
          <a:p>
            <a:r>
              <a:rPr lang="en-US" dirty="0"/>
              <a:t>column-reverse</a:t>
            </a:r>
            <a:r>
              <a:rPr lang="ru-RU" dirty="0"/>
              <a:t> - Колонка с элементами в обратном порядке, снизу вверх</a:t>
            </a:r>
          </a:p>
        </p:txBody>
      </p:sp>
    </p:spTree>
    <p:extLst>
      <p:ext uri="{BB962C8B-B14F-4D97-AF65-F5344CB8AC3E}">
        <p14:creationId xmlns:p14="http://schemas.microsoft.com/office/powerpoint/2010/main" val="392352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flex-wrap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97682" y="1334054"/>
            <a:ext cx="11196636" cy="1434313"/>
          </a:xfrm>
        </p:spPr>
        <p:txBody>
          <a:bodyPr>
            <a:normAutofit/>
          </a:bodyPr>
          <a:lstStyle/>
          <a:p>
            <a:r>
              <a:rPr lang="ru-RU" dirty="0"/>
              <a:t>По умолчанию все </a:t>
            </a:r>
            <a:r>
              <a:rPr lang="ru-RU" dirty="0" err="1"/>
              <a:t>flex</a:t>
            </a:r>
            <a:r>
              <a:rPr lang="ru-RU" dirty="0"/>
              <a:t>-элементы будут пытаться разместиться на одной строке. Вы можете изменить это и разрешить элементам переноситься по мере необходимости с помощью этого свойства.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6B399A2-DA41-454E-998D-7ECCF55DB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743" y="2768367"/>
            <a:ext cx="4144765" cy="1954634"/>
          </a:xfrm>
          <a:prstGeom prst="rect">
            <a:avLst/>
          </a:prstGeom>
        </p:spPr>
      </p:pic>
      <p:sp>
        <p:nvSpPr>
          <p:cNvPr id="6" name="Объект 4">
            <a:extLst>
              <a:ext uri="{FF2B5EF4-FFF2-40B4-BE49-F238E27FC236}">
                <a16:creationId xmlns:a16="http://schemas.microsoft.com/office/drawing/2014/main" id="{200AF7AA-F731-4034-BFC9-5FD888C2C590}"/>
              </a:ext>
            </a:extLst>
          </p:cNvPr>
          <p:cNvSpPr txBox="1">
            <a:spLocks/>
          </p:cNvSpPr>
          <p:nvPr/>
        </p:nvSpPr>
        <p:spPr>
          <a:xfrm>
            <a:off x="497682" y="4999840"/>
            <a:ext cx="11196636" cy="16288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/>
              <a:t>nowrap</a:t>
            </a:r>
            <a:r>
              <a:rPr lang="ru-RU" dirty="0"/>
              <a:t> (по умолчанию): все гибкие элементы будут в одной строке </a:t>
            </a:r>
          </a:p>
          <a:p>
            <a:r>
              <a:rPr lang="ru-RU" dirty="0" err="1"/>
              <a:t>wrap</a:t>
            </a:r>
            <a:r>
              <a:rPr lang="ru-RU" dirty="0"/>
              <a:t>: </a:t>
            </a:r>
            <a:r>
              <a:rPr lang="ru-RU" dirty="0" err="1"/>
              <a:t>flex</a:t>
            </a:r>
            <a:r>
              <a:rPr lang="ru-RU" dirty="0"/>
              <a:t>-элементы будут переноситься на несколько строк сверху вниз. </a:t>
            </a:r>
          </a:p>
          <a:p>
            <a:r>
              <a:rPr lang="ru-RU" dirty="0" err="1"/>
              <a:t>wrap-reverse</a:t>
            </a:r>
            <a:r>
              <a:rPr lang="ru-RU" dirty="0"/>
              <a:t>: </a:t>
            </a:r>
            <a:r>
              <a:rPr lang="ru-RU" dirty="0" err="1"/>
              <a:t>flex</a:t>
            </a:r>
            <a:r>
              <a:rPr lang="ru-RU" dirty="0"/>
              <a:t>-элементы будут переноситься на несколько строк снизу вверх.</a:t>
            </a:r>
          </a:p>
        </p:txBody>
      </p:sp>
    </p:spTree>
    <p:extLst>
      <p:ext uri="{BB962C8B-B14F-4D97-AF65-F5344CB8AC3E}">
        <p14:creationId xmlns:p14="http://schemas.microsoft.com/office/powerpoint/2010/main" val="55373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flex-flow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97682" y="1334054"/>
            <a:ext cx="11196636" cy="209494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Это сокращение для свойств </a:t>
            </a:r>
            <a:r>
              <a:rPr lang="ru-RU" dirty="0" err="1"/>
              <a:t>flex-direction</a:t>
            </a:r>
            <a:r>
              <a:rPr lang="ru-RU" dirty="0"/>
              <a:t> и </a:t>
            </a:r>
            <a:r>
              <a:rPr lang="ru-RU" dirty="0" err="1"/>
              <a:t>flex-wrap</a:t>
            </a:r>
            <a:r>
              <a:rPr lang="ru-RU" dirty="0"/>
              <a:t>, которые вместе определяют главную и поперечную оси </a:t>
            </a:r>
            <a:r>
              <a:rPr lang="ru-RU" dirty="0" err="1"/>
              <a:t>flex</a:t>
            </a:r>
            <a:r>
              <a:rPr lang="ru-RU" dirty="0"/>
              <a:t>-контейнера. Значение по умолчанию — </a:t>
            </a:r>
            <a:r>
              <a:rPr lang="ru-RU" dirty="0" err="1"/>
              <a:t>row</a:t>
            </a:r>
            <a:r>
              <a:rPr lang="ru-RU" dirty="0"/>
              <a:t> </a:t>
            </a:r>
            <a:r>
              <a:rPr lang="ru-RU" dirty="0" err="1"/>
              <a:t>nowrap</a:t>
            </a:r>
            <a:r>
              <a:rPr lang="ru-RU" dirty="0"/>
              <a:t>.</a:t>
            </a:r>
          </a:p>
          <a:p>
            <a:r>
              <a:rPr lang="ru-RU" dirty="0"/>
              <a:t>1 значение </a:t>
            </a:r>
            <a:r>
              <a:rPr lang="en-US" dirty="0"/>
              <a:t>– flex-direction</a:t>
            </a:r>
          </a:p>
          <a:p>
            <a:r>
              <a:rPr lang="en-US" dirty="0"/>
              <a:t>2 </a:t>
            </a:r>
            <a:r>
              <a:rPr lang="ru-RU" dirty="0"/>
              <a:t>значение – </a:t>
            </a:r>
            <a:r>
              <a:rPr lang="en-US" dirty="0"/>
              <a:t>flex wrap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2DD9654-6444-415F-8437-85A80AC32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19" y="3934743"/>
            <a:ext cx="4746553" cy="143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86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justify-content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97682" y="1568945"/>
            <a:ext cx="11196636" cy="2189323"/>
          </a:xfrm>
        </p:spPr>
        <p:txBody>
          <a:bodyPr>
            <a:normAutofit/>
          </a:bodyPr>
          <a:lstStyle/>
          <a:p>
            <a:r>
              <a:rPr lang="ru-RU" dirty="0"/>
              <a:t>Это определяет выравнивание вдоль главной оси. Это помогает распределять дополнительное свободное пространство, когда либо все гибкие элементы в строке негибкие, либо гибкие, но достигли своего максимального размера. Он также осуществляет некоторый контроль над выравниванием элементов, когда они выходят за пределы строки.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EC4A54-27FA-4DF6-B0D6-39374734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7" y="3874417"/>
            <a:ext cx="2311153" cy="143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2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194495" y="644108"/>
            <a:ext cx="7675928" cy="731689"/>
          </a:xfrm>
        </p:spPr>
        <p:txBody>
          <a:bodyPr>
            <a:normAutofit lnSpcReduction="10000"/>
          </a:bodyPr>
          <a:lstStyle/>
          <a:p>
            <a:r>
              <a:rPr lang="ru-RU" sz="2400" dirty="0" err="1"/>
              <a:t>flex-start</a:t>
            </a:r>
            <a:r>
              <a:rPr lang="ru-RU" sz="2400" dirty="0"/>
              <a:t> (по умолчанию): элементы упаковываются в направлении начала </a:t>
            </a:r>
            <a:r>
              <a:rPr lang="ru-RU" sz="2400" dirty="0" err="1"/>
              <a:t>flex</a:t>
            </a:r>
            <a:r>
              <a:rPr lang="ru-RU" sz="2400" dirty="0"/>
              <a:t>-направления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64271D-1408-4046-B6CF-5AE771D70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90" y="291767"/>
            <a:ext cx="3857874" cy="6274465"/>
          </a:xfrm>
          <a:prstGeom prst="rect">
            <a:avLst/>
          </a:prstGeom>
        </p:spPr>
      </p:pic>
      <p:sp>
        <p:nvSpPr>
          <p:cNvPr id="8" name="Объект 4">
            <a:extLst>
              <a:ext uri="{FF2B5EF4-FFF2-40B4-BE49-F238E27FC236}">
                <a16:creationId xmlns:a16="http://schemas.microsoft.com/office/drawing/2014/main" id="{EA03CA18-9DCB-4264-B2BF-44B5F7E272EC}"/>
              </a:ext>
            </a:extLst>
          </p:cNvPr>
          <p:cNvSpPr txBox="1">
            <a:spLocks/>
          </p:cNvSpPr>
          <p:nvPr/>
        </p:nvSpPr>
        <p:spPr>
          <a:xfrm>
            <a:off x="4194495" y="1690440"/>
            <a:ext cx="7675928" cy="7316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err="1"/>
              <a:t>flex-end</a:t>
            </a:r>
            <a:r>
              <a:rPr lang="ru-RU" sz="2400" dirty="0"/>
              <a:t>: элементы упаковываются ближе к концу </a:t>
            </a:r>
            <a:r>
              <a:rPr lang="ru-RU" sz="2400" dirty="0" err="1"/>
              <a:t>flex</a:t>
            </a:r>
            <a:r>
              <a:rPr lang="ru-RU" sz="2400" dirty="0"/>
              <a:t>-направления</a:t>
            </a:r>
            <a:endParaRPr lang="ru-RU" sz="1600" dirty="0"/>
          </a:p>
        </p:txBody>
      </p:sp>
      <p:sp>
        <p:nvSpPr>
          <p:cNvPr id="9" name="Объект 4">
            <a:extLst>
              <a:ext uri="{FF2B5EF4-FFF2-40B4-BE49-F238E27FC236}">
                <a16:creationId xmlns:a16="http://schemas.microsoft.com/office/drawing/2014/main" id="{1F28B3CB-E51F-474A-8760-3610AB257A25}"/>
              </a:ext>
            </a:extLst>
          </p:cNvPr>
          <p:cNvSpPr txBox="1">
            <a:spLocks/>
          </p:cNvSpPr>
          <p:nvPr/>
        </p:nvSpPr>
        <p:spPr>
          <a:xfrm>
            <a:off x="4194495" y="2752773"/>
            <a:ext cx="7675928" cy="589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err="1"/>
              <a:t>center</a:t>
            </a:r>
            <a:r>
              <a:rPr lang="ru-RU" sz="2400" dirty="0"/>
              <a:t>: элементы располагаются по центру строки</a:t>
            </a:r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BCD9E6C5-48F7-4BCB-9C27-A06F62D9D480}"/>
              </a:ext>
            </a:extLst>
          </p:cNvPr>
          <p:cNvSpPr txBox="1">
            <a:spLocks/>
          </p:cNvSpPr>
          <p:nvPr/>
        </p:nvSpPr>
        <p:spPr>
          <a:xfrm>
            <a:off x="4244589" y="4750514"/>
            <a:ext cx="7675928" cy="7316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err="1"/>
              <a:t>space-around</a:t>
            </a:r>
            <a:r>
              <a:rPr lang="ru-RU" sz="2400" dirty="0"/>
              <a:t>: элементы равномерно распределены в строке с равным пространством вокруг них.</a:t>
            </a:r>
          </a:p>
        </p:txBody>
      </p:sp>
      <p:sp>
        <p:nvSpPr>
          <p:cNvPr id="11" name="Объект 4">
            <a:extLst>
              <a:ext uri="{FF2B5EF4-FFF2-40B4-BE49-F238E27FC236}">
                <a16:creationId xmlns:a16="http://schemas.microsoft.com/office/drawing/2014/main" id="{9A9B4305-5E71-41F6-8FDC-D5467FF8C33A}"/>
              </a:ext>
            </a:extLst>
          </p:cNvPr>
          <p:cNvSpPr txBox="1">
            <a:spLocks/>
          </p:cNvSpPr>
          <p:nvPr/>
        </p:nvSpPr>
        <p:spPr>
          <a:xfrm>
            <a:off x="4244589" y="3484950"/>
            <a:ext cx="7741067" cy="10677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err="1"/>
              <a:t>space-between</a:t>
            </a:r>
            <a:r>
              <a:rPr lang="ru-RU" sz="2400" dirty="0"/>
              <a:t>: предметы равномерно распределены в очереди; первый элемент находится в начальной строке, последний элемент в конечной строке</a:t>
            </a:r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E487A7CD-4185-4614-A908-D7D73AB88469}"/>
              </a:ext>
            </a:extLst>
          </p:cNvPr>
          <p:cNvSpPr txBox="1">
            <a:spLocks/>
          </p:cNvSpPr>
          <p:nvPr/>
        </p:nvSpPr>
        <p:spPr>
          <a:xfrm>
            <a:off x="4194495" y="5680022"/>
            <a:ext cx="7776115" cy="10677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err="1"/>
              <a:t>space-evenly</a:t>
            </a:r>
            <a:r>
              <a:rPr lang="ru-RU" sz="2400" dirty="0"/>
              <a:t>: элементы распределяются так, чтобы расстояние между любыми двумя элементами (и расстояние до краев) было одинаковым.</a:t>
            </a:r>
          </a:p>
        </p:txBody>
      </p:sp>
    </p:spTree>
    <p:extLst>
      <p:ext uri="{BB962C8B-B14F-4D97-AF65-F5344CB8AC3E}">
        <p14:creationId xmlns:p14="http://schemas.microsoft.com/office/powerpoint/2010/main" val="41287458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500</TotalTime>
  <Words>825</Words>
  <Application>Microsoft Office PowerPoint</Application>
  <PresentationFormat>Широкоэкранный</PresentationFormat>
  <Paragraphs>62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Flexible Box Layout Module</vt:lpstr>
      <vt:lpstr>Flexbox</vt:lpstr>
      <vt:lpstr>Display</vt:lpstr>
      <vt:lpstr>Свойства Flexbox</vt:lpstr>
      <vt:lpstr>flex-direction</vt:lpstr>
      <vt:lpstr>flex-wrap</vt:lpstr>
      <vt:lpstr>flex-flow</vt:lpstr>
      <vt:lpstr>justify-content</vt:lpstr>
      <vt:lpstr>Презентация PowerPoint</vt:lpstr>
      <vt:lpstr>align-items</vt:lpstr>
      <vt:lpstr>align-self</vt:lpstr>
      <vt:lpstr>align-content</vt:lpstr>
      <vt:lpstr>gap, row-gap, column-gap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41</cp:revision>
  <dcterms:created xsi:type="dcterms:W3CDTF">2022-01-30T05:59:16Z</dcterms:created>
  <dcterms:modified xsi:type="dcterms:W3CDTF">2023-04-07T03:06:36Z</dcterms:modified>
</cp:coreProperties>
</file>