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7" r:id="rId5"/>
    <p:sldId id="32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8.ru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scheme.ru/html-colors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14809" y="2195466"/>
            <a:ext cx="6677885" cy="1560477"/>
          </a:xfrm>
        </p:spPr>
        <p:txBody>
          <a:bodyPr>
            <a:noAutofit/>
          </a:bodyPr>
          <a:lstStyle/>
          <a:p>
            <a:r>
              <a:rPr lang="ru-RU" dirty="0"/>
              <a:t>Форматирование при помощи </a:t>
            </a:r>
            <a:r>
              <a:rPr lang="en-US" dirty="0"/>
              <a:t>CSS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B815-A4F0-F619-AFF0-3A9A8850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75680-E1FA-9BE5-E685-A25A2F5A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id</a:t>
            </a:r>
            <a:r>
              <a:rPr lang="ru-RU" dirty="0"/>
              <a:t> - атрибут, который помечает уникальным образом один из элементов.</a:t>
            </a:r>
          </a:p>
          <a:p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my-id</a:t>
            </a:r>
            <a:r>
              <a:rPr lang="ru-RU" dirty="0"/>
              <a:t>"&gt;&lt;/p&gt;</a:t>
            </a:r>
          </a:p>
          <a:p>
            <a:r>
              <a:rPr lang="ru-RU" dirty="0"/>
              <a:t>Правила именования </a:t>
            </a:r>
            <a:r>
              <a:rPr lang="ru-RU" dirty="0" err="1"/>
              <a:t>id</a:t>
            </a:r>
            <a:r>
              <a:rPr lang="ru-RU" dirty="0"/>
              <a:t> такие же, как и у класса.</a:t>
            </a:r>
          </a:p>
          <a:p>
            <a:r>
              <a:rPr lang="ru-RU" dirty="0"/>
              <a:t>ID - УНИКАЛЬНЫЙ ИДЕНТИФИКАТОР И НЕ ДОЛЖЕН ПОВТОРЯТЬСЯ!</a:t>
            </a:r>
          </a:p>
          <a:p>
            <a:r>
              <a:rPr lang="ru-RU" dirty="0"/>
              <a:t>CSS нормально отработает с совпадающими </a:t>
            </a:r>
            <a:r>
              <a:rPr lang="ru-RU" dirty="0" err="1"/>
              <a:t>id</a:t>
            </a:r>
            <a:r>
              <a:rPr lang="ru-RU" dirty="0"/>
              <a:t> у нескольких элементов, но проблемы будут при проверке кода валидаторами и SEO, а также при использовании JS.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8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A4F5-962C-F8B3-3A4C-7EEC59C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по тегу, </a:t>
            </a:r>
            <a:r>
              <a:rPr lang="ru-RU" dirty="0" err="1"/>
              <a:t>id</a:t>
            </a:r>
            <a:r>
              <a:rPr lang="ru-RU" dirty="0"/>
              <a:t> и классу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4BFAB-5254-5298-3F8A-075DF328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tag</a:t>
            </a:r>
            <a:r>
              <a:rPr lang="ru-RU" dirty="0"/>
              <a:t> { }</a:t>
            </a:r>
          </a:p>
          <a:p>
            <a:r>
              <a:rPr lang="ru-RU" dirty="0"/>
              <a:t>#</a:t>
            </a:r>
            <a:r>
              <a:rPr lang="ru-RU" dirty="0" err="1"/>
              <a:t>id</a:t>
            </a:r>
            <a:r>
              <a:rPr lang="ru-RU" dirty="0"/>
              <a:t> { }</a:t>
            </a:r>
          </a:p>
          <a:p>
            <a:r>
              <a:rPr lang="ru-RU" dirty="0"/>
              <a:t>.</a:t>
            </a:r>
            <a:r>
              <a:rPr lang="ru-RU" dirty="0" err="1"/>
              <a:t>class</a:t>
            </a:r>
            <a:r>
              <a:rPr lang="ru-RU" dirty="0"/>
              <a:t> { }</a:t>
            </a:r>
          </a:p>
          <a:p>
            <a:endParaRPr lang="ru-RU" dirty="0"/>
          </a:p>
          <a:p>
            <a:r>
              <a:rPr lang="ru-RU" dirty="0"/>
              <a:t>Это простые селекторы и с ними уже можно работать.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7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25B0-F097-9E58-EA30-A247D95B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</a:t>
            </a:r>
            <a:r>
              <a:rPr lang="en-US" dirty="0"/>
              <a:t>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D09E7-ACA8-136F-60FA-C0B29E2B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назначении стилей одним и тем же элементам с помощью разных селекторов работает таблица приоритетов стилей.</a:t>
            </a:r>
          </a:p>
          <a:p>
            <a:r>
              <a:rPr lang="ru-RU" dirty="0"/>
              <a:t>#</a:t>
            </a:r>
            <a:r>
              <a:rPr lang="ru-RU" dirty="0" err="1"/>
              <a:t>id</a:t>
            </a:r>
            <a:r>
              <a:rPr lang="ru-RU" dirty="0"/>
              <a:t> - высокий приоритет</a:t>
            </a:r>
          </a:p>
          <a:p>
            <a:r>
              <a:rPr lang="ru-RU" dirty="0"/>
              <a:t>.</a:t>
            </a:r>
            <a:r>
              <a:rPr lang="ru-RU" dirty="0" err="1"/>
              <a:t>class</a:t>
            </a:r>
            <a:r>
              <a:rPr lang="ru-RU" dirty="0"/>
              <a:t> - средний приоритет</a:t>
            </a:r>
          </a:p>
          <a:p>
            <a:r>
              <a:rPr lang="ru-RU" dirty="0" err="1"/>
              <a:t>tag</a:t>
            </a:r>
            <a:r>
              <a:rPr lang="ru-RU" dirty="0"/>
              <a:t> - низкий приоритет</a:t>
            </a:r>
          </a:p>
          <a:p>
            <a:r>
              <a:rPr lang="ru-RU" dirty="0"/>
              <a:t>Атрибут </a:t>
            </a:r>
            <a:r>
              <a:rPr lang="ru-RU" dirty="0" err="1"/>
              <a:t>style</a:t>
            </a:r>
            <a:r>
              <a:rPr lang="ru-RU" dirty="0"/>
              <a:t> имеет высший приоритет.</a:t>
            </a:r>
          </a:p>
          <a:p>
            <a:r>
              <a:rPr lang="ru-RU" dirty="0"/>
              <a:t>Все приоритеты отменяются при помощи !</a:t>
            </a:r>
            <a:r>
              <a:rPr lang="ru-RU" dirty="0" err="1"/>
              <a:t>important</a:t>
            </a:r>
            <a:r>
              <a:rPr lang="ru-RU" dirty="0"/>
              <a:t> (после значения стиля).</a:t>
            </a:r>
          </a:p>
          <a:p>
            <a:r>
              <a:rPr lang="ru-RU" dirty="0"/>
              <a:t>Использование !</a:t>
            </a:r>
            <a:r>
              <a:rPr lang="ru-RU" dirty="0" err="1"/>
              <a:t>important</a:t>
            </a:r>
            <a:r>
              <a:rPr lang="ru-RU" dirty="0"/>
              <a:t> не рекомендуется!</a:t>
            </a:r>
          </a:p>
        </p:txBody>
      </p:sp>
    </p:spTree>
    <p:extLst>
      <p:ext uri="{BB962C8B-B14F-4D97-AF65-F5344CB8AC3E}">
        <p14:creationId xmlns:p14="http://schemas.microsoft.com/office/powerpoint/2010/main" val="288161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278E-25C3-24A4-94D9-6AFF941E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селекторы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0E29-723C-7CE3-E4C5-7FF079A8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	</a:t>
            </a:r>
          </a:p>
        </p:txBody>
      </p:sp>
      <p:graphicFrame>
        <p:nvGraphicFramePr>
          <p:cNvPr id="5" name="Google Shape;138;p26">
            <a:extLst>
              <a:ext uri="{FF2B5EF4-FFF2-40B4-BE49-F238E27FC236}">
                <a16:creationId xmlns:a16="http://schemas.microsoft.com/office/drawing/2014/main" id="{8B44BEDC-CB4B-4415-96B4-4A2B7EB36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368138"/>
              </p:ext>
            </p:extLst>
          </p:nvPr>
        </p:nvGraphicFramePr>
        <p:xfrm>
          <a:off x="515937" y="1219201"/>
          <a:ext cx="9079949" cy="53229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4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.first.second </a:t>
                      </a:r>
                      <a:endParaRPr sz="20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Без пробелов - означает проверку нескольких селекторов одновременно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.first&gt;.second</a:t>
                      </a:r>
                      <a:endParaRPr sz="20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.second находится на первом уровне вложения, т.е. является прямым потомком (дочерним элементом) .first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 .second</a:t>
                      </a:r>
                      <a:endParaRPr sz="2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Есть пробел - .second находится на любом уровне вложения, т.е. является любым потомком .first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4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.first+.second</a:t>
                      </a:r>
                      <a:endParaRPr sz="2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.second находится на одном уровне с .first, т.е. является соседним, и находится СРАЗУ за .first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.first~.second</a:t>
                      </a:r>
                      <a:endParaRPr sz="2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.second </a:t>
                      </a:r>
                      <a:r>
                        <a:rPr lang="ru" sz="2000">
                          <a:solidFill>
                            <a:schemeClr val="dk2"/>
                          </a:solidFill>
                        </a:rPr>
                        <a:t>находится на одном уровне с .first, т.е. является соседним, и находится после .first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.first[attr]</a:t>
                      </a:r>
                      <a:endParaRPr sz="2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.first имеет атрибут attr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.first[attr=”val”]</a:t>
                      </a:r>
                      <a:endParaRPr sz="2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.first имеет атрибут attr со значением val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19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2C12-20F7-D2F4-B9E5-EBBECE3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сложных селекторов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F4C56-D7EF-820A-A4DC-AE11544E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Условный вес приоритета - (</a:t>
            </a:r>
            <a:r>
              <a:rPr lang="ru-RU" dirty="0" err="1"/>
              <a:t>id</a:t>
            </a:r>
            <a:r>
              <a:rPr lang="ru-RU" dirty="0"/>
              <a:t>, </a:t>
            </a:r>
            <a:r>
              <a:rPr lang="ru-RU" dirty="0" err="1"/>
              <a:t>class</a:t>
            </a:r>
            <a:r>
              <a:rPr lang="ru-RU" dirty="0"/>
              <a:t>, </a:t>
            </a:r>
            <a:r>
              <a:rPr lang="ru-RU" dirty="0" err="1"/>
              <a:t>tag</a:t>
            </a:r>
            <a:r>
              <a:rPr lang="ru-RU" dirty="0"/>
              <a:t>)</a:t>
            </a:r>
          </a:p>
          <a:p>
            <a:r>
              <a:rPr lang="ru-RU" dirty="0"/>
              <a:t>При комбинировании селекторов складываются соответствующие значения. Чем больше значение, тем выше приоритет.</a:t>
            </a:r>
          </a:p>
          <a:p>
            <a:endParaRPr lang="ru-RU" dirty="0"/>
          </a:p>
          <a:p>
            <a:r>
              <a:rPr lang="ru-RU" dirty="0"/>
              <a:t>ПРОСТОЕ ПРАВИЛО: чем точнее селектор, тем выше приоритет.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4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81515-F658-0EC9-203F-8D8065BB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форматирования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03E74-4E96-7046-948B-77417317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text-decoration: line-through | overline | underline | none | inherit</a:t>
            </a:r>
          </a:p>
          <a:p>
            <a:r>
              <a:rPr lang="en-US" dirty="0"/>
              <a:t>vertical-align: baseline|bottom|middle|sub|super|text-bottom|text-top|top|inherit |</a:t>
            </a:r>
          </a:p>
          <a:p>
            <a:r>
              <a:rPr lang="en-US" dirty="0"/>
              <a:t>text-align: center | justify | left | right | start | end</a:t>
            </a:r>
          </a:p>
          <a:p>
            <a:r>
              <a:rPr lang="en-US" dirty="0"/>
              <a:t>letter-spacing: </a:t>
            </a:r>
            <a:r>
              <a:rPr lang="ru-RU" dirty="0"/>
              <a:t>значение</a:t>
            </a:r>
          </a:p>
          <a:p>
            <a:r>
              <a:rPr lang="en-US" dirty="0"/>
              <a:t>line-height: </a:t>
            </a:r>
            <a:r>
              <a:rPr lang="ru-RU" dirty="0"/>
              <a:t>значение</a:t>
            </a:r>
          </a:p>
          <a:p>
            <a:r>
              <a:rPr lang="en-US" dirty="0"/>
              <a:t>text-indent: </a:t>
            </a:r>
            <a:r>
              <a:rPr lang="ru-RU" dirty="0"/>
              <a:t>значение</a:t>
            </a:r>
          </a:p>
          <a:p>
            <a:r>
              <a:rPr lang="en-US" dirty="0"/>
              <a:t>text-transform: capitalize | lowercase | uppercase | none | inherit</a:t>
            </a:r>
          </a:p>
          <a:p>
            <a:r>
              <a:rPr lang="en-US" dirty="0"/>
              <a:t>white-space: normal | pre</a:t>
            </a:r>
          </a:p>
          <a:p>
            <a:r>
              <a:rPr lang="en-US" dirty="0"/>
              <a:t>word-spacing: </a:t>
            </a:r>
            <a:r>
              <a:rPr lang="ru-RU" dirty="0"/>
              <a:t>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3464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C0D7A-A8B8-4F7B-A757-1FDE53AD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форматирования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82F84-4894-C926-09CB-A4892D23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letter-spacing: </a:t>
            </a:r>
            <a:r>
              <a:rPr lang="ru-RU" dirty="0"/>
              <a:t>расстояние между буквами</a:t>
            </a:r>
          </a:p>
          <a:p>
            <a:r>
              <a:rPr lang="en-US" dirty="0"/>
              <a:t>line-height: </a:t>
            </a:r>
            <a:r>
              <a:rPr lang="ru-RU" dirty="0"/>
              <a:t>высота строки</a:t>
            </a:r>
          </a:p>
          <a:p>
            <a:r>
              <a:rPr lang="en-US" dirty="0"/>
              <a:t>text-indent: </a:t>
            </a:r>
            <a:r>
              <a:rPr lang="ru-RU" dirty="0"/>
              <a:t>отступ</a:t>
            </a:r>
          </a:p>
          <a:p>
            <a:r>
              <a:rPr lang="en-US" dirty="0"/>
              <a:t>text-transform: </a:t>
            </a:r>
            <a:r>
              <a:rPr lang="ru-RU" dirty="0"/>
              <a:t>преобразование текста</a:t>
            </a:r>
          </a:p>
          <a:p>
            <a:r>
              <a:rPr lang="en-US" dirty="0"/>
              <a:t>white-space: </a:t>
            </a:r>
            <a:r>
              <a:rPr lang="ru-RU" dirty="0"/>
              <a:t>сохранение пробельных символов</a:t>
            </a:r>
          </a:p>
          <a:p>
            <a:r>
              <a:rPr lang="en-US" dirty="0"/>
              <a:t>word-spacing: </a:t>
            </a:r>
            <a:r>
              <a:rPr lang="ru-RU" dirty="0"/>
              <a:t>расстояние между словами</a:t>
            </a:r>
          </a:p>
        </p:txBody>
      </p:sp>
    </p:spTree>
    <p:extLst>
      <p:ext uri="{BB962C8B-B14F-4D97-AF65-F5344CB8AC3E}">
        <p14:creationId xmlns:p14="http://schemas.microsoft.com/office/powerpoint/2010/main" val="231995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D4793-1F26-A8BF-5060-2647F7C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шрифта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28F29-27C5-0CD5-E916-C0AFB269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font </a:t>
            </a:r>
            <a:r>
              <a:rPr lang="ru-RU" dirty="0"/>
              <a:t>состоит из записи нескольких свойств.</a:t>
            </a:r>
          </a:p>
          <a:p>
            <a:endParaRPr lang="ru-RU" dirty="0"/>
          </a:p>
          <a:p>
            <a:r>
              <a:rPr lang="en-US" dirty="0"/>
              <a:t>font: font-weight font-style font-variant font-size/line-height font-family</a:t>
            </a:r>
          </a:p>
        </p:txBody>
      </p:sp>
    </p:spTree>
    <p:extLst>
      <p:ext uri="{BB962C8B-B14F-4D97-AF65-F5344CB8AC3E}">
        <p14:creationId xmlns:p14="http://schemas.microsoft.com/office/powerpoint/2010/main" val="147651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81A8-F9B4-E462-4C28-F2BD6F29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font-style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C6F5B-C5F9-AE90-3FD0-6F5C9FF1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стилизации шрифта. Задаётся следующими значениями: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normal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italic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oblique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33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DF99C-4EFF-BB4D-CCC2-BF7B08AE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font-weight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918EAA-A4E7-D213-3DD6-2FD463DC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Жирность шрифта. Задаётся следующими значениями:</a:t>
            </a:r>
          </a:p>
          <a:p>
            <a:r>
              <a:rPr lang="ru-RU" dirty="0" err="1"/>
              <a:t>normal</a:t>
            </a:r>
            <a:endParaRPr lang="ru-RU" dirty="0"/>
          </a:p>
          <a:p>
            <a:r>
              <a:rPr lang="ru-RU" dirty="0" err="1"/>
              <a:t>bold</a:t>
            </a:r>
            <a:endParaRPr lang="ru-RU" dirty="0"/>
          </a:p>
          <a:p>
            <a:r>
              <a:rPr lang="ru-RU" dirty="0" err="1"/>
              <a:t>lighter</a:t>
            </a:r>
            <a:endParaRPr lang="ru-RU" dirty="0"/>
          </a:p>
          <a:p>
            <a:r>
              <a:rPr lang="ru-RU" dirty="0" err="1"/>
              <a:t>bolder</a:t>
            </a:r>
            <a:endParaRPr lang="ru-RU" dirty="0"/>
          </a:p>
          <a:p>
            <a:r>
              <a:rPr lang="ru-RU" dirty="0"/>
              <a:t>100, 200, 300, 400, 500, 600, 700, 800, 900</a:t>
            </a:r>
          </a:p>
        </p:txBody>
      </p:sp>
    </p:spTree>
    <p:extLst>
      <p:ext uri="{BB962C8B-B14F-4D97-AF65-F5344CB8AC3E}">
        <p14:creationId xmlns:p14="http://schemas.microsoft.com/office/powerpoint/2010/main" val="25525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CSS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11358383" cy="4779985"/>
          </a:xfrm>
        </p:spPr>
        <p:txBody>
          <a:bodyPr>
            <a:normAutofit/>
          </a:bodyPr>
          <a:lstStyle/>
          <a:p>
            <a:r>
              <a:rPr lang="ru-RU" b="1" dirty="0" err="1"/>
              <a:t>Cascade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 - </a:t>
            </a:r>
            <a:r>
              <a:rPr lang="ru-RU" dirty="0"/>
              <a:t>каскадные таблицы стилей.</a:t>
            </a:r>
          </a:p>
          <a:p>
            <a:r>
              <a:rPr lang="ru-RU" dirty="0"/>
              <a:t>CSS используется создателями веб-страниц для задания цветов, шрифтов, стилей, расположения отдельных блоков и других аспектов представления внешнего вида этих веб-страниц. 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D06953-408F-FC0D-5D5E-D80A6C1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font-size/line-height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CD871E-2EC4-D58A-D4AE-D47B432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Размер шрифта и размер строки.</a:t>
            </a:r>
          </a:p>
          <a:p>
            <a:r>
              <a:rPr lang="ru-RU" dirty="0"/>
              <a:t>Свойства устанавливаются независимо друг от друга, но в свойстве </a:t>
            </a:r>
            <a:r>
              <a:rPr lang="ru-RU" dirty="0" err="1"/>
              <a:t>font</a:t>
            </a:r>
            <a:r>
              <a:rPr lang="ru-RU" dirty="0"/>
              <a:t> записываются через /</a:t>
            </a:r>
          </a:p>
        </p:txBody>
      </p:sp>
    </p:spTree>
    <p:extLst>
      <p:ext uri="{BB962C8B-B14F-4D97-AF65-F5344CB8AC3E}">
        <p14:creationId xmlns:p14="http://schemas.microsoft.com/office/powerpoint/2010/main" val="8472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55111-748A-878E-AE83-CD250F9F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A2A81-E2B1-6984-E59E-4DC57D32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семейства шрифта, одного или нескольких. </a:t>
            </a:r>
          </a:p>
          <a:p>
            <a:r>
              <a:rPr lang="ru-RU" dirty="0"/>
              <a:t>Указывается либо название конкретного начертания шрифта, либо указание семейства.</a:t>
            </a:r>
          </a:p>
          <a:p>
            <a:r>
              <a:rPr lang="ru-RU" dirty="0"/>
              <a:t>Обычно указывается в последовательном порядке, от наиболее желаемого варианта, к менее.</a:t>
            </a:r>
          </a:p>
          <a:p>
            <a:r>
              <a:rPr lang="ru-RU" dirty="0"/>
              <a:t>Семейства шрифтов: </a:t>
            </a:r>
            <a:r>
              <a:rPr lang="ru-RU" dirty="0" err="1"/>
              <a:t>serif</a:t>
            </a:r>
            <a:r>
              <a:rPr lang="ru-RU" dirty="0"/>
              <a:t>, </a:t>
            </a:r>
            <a:r>
              <a:rPr lang="ru-RU" dirty="0" err="1"/>
              <a:t>sans-serif</a:t>
            </a:r>
            <a:r>
              <a:rPr lang="ru-RU" dirty="0"/>
              <a:t>, </a:t>
            </a:r>
            <a:r>
              <a:rPr lang="ru-RU" dirty="0" err="1"/>
              <a:t>cursive</a:t>
            </a:r>
            <a:r>
              <a:rPr lang="ru-RU" dirty="0"/>
              <a:t>, </a:t>
            </a:r>
            <a:r>
              <a:rPr lang="ru-RU" dirty="0" err="1"/>
              <a:t>monospace</a:t>
            </a:r>
            <a:r>
              <a:rPr lang="ru-RU" dirty="0"/>
              <a:t> и т.д.</a:t>
            </a:r>
          </a:p>
          <a:p>
            <a:r>
              <a:rPr lang="ru-RU" dirty="0"/>
              <a:t>Варианты шрифтов можно посмотреть на сайте </a:t>
            </a:r>
            <a:r>
              <a:rPr lang="en-US" i="1" dirty="0">
                <a:solidFill>
                  <a:schemeClr val="bg2"/>
                </a:solidFill>
                <a:latin typeface="Open Sans"/>
                <a:hlinkClick r:id="rId2"/>
              </a:rPr>
              <a:t>Google Fonts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17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C8044-A3A0-6F04-5C4E-B8881E3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собственных шрифтов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E18B-7374-F08A-8CC0-5679F63C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конструкция @</a:t>
            </a:r>
            <a:r>
              <a:rPr lang="ru-RU" dirty="0" err="1"/>
              <a:t>font-face</a:t>
            </a:r>
            <a:endParaRPr lang="ru-RU" dirty="0"/>
          </a:p>
          <a:p>
            <a:r>
              <a:rPr lang="ru-RU" dirty="0"/>
              <a:t>@</a:t>
            </a:r>
            <a:r>
              <a:rPr lang="ru-RU" dirty="0" err="1"/>
              <a:t>font-face</a:t>
            </a:r>
            <a:r>
              <a:rPr lang="ru-RU" dirty="0"/>
              <a:t> {</a:t>
            </a:r>
          </a:p>
          <a:p>
            <a:r>
              <a:rPr lang="ru-RU" dirty="0"/>
              <a:t>    </a:t>
            </a:r>
            <a:r>
              <a:rPr lang="ru-RU" dirty="0" err="1"/>
              <a:t>font-family</a:t>
            </a:r>
            <a:r>
              <a:rPr lang="ru-RU" dirty="0"/>
              <a:t>: Имя шрифта</a:t>
            </a:r>
          </a:p>
          <a:p>
            <a:r>
              <a:rPr lang="ru-RU" dirty="0"/>
              <a:t>    </a:t>
            </a:r>
            <a:r>
              <a:rPr lang="ru-RU" dirty="0" err="1"/>
              <a:t>src</a:t>
            </a:r>
            <a:r>
              <a:rPr lang="ru-RU" dirty="0"/>
              <a:t>: </a:t>
            </a:r>
            <a:r>
              <a:rPr lang="ru-RU" dirty="0" err="1"/>
              <a:t>url</a:t>
            </a:r>
            <a:r>
              <a:rPr lang="ru-RU" dirty="0"/>
              <a:t>(путь/до шрифта/с форматом.ttf); </a:t>
            </a:r>
          </a:p>
          <a:p>
            <a:r>
              <a:rPr lang="ru-RU" dirty="0"/>
              <a:t>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0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23F1F-CAC4-41E7-CA1C-941E2A0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A22BD-7713-F810-1151-8521EE84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При помощи любых тегов создайте текст из всех цветов радуги и задайте им цвета.</a:t>
            </a:r>
          </a:p>
          <a:p>
            <a:r>
              <a:rPr lang="ru-RU" dirty="0"/>
              <a:t>2. Используйте несколько разных селекторов для разных тегов, проверьте, как назначается цвет.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02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DB9EC-CB63-C52F-33D7-187DC401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списков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8EF20-A412-EABD-3D0F-6EA2803F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305259"/>
            <a:ext cx="11196636" cy="4603751"/>
          </a:xfrm>
        </p:spPr>
        <p:txBody>
          <a:bodyPr/>
          <a:lstStyle/>
          <a:p>
            <a:r>
              <a:rPr lang="ru-RU" b="1" dirty="0" err="1"/>
              <a:t>list-style-position</a:t>
            </a:r>
            <a:r>
              <a:rPr lang="ru-RU" dirty="0"/>
              <a:t> - Свойство в CSS, которое устанавливает позицию относительно элемента списка.</a:t>
            </a:r>
          </a:p>
          <a:p>
            <a:r>
              <a:rPr lang="ru-RU" dirty="0" err="1"/>
              <a:t>list-style-position</a:t>
            </a:r>
            <a:r>
              <a:rPr lang="ru-RU" dirty="0"/>
              <a:t>: </a:t>
            </a:r>
            <a:r>
              <a:rPr lang="ru-RU" dirty="0" err="1"/>
              <a:t>inside</a:t>
            </a:r>
            <a:r>
              <a:rPr lang="ru-RU" dirty="0"/>
              <a:t>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0B1260-C1B9-4AAA-B8D9-0CC6EA6C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4" y="2270713"/>
            <a:ext cx="2967381" cy="199760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B7D4BE-D7A2-4FCD-BADE-FC11F5010F4A}"/>
              </a:ext>
            </a:extLst>
          </p:cNvPr>
          <p:cNvSpPr/>
          <p:nvPr/>
        </p:nvSpPr>
        <p:spPr>
          <a:xfrm>
            <a:off x="515937" y="4133566"/>
            <a:ext cx="404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list-style-position: outside;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3314C6-61CD-40BA-8714-3EC0BA4A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3" y="4564241"/>
            <a:ext cx="2954193" cy="19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0B373-801B-E34D-1BDB-7C43A8B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списков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52F54-7A61-5172-BE9B-2B764E17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list-style-image</a:t>
            </a:r>
            <a:r>
              <a:rPr lang="en-US" dirty="0"/>
              <a:t> - CSS-</a:t>
            </a:r>
            <a:r>
              <a:rPr lang="ru-RU" dirty="0"/>
              <a:t>свойство устанавливает изображение, используемое в качестве маркера списка.</a:t>
            </a:r>
          </a:p>
          <a:p>
            <a:r>
              <a:rPr lang="ru-RU" dirty="0"/>
              <a:t>Пример:</a:t>
            </a:r>
          </a:p>
          <a:p>
            <a:r>
              <a:rPr lang="en-US" dirty="0"/>
              <a:t>list-style-image: </a:t>
            </a:r>
            <a:r>
              <a:rPr lang="en-US" dirty="0" err="1"/>
              <a:t>url</a:t>
            </a:r>
            <a:r>
              <a:rPr lang="en-US" dirty="0"/>
              <a:t>("../../media/examples/</a:t>
            </a:r>
            <a:r>
              <a:rPr lang="en-US" dirty="0" err="1"/>
              <a:t>images.svg</a:t>
            </a:r>
            <a:r>
              <a:rPr lang="en-US" dirty="0"/>
              <a:t>");</a:t>
            </a:r>
          </a:p>
          <a:p>
            <a:r>
              <a:rPr lang="ru-RU" dirty="0"/>
              <a:t>Важно! При добавление изображения важно указывать свойство </a:t>
            </a:r>
            <a:r>
              <a:rPr lang="en-US" dirty="0" err="1"/>
              <a:t>url</a:t>
            </a:r>
            <a:r>
              <a:rPr lang="en-US" dirty="0"/>
              <a:t>()  </a:t>
            </a:r>
            <a:r>
              <a:rPr lang="ru-RU" dirty="0"/>
              <a:t>и  путь к  самому файлу с указанием формата(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err="1"/>
              <a:t>jfif</a:t>
            </a:r>
            <a:r>
              <a:rPr lang="en-US" dirty="0"/>
              <a:t> </a:t>
            </a:r>
            <a:r>
              <a:rPr lang="ru-RU" dirty="0"/>
              <a:t>и т.д. ).</a:t>
            </a:r>
          </a:p>
          <a:p>
            <a:r>
              <a:rPr lang="ru-RU" dirty="0"/>
              <a:t>* </a:t>
            </a:r>
            <a:r>
              <a:rPr lang="en-US" dirty="0"/>
              <a:t>list-style-image: none – </a:t>
            </a:r>
            <a:r>
              <a:rPr lang="ru-RU" dirty="0"/>
              <a:t>убирает маркеры списка.</a:t>
            </a:r>
          </a:p>
          <a:p>
            <a:r>
              <a:rPr lang="ru-RU" dirty="0"/>
              <a:t>*</a:t>
            </a:r>
            <a:r>
              <a:rPr lang="en-US" dirty="0"/>
              <a:t>list-style-image: inherit – </a:t>
            </a:r>
            <a:r>
              <a:rPr lang="ru-RU" dirty="0"/>
              <a:t>наследует свойство у родительского элемента</a:t>
            </a:r>
          </a:p>
          <a:p>
            <a:r>
              <a:rPr lang="ru-RU" dirty="0"/>
              <a:t>*</a:t>
            </a:r>
            <a:r>
              <a:rPr lang="en-US" dirty="0"/>
              <a:t>list-style-image: initial - </a:t>
            </a:r>
            <a:r>
              <a:rPr lang="ru-RU" dirty="0"/>
              <a:t>устанавливает для этого свойства значение по умолчанию</a:t>
            </a:r>
          </a:p>
          <a:p>
            <a:endParaRPr lang="ru-RU" dirty="0"/>
          </a:p>
          <a:p>
            <a:pPr lvl="0" algn="just">
              <a:spcAft>
                <a:spcPts val="1600"/>
              </a:spcAft>
              <a:buClr>
                <a:srgbClr val="7F7F7F"/>
              </a:buClr>
              <a:defRPr/>
            </a:pPr>
            <a:r>
              <a:rPr lang="ru-RU" dirty="0"/>
              <a:t>Сайт бесплатных иконок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Icons8</a:t>
            </a:r>
            <a:endParaRPr lang="ru-RU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2999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Есть три способа для работы с </a:t>
            </a:r>
            <a:r>
              <a:rPr lang="en-US" dirty="0" err="1"/>
              <a:t>css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атрибут </a:t>
            </a:r>
            <a:r>
              <a:rPr lang="en-US" dirty="0"/>
              <a:t>style </a:t>
            </a:r>
            <a:r>
              <a:rPr lang="ru-RU" dirty="0"/>
              <a:t>внутри тега</a:t>
            </a:r>
          </a:p>
          <a:p>
            <a:r>
              <a:rPr lang="ru-RU" dirty="0"/>
              <a:t>&lt;</a:t>
            </a:r>
            <a:r>
              <a:rPr lang="en-US" dirty="0"/>
              <a:t>p style="background-color: red;"&gt;&lt;/p&gt;</a:t>
            </a:r>
          </a:p>
          <a:p>
            <a:r>
              <a:rPr lang="ru-RU" dirty="0"/>
              <a:t>тег </a:t>
            </a:r>
            <a:r>
              <a:rPr lang="en-US" dirty="0"/>
              <a:t>style </a:t>
            </a:r>
            <a:r>
              <a:rPr lang="ru-RU" dirty="0"/>
              <a:t>добавляемый внутри тега </a:t>
            </a:r>
            <a:r>
              <a:rPr lang="en-US" dirty="0"/>
              <a:t>head</a:t>
            </a:r>
          </a:p>
          <a:p>
            <a:r>
              <a:rPr lang="en-US" dirty="0"/>
              <a:t>&lt;style&gt;/*</a:t>
            </a:r>
            <a:r>
              <a:rPr lang="ru-RU" dirty="0"/>
              <a:t>Тут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код*/&lt;/</a:t>
            </a:r>
            <a:r>
              <a:rPr lang="en-US" dirty="0"/>
              <a:t>style&gt;</a:t>
            </a:r>
          </a:p>
          <a:p>
            <a:r>
              <a:rPr lang="ru-RU" dirty="0"/>
              <a:t>внешний файл</a:t>
            </a:r>
          </a:p>
          <a:p>
            <a:r>
              <a:rPr lang="ru-RU" dirty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="style.css"&gt;</a:t>
            </a:r>
          </a:p>
        </p:txBody>
      </p:sp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2767D-5D54-626A-E2A8-F39D01B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7B5E1-A7EB-CD0F-D737-D278CA4C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CSS селекторы позволяют нацелиться на определенный элемент.</a:t>
            </a:r>
          </a:p>
          <a:p>
            <a:r>
              <a:rPr lang="ru-RU" dirty="0"/>
              <a:t>CSS свойства - описание того, что мы хотим изменить.</a:t>
            </a:r>
          </a:p>
          <a:p>
            <a:r>
              <a:rPr lang="ru-RU" dirty="0"/>
              <a:t>Значение свойства - то, на что мы можем поменять значение.</a:t>
            </a:r>
          </a:p>
          <a:p>
            <a:endParaRPr lang="ru-RU" dirty="0"/>
          </a:p>
          <a:p>
            <a:r>
              <a:rPr lang="ru-RU" dirty="0"/>
              <a:t>Свойств и значений может быть несколько, они разделяются.</a:t>
            </a:r>
          </a:p>
          <a:p>
            <a:r>
              <a:rPr lang="ru-RU" dirty="0"/>
              <a:t>Селекторов тоже может быть несколько.</a:t>
            </a:r>
          </a:p>
        </p:txBody>
      </p:sp>
    </p:spTree>
    <p:extLst>
      <p:ext uri="{BB962C8B-B14F-4D97-AF65-F5344CB8AC3E}">
        <p14:creationId xmlns:p14="http://schemas.microsoft.com/office/powerpoint/2010/main" val="242151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2767D-5D54-626A-E2A8-F39D01BE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CSS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7B5E1-A7EB-CD0F-D737-D278CA4C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селектор {</a:t>
            </a:r>
          </a:p>
          <a:p>
            <a:r>
              <a:rPr lang="ru-RU" dirty="0"/>
              <a:t>	свойство: значение;</a:t>
            </a:r>
          </a:p>
          <a:p>
            <a:r>
              <a:rPr lang="ru-RU" dirty="0"/>
              <a:t>	свойство2: значение2;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2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D0DE-BAFC-F824-9226-0B14CD05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5DC02-8F06-8DA2-42BF-7E87BC5E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.modal .</a:t>
            </a:r>
            <a:r>
              <a:rPr lang="en-US" dirty="0" err="1"/>
              <a:t>btn</a:t>
            </a:r>
            <a:r>
              <a:rPr lang="en-US" dirty="0"/>
              <a:t> {</a:t>
            </a:r>
          </a:p>
          <a:p>
            <a:r>
              <a:rPr lang="en-US" dirty="0"/>
              <a:t>    font-family: 'Exo 2';</a:t>
            </a:r>
          </a:p>
          <a:p>
            <a:r>
              <a:rPr lang="en-US" dirty="0"/>
              <a:t>    font-weight: bold;</a:t>
            </a:r>
          </a:p>
          <a:p>
            <a:r>
              <a:rPr lang="en-US" dirty="0"/>
              <a:t>    text-transform: uppercase;</a:t>
            </a:r>
          </a:p>
          <a:p>
            <a:r>
              <a:rPr lang="en-US" dirty="0"/>
              <a:t>    border-color: #</a:t>
            </a:r>
            <a:r>
              <a:rPr lang="en-US" dirty="0" err="1"/>
              <a:t>ffffff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.modal .</a:t>
            </a:r>
            <a:r>
              <a:rPr lang="en-US" dirty="0" err="1"/>
              <a:t>btn</a:t>
            </a:r>
            <a:r>
              <a:rPr lang="en-US" dirty="0"/>
              <a:t>-primary {</a:t>
            </a:r>
          </a:p>
          <a:p>
            <a:r>
              <a:rPr lang="en-US" dirty="0"/>
              <a:t>    background-color: #b9a791;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#video {</a:t>
            </a:r>
          </a:p>
          <a:p>
            <a:r>
              <a:rPr lang="en-US" dirty="0"/>
              <a:t>    background-color: #b9a791;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89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955E-47DC-0099-D6D8-40E9E04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первое время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6E20F-619B-E803-1808-FDEAD5C7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color</a:t>
            </a:r>
            <a:r>
              <a:rPr lang="ru-RU" dirty="0"/>
              <a:t> - свойство, отвечающее за цвет текста</a:t>
            </a:r>
          </a:p>
          <a:p>
            <a:r>
              <a:rPr lang="ru-RU" dirty="0"/>
              <a:t>цвет задаётся несколькими способами:</a:t>
            </a:r>
          </a:p>
          <a:p>
            <a:r>
              <a:rPr lang="ru-RU" dirty="0" err="1"/>
              <a:t>red</a:t>
            </a:r>
            <a:r>
              <a:rPr lang="ru-RU" dirty="0"/>
              <a:t> - просто слово описывающее цвет (</a:t>
            </a:r>
            <a:r>
              <a:rPr lang="ru-RU" u="sng" dirty="0">
                <a:solidFill>
                  <a:schemeClr val="hlink"/>
                </a:solidFill>
                <a:hlinkClick r:id="rId2"/>
              </a:rPr>
              <a:t>есть определенный набор</a:t>
            </a:r>
            <a:r>
              <a:rPr lang="ru-RU" dirty="0"/>
              <a:t>)</a:t>
            </a:r>
          </a:p>
          <a:p>
            <a:r>
              <a:rPr lang="ru-RU" dirty="0"/>
              <a:t>#9efa00 - </a:t>
            </a:r>
            <a:r>
              <a:rPr lang="ru-RU" dirty="0" err="1"/>
              <a:t>hex</a:t>
            </a:r>
            <a:r>
              <a:rPr lang="ru-RU" dirty="0"/>
              <a:t>-код</a:t>
            </a:r>
          </a:p>
          <a:p>
            <a:r>
              <a:rPr lang="ru-RU" dirty="0" err="1"/>
              <a:t>rgb</a:t>
            </a:r>
            <a:r>
              <a:rPr lang="ru-RU" dirty="0"/>
              <a:t>(0, 255, 0) - </a:t>
            </a:r>
            <a:r>
              <a:rPr lang="ru-RU" dirty="0" err="1"/>
              <a:t>rgb</a:t>
            </a:r>
            <a:r>
              <a:rPr lang="ru-RU" dirty="0"/>
              <a:t>-код</a:t>
            </a:r>
          </a:p>
          <a:p>
            <a:r>
              <a:rPr lang="ru-RU" dirty="0" err="1"/>
              <a:t>rgba</a:t>
            </a:r>
            <a:r>
              <a:rPr lang="ru-RU" dirty="0"/>
              <a:t>(0, 255, 0, 0.5) - </a:t>
            </a:r>
            <a:r>
              <a:rPr lang="ru-RU" dirty="0" err="1"/>
              <a:t>rgb</a:t>
            </a:r>
            <a:r>
              <a:rPr lang="ru-RU" dirty="0"/>
              <a:t> с альфа каналом</a:t>
            </a:r>
          </a:p>
        </p:txBody>
      </p:sp>
    </p:spTree>
    <p:extLst>
      <p:ext uri="{BB962C8B-B14F-4D97-AF65-F5344CB8AC3E}">
        <p14:creationId xmlns:p14="http://schemas.microsoft.com/office/powerpoint/2010/main" val="269190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CEEDB-B025-FD27-78F4-1B2827B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селекторы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8E623-1B34-6978-8FC7-1CA72BB8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выбора элемента можно воспользоваться одним из трех простых вариантов селекторов:</a:t>
            </a:r>
          </a:p>
          <a:p>
            <a:r>
              <a:rPr lang="ru-RU" dirty="0"/>
              <a:t>По тегу, по классу и по </a:t>
            </a:r>
            <a:r>
              <a:rPr lang="ru-RU" dirty="0" err="1"/>
              <a:t>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95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A291-C057-65C5-1500-043B2841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3B2AF2A0-987D-2C4B-0E94-4C7A661368AC}"/>
              </a:ext>
            </a:extLst>
          </p:cNvPr>
          <p:cNvSpPr txBox="1">
            <a:spLocks/>
          </p:cNvSpPr>
          <p:nvPr/>
        </p:nvSpPr>
        <p:spPr>
          <a:xfrm>
            <a:off x="6357168" y="1971675"/>
            <a:ext cx="5355406" cy="3142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5654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0226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4798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3937000" marR="0" indent="-279400" algn="l" defTabSz="825500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9B9A9C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hangingPunct="1">
              <a:lnSpc>
                <a:spcPct val="108000"/>
              </a:lnSpc>
            </a:pP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2DB5F-2494-467C-A15A-A919C70A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741486"/>
            <a:ext cx="11388045" cy="4603751"/>
          </a:xfrm>
        </p:spPr>
        <p:txBody>
          <a:bodyPr/>
          <a:lstStyle/>
          <a:p>
            <a:r>
              <a:rPr lang="ru-RU" dirty="0" err="1"/>
              <a:t>class</a:t>
            </a:r>
            <a:r>
              <a:rPr lang="ru-RU" dirty="0"/>
              <a:t> - атрибут, позволяющий сгруппировать несколько тегов.</a:t>
            </a:r>
          </a:p>
          <a:p>
            <a:r>
              <a:rPr lang="ru-RU" dirty="0"/>
              <a:t>&lt;p 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my-class</a:t>
            </a:r>
            <a:r>
              <a:rPr lang="ru-RU" dirty="0"/>
              <a:t>"&gt;&lt;/p&gt;</a:t>
            </a:r>
          </a:p>
          <a:p>
            <a:r>
              <a:rPr lang="ru-RU" dirty="0"/>
              <a:t>Классов может быть несколько, они разделяются пробелами.</a:t>
            </a:r>
          </a:p>
          <a:p>
            <a:r>
              <a:rPr lang="ru-RU" dirty="0"/>
              <a:t>Имя класса задается самостоятельно.</a:t>
            </a:r>
          </a:p>
          <a:p>
            <a:r>
              <a:rPr lang="ru-RU" dirty="0"/>
              <a:t>Во избежание проблем не создавайте классы, состоящие только из цифр.</a:t>
            </a:r>
          </a:p>
          <a:p>
            <a:r>
              <a:rPr lang="ru-RU" dirty="0"/>
              <a:t>ОДИН И ТОТ ЖЕ КЛАСС МОЖЕТ БЫТЬ У НЕСКОЛЬКИХ ЭЛЕМЕНТОВ!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08488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130</TotalTime>
  <Words>1110</Words>
  <Application>Microsoft Office PowerPoint</Application>
  <PresentationFormat>Широкоэкранный</PresentationFormat>
  <Paragraphs>168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Helvetica Light</vt:lpstr>
      <vt:lpstr>Lucida Console</vt:lpstr>
      <vt:lpstr>Open Sans</vt:lpstr>
      <vt:lpstr>Roboto Mono</vt:lpstr>
      <vt:lpstr>Trebuchet MS</vt:lpstr>
      <vt:lpstr>Wingdings</vt:lpstr>
      <vt:lpstr>Тема Office</vt:lpstr>
      <vt:lpstr>Форматирование при помощи CSS</vt:lpstr>
      <vt:lpstr> CSS</vt:lpstr>
      <vt:lpstr>Подключение CSS</vt:lpstr>
      <vt:lpstr>Синтаксис CSS</vt:lpstr>
      <vt:lpstr>Синтаксис CSS</vt:lpstr>
      <vt:lpstr>Пример</vt:lpstr>
      <vt:lpstr>На первое время</vt:lpstr>
      <vt:lpstr>Простые селекторы</vt:lpstr>
      <vt:lpstr>class</vt:lpstr>
      <vt:lpstr>id</vt:lpstr>
      <vt:lpstr>Обращение по тегу, id и классу</vt:lpstr>
      <vt:lpstr>Приоритеты CSS</vt:lpstr>
      <vt:lpstr>Сложные селекторы</vt:lpstr>
      <vt:lpstr>Приоритеты сложных селекторов</vt:lpstr>
      <vt:lpstr>Свойства для форматирования текста</vt:lpstr>
      <vt:lpstr>Свойства для форматирования текста</vt:lpstr>
      <vt:lpstr>Изменение шрифта</vt:lpstr>
      <vt:lpstr>font-style</vt:lpstr>
      <vt:lpstr>font-weight</vt:lpstr>
      <vt:lpstr>font-size/line-height</vt:lpstr>
      <vt:lpstr>font-family</vt:lpstr>
      <vt:lpstr>Подключение собственных шрифтов</vt:lpstr>
      <vt:lpstr>Задание</vt:lpstr>
      <vt:lpstr>Стилизация списков </vt:lpstr>
      <vt:lpstr>Стилизация списков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2023-03-12T12:00:49Z</dcterms:modified>
</cp:coreProperties>
</file>