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85" r:id="rId4"/>
    <p:sldId id="286" r:id="rId5"/>
    <p:sldId id="287" r:id="rId6"/>
    <p:sldId id="288" r:id="rId7"/>
    <p:sldId id="289" r:id="rId8"/>
    <p:sldId id="290" r:id="rId9"/>
    <p:sldId id="291" r:id="rId10"/>
    <p:sldId id="292" r:id="rId11"/>
    <p:sldId id="294" r:id="rId12"/>
    <p:sldId id="284"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E79"/>
    <a:srgbClr val="731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162" y="3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846D4-E91C-477D-9229-16D7DA19A5CF}" type="datetimeFigureOut">
              <a:rPr lang="ru-RU" smtClean="0"/>
              <a:t>07.04.2023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6F781-5926-4EBD-A8FA-4DE82C4395CB}" type="slidenum">
              <a:rPr lang="ru-RU" smtClean="0"/>
              <a:t>‹#›</a:t>
            </a:fld>
            <a:endParaRPr lang="ru-RU"/>
          </a:p>
        </p:txBody>
      </p:sp>
    </p:spTree>
    <p:extLst>
      <p:ext uri="{BB962C8B-B14F-4D97-AF65-F5344CB8AC3E}">
        <p14:creationId xmlns:p14="http://schemas.microsoft.com/office/powerpoint/2010/main" val="296479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с рисунком">
    <p:bg>
      <p:bgPr>
        <a:gradFill flip="none" rotWithShape="1">
          <a:gsLst>
            <a:gs pos="0">
              <a:schemeClr val="tx2"/>
            </a:gs>
            <a:gs pos="100000">
              <a:schemeClr val="tx2">
                <a:lumMod val="60000"/>
                <a:lumOff val="40000"/>
              </a:schemeClr>
            </a:gs>
          </a:gsLst>
          <a:lin ang="0" scaled="0"/>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11894" y="2382873"/>
            <a:ext cx="6489857" cy="2390410"/>
          </a:xfrm>
        </p:spPr>
        <p:txBody>
          <a:bodyPr anchor="b" anchorCtr="0"/>
          <a:lstStyle>
            <a:lvl1pPr>
              <a:defRPr baseline="0">
                <a:solidFill>
                  <a:schemeClr val="bg1"/>
                </a:solidFill>
              </a:defRPr>
            </a:lvl1pPr>
          </a:lstStyle>
          <a:p>
            <a:r>
              <a:rPr lang="ru-RU" dirty="0"/>
              <a:t>Тема занятия</a:t>
            </a:r>
          </a:p>
        </p:txBody>
      </p:sp>
      <p:sp>
        <p:nvSpPr>
          <p:cNvPr id="6" name="Текст 5"/>
          <p:cNvSpPr>
            <a:spLocks noGrp="1"/>
          </p:cNvSpPr>
          <p:nvPr>
            <p:ph type="body" sz="quarter" idx="12" hasCustomPrompt="1"/>
          </p:nvPr>
        </p:nvSpPr>
        <p:spPr>
          <a:xfrm>
            <a:off x="2194311" y="1219601"/>
            <a:ext cx="5607440" cy="902703"/>
          </a:xfrm>
        </p:spPr>
        <p:txBody>
          <a:bodyPr/>
          <a:lstStyle>
            <a:lvl1pPr>
              <a:defRPr>
                <a:solidFill>
                  <a:schemeClr val="accent4"/>
                </a:solidFill>
              </a:defRPr>
            </a:lvl1pPr>
          </a:lstStyle>
          <a:p>
            <a:pPr lvl="0"/>
            <a:r>
              <a:rPr lang="ru-RU" dirty="0"/>
              <a:t>Занятие №</a:t>
            </a:r>
          </a:p>
        </p:txBody>
      </p:sp>
      <p:grpSp>
        <p:nvGrpSpPr>
          <p:cNvPr id="100" name="Группа 99"/>
          <p:cNvGrpSpPr/>
          <p:nvPr userDrawn="1"/>
        </p:nvGrpSpPr>
        <p:grpSpPr>
          <a:xfrm>
            <a:off x="-144087" y="-782639"/>
            <a:ext cx="13101520" cy="7640639"/>
            <a:chOff x="157279" y="-1903690"/>
            <a:chExt cx="27678889" cy="16141974"/>
          </a:xfrm>
        </p:grpSpPr>
        <p:sp>
          <p:nvSpPr>
            <p:cNvPr id="101" name="Полилиния 100">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2" name="Полилиния 101">
              <a:extLst>
                <a:ext uri="{FF2B5EF4-FFF2-40B4-BE49-F238E27FC236}">
                  <a16:creationId xmlns:a16="http://schemas.microsoft.com/office/drawing/2014/main" id="{495B0F79-C1A2-5D4B-BD3A-D3BCB4CB5525}"/>
                </a:ext>
              </a:extLst>
            </p:cNvPr>
            <p:cNvSpPr/>
            <p:nvPr/>
          </p:nvSpPr>
          <p:spPr>
            <a:xfrm rot="8100000">
              <a:off x="17562566" y="-1903690"/>
              <a:ext cx="3397703" cy="339770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3" name="Полилиния 102">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7318F8"/>
                </a:solidFill>
                <a:effectLst/>
                <a:uFillTx/>
                <a:latin typeface="Helvetica Light"/>
                <a:ea typeface="Helvetica Light"/>
                <a:cs typeface="Helvetica Light"/>
                <a:sym typeface="Helvetica Light"/>
              </a:endParaRPr>
            </a:p>
          </p:txBody>
        </p:sp>
        <p:sp>
          <p:nvSpPr>
            <p:cNvPr id="104" name="Полилиния 103">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5" name="Полилиния 104">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6" name="Полилиния 105">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7" name="Полилиния 106">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8" name="Полилиния 107">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9" name="Полилиния 108">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0" name="Полилиния 109">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1" name="Полилиния 110">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3" name="Полилиния 112">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4" name="Овал 113">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5" name="Овал 114">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6" name="Овал 115">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60000"/>
                <a:lumOff val="4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7" name="Овал 116">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75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8" name="Овал 117">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9" name="Овал 118">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0" name="Овал 119">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1" name="Полилиния 120">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sp>
        <p:nvSpPr>
          <p:cNvPr id="3" name="Блок-схема: альтернативный процесс 2"/>
          <p:cNvSpPr/>
          <p:nvPr userDrawn="1"/>
        </p:nvSpPr>
        <p:spPr>
          <a:xfrm>
            <a:off x="8160346" y="1110976"/>
            <a:ext cx="3185306" cy="3553682"/>
          </a:xfrm>
          <a:prstGeom prst="flowChartAlternateProcess">
            <a:avLst/>
          </a:prstGeom>
          <a:noFill/>
          <a:ln>
            <a:solidFill>
              <a:schemeClr val="accent4"/>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ru-RU"/>
          </a:p>
        </p:txBody>
      </p:sp>
      <p:sp>
        <p:nvSpPr>
          <p:cNvPr id="4" name="Рисунок 3"/>
          <p:cNvSpPr>
            <a:spLocks noGrp="1"/>
          </p:cNvSpPr>
          <p:nvPr>
            <p:ph type="pic" sz="quarter" idx="13"/>
          </p:nvPr>
        </p:nvSpPr>
        <p:spPr>
          <a:xfrm>
            <a:off x="8027190" y="1232048"/>
            <a:ext cx="3161281" cy="3579509"/>
          </a:xfrm>
          <a:prstGeom prst="flowChartAlternateProcess">
            <a:avLst/>
          </a:prstGeom>
          <a:solidFill>
            <a:schemeClr val="bg1">
              <a:lumMod val="85000"/>
            </a:schemeClr>
          </a:solidFill>
        </p:spPr>
        <p:txBody>
          <a:bodyPr>
            <a:normAutofit/>
          </a:bodyPr>
          <a:lstStyle>
            <a:lvl1pPr>
              <a:defRPr sz="2000">
                <a:solidFill>
                  <a:schemeClr val="bg1"/>
                </a:solidFill>
              </a:defRPr>
            </a:lvl1pPr>
          </a:lstStyle>
          <a:p>
            <a:r>
              <a:rPr lang="ru-RU"/>
              <a:t>Вставка рисунка</a:t>
            </a:r>
            <a:endParaRPr lang="ru-RU" dirty="0"/>
          </a:p>
        </p:txBody>
      </p:sp>
      <p:pic>
        <p:nvPicPr>
          <p:cNvPr id="28" name="Рисунок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12071" y="1104964"/>
            <a:ext cx="854192" cy="1053633"/>
          </a:xfrm>
          <a:prstGeom prst="rect">
            <a:avLst/>
          </a:prstGeom>
        </p:spPr>
      </p:pic>
    </p:spTree>
    <p:extLst>
      <p:ext uri="{BB962C8B-B14F-4D97-AF65-F5344CB8AC3E}">
        <p14:creationId xmlns:p14="http://schemas.microsoft.com/office/powerpoint/2010/main" val="295759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Заголовок, текст и код вертикально">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515938" y="1736725"/>
            <a:ext cx="5503862" cy="44402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6D5D6B6-42D2-4EEE-A047-A30BE7A3596A}" type="slidenum">
              <a:rPr lang="ru-RU" smtClean="0"/>
              <a:t>‹#›</a:t>
            </a:fld>
            <a:endParaRPr lang="ru-RU"/>
          </a:p>
        </p:txBody>
      </p:sp>
      <p:sp>
        <p:nvSpPr>
          <p:cNvPr id="8" name="Объект 2"/>
          <p:cNvSpPr>
            <a:spLocks noGrp="1"/>
          </p:cNvSpPr>
          <p:nvPr>
            <p:ph idx="14" hasCustomPrompt="1"/>
          </p:nvPr>
        </p:nvSpPr>
        <p:spPr>
          <a:xfrm>
            <a:off x="6172199" y="1736725"/>
            <a:ext cx="5540375" cy="4440238"/>
          </a:xfrm>
          <a:solidFill>
            <a:schemeClr val="accent5">
              <a:lumMod val="20000"/>
              <a:lumOff val="80000"/>
            </a:schemeClr>
          </a:solidFill>
        </p:spPr>
        <p:txBody>
          <a:bodyPr/>
          <a:lstStyle>
            <a:lvl1pPr>
              <a:defRPr baseline="0">
                <a:latin typeface="Lucida Console" panose="020B0609040504020204" pitchFamily="49" charset="0"/>
              </a:defRPr>
            </a:lvl1pPr>
            <a:lvl2pPr>
              <a:defRPr>
                <a:latin typeface="Lucida Console" panose="020B0609040504020204" pitchFamily="49" charset="0"/>
              </a:defRPr>
            </a:lvl2pPr>
            <a:lvl3pPr>
              <a:defRPr>
                <a:latin typeface="Lucida Console" panose="020B0609040504020204" pitchFamily="49" charset="0"/>
              </a:defRPr>
            </a:lvl3pPr>
            <a:lvl4pPr>
              <a:defRPr>
                <a:latin typeface="Lucida Console" panose="020B0609040504020204" pitchFamily="49" charset="0"/>
              </a:defRPr>
            </a:lvl4pPr>
            <a:lvl5pPr>
              <a:defRPr>
                <a:latin typeface="Lucida Console" panose="020B0609040504020204" pitchFamily="49" charset="0"/>
              </a:defRPr>
            </a:lvl5pPr>
          </a:lstStyle>
          <a:p>
            <a:pPr lvl="0"/>
            <a:r>
              <a:rPr lang="ru-RU" dirty="0"/>
              <a:t>Код программы</a:t>
            </a:r>
          </a:p>
        </p:txBody>
      </p:sp>
    </p:spTree>
    <p:extLst>
      <p:ext uri="{BB962C8B-B14F-4D97-AF65-F5344CB8AC3E}">
        <p14:creationId xmlns:p14="http://schemas.microsoft.com/office/powerpoint/2010/main" val="82891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5936" y="152400"/>
            <a:ext cx="11196637" cy="1325563"/>
          </a:xfrm>
        </p:spPr>
        <p:txBody>
          <a:bodyPr/>
          <a:lstStyle/>
          <a:p>
            <a:r>
              <a:rPr lang="ru-RU"/>
              <a:t>Образец заголовка</a:t>
            </a:r>
            <a:endParaRPr lang="ru-RU" dirty="0"/>
          </a:p>
        </p:txBody>
      </p:sp>
      <p:sp>
        <p:nvSpPr>
          <p:cNvPr id="3" name="Текст 2"/>
          <p:cNvSpPr>
            <a:spLocks noGrp="1"/>
          </p:cNvSpPr>
          <p:nvPr>
            <p:ph type="body" idx="1"/>
          </p:nvPr>
        </p:nvSpPr>
        <p:spPr>
          <a:xfrm>
            <a:off x="515938" y="1681163"/>
            <a:ext cx="5481637" cy="823912"/>
          </a:xfrm>
        </p:spPr>
        <p:txBody>
          <a:bodyPr anchor="b"/>
          <a:lstStyle>
            <a:lvl1pPr marL="342900" indent="-342900">
              <a:buFont typeface="Wingdings" panose="05000000000000000000" pitchFamily="2" charset="2"/>
              <a:buChar char="ü"/>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515938" y="2505075"/>
            <a:ext cx="548163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199" y="1681163"/>
            <a:ext cx="5540375" cy="823912"/>
          </a:xfrm>
        </p:spPr>
        <p:txBody>
          <a:bodyPr anchor="b"/>
          <a:lstStyle>
            <a:lvl1pPr marL="342900" indent="-342900">
              <a:buFont typeface="Wingdings" panose="05000000000000000000" pitchFamily="2" charset="2"/>
              <a:buChar char="ü"/>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199" y="2505075"/>
            <a:ext cx="5540375"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6D5D6B6-42D2-4EEE-A047-A30BE7A3596A}" type="slidenum">
              <a:rPr lang="ru-RU" smtClean="0"/>
              <a:t>‹#›</a:t>
            </a:fld>
            <a:endParaRPr lang="ru-RU"/>
          </a:p>
        </p:txBody>
      </p:sp>
    </p:spTree>
    <p:extLst>
      <p:ext uri="{BB962C8B-B14F-4D97-AF65-F5344CB8AC3E}">
        <p14:creationId xmlns:p14="http://schemas.microsoft.com/office/powerpoint/2010/main" val="609824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6D5D6B6-42D2-4EEE-A047-A30BE7A3596A}" type="slidenum">
              <a:rPr lang="ru-RU" smtClean="0"/>
              <a:t>‹#›</a:t>
            </a:fld>
            <a:endParaRPr lang="ru-RU"/>
          </a:p>
        </p:txBody>
      </p:sp>
    </p:spTree>
    <p:extLst>
      <p:ext uri="{BB962C8B-B14F-4D97-AF65-F5344CB8AC3E}">
        <p14:creationId xmlns:p14="http://schemas.microsoft.com/office/powerpoint/2010/main" val="156679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5938" y="152400"/>
            <a:ext cx="4426452"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7" y="740780"/>
            <a:ext cx="6529387" cy="53359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515938" y="1752599"/>
            <a:ext cx="4426452" cy="432410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a:xfrm>
            <a:off x="838200" y="6356350"/>
            <a:ext cx="2743200" cy="365125"/>
          </a:xfrm>
          <a:prstGeom prst="rect">
            <a:avLst/>
          </a:prstGeom>
        </p:spPr>
        <p:txBody>
          <a:bodyPr/>
          <a:lstStyle/>
          <a:p>
            <a:fld id="{C26F39AC-E685-4A3B-BA29-8D6D2E0E49F3}" type="datetimeFigureOut">
              <a:rPr lang="ru-RU" smtClean="0"/>
              <a:t>07.04.2023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6D5D6B6-42D2-4EEE-A047-A30BE7A3596A}" type="slidenum">
              <a:rPr lang="ru-RU" smtClean="0"/>
              <a:t>‹#›</a:t>
            </a:fld>
            <a:endParaRPr lang="ru-RU"/>
          </a:p>
        </p:txBody>
      </p:sp>
    </p:spTree>
    <p:extLst>
      <p:ext uri="{BB962C8B-B14F-4D97-AF65-F5344CB8AC3E}">
        <p14:creationId xmlns:p14="http://schemas.microsoft.com/office/powerpoint/2010/main" val="1256200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5938" y="152400"/>
            <a:ext cx="4750542" cy="1584325"/>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567422" y="987425"/>
            <a:ext cx="6145151" cy="50198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515937" y="1736725"/>
            <a:ext cx="4750543" cy="42705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a:xfrm>
            <a:off x="838200" y="6356350"/>
            <a:ext cx="2743200" cy="365125"/>
          </a:xfrm>
          <a:prstGeom prst="rect">
            <a:avLst/>
          </a:prstGeom>
        </p:spPr>
        <p:txBody>
          <a:bodyPr/>
          <a:lstStyle/>
          <a:p>
            <a:fld id="{C26F39AC-E685-4A3B-BA29-8D6D2E0E49F3}" type="datetimeFigureOut">
              <a:rPr lang="ru-RU" smtClean="0"/>
              <a:t>07.04.2023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6D5D6B6-42D2-4EEE-A047-A30BE7A3596A}" type="slidenum">
              <a:rPr lang="ru-RU" smtClean="0"/>
              <a:t>‹#›</a:t>
            </a:fld>
            <a:endParaRPr lang="ru-RU"/>
          </a:p>
        </p:txBody>
      </p:sp>
    </p:spTree>
    <p:extLst>
      <p:ext uri="{BB962C8B-B14F-4D97-AF65-F5344CB8AC3E}">
        <p14:creationId xmlns:p14="http://schemas.microsoft.com/office/powerpoint/2010/main" val="741169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5799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Последний слайд">
    <p:bg>
      <p:bgPr>
        <a:gradFill flip="none" rotWithShape="1">
          <a:gsLst>
            <a:gs pos="0">
              <a:schemeClr val="tx2"/>
            </a:gs>
            <a:gs pos="100000">
              <a:schemeClr val="tx2">
                <a:lumMod val="60000"/>
                <a:lumOff val="40000"/>
              </a:schemeClr>
            </a:gs>
          </a:gsLst>
          <a:lin ang="0" scaled="0"/>
          <a:tileRect/>
        </a:gradFill>
        <a:effectLst/>
      </p:bgPr>
    </p:bg>
    <p:spTree>
      <p:nvGrpSpPr>
        <p:cNvPr id="1" name=""/>
        <p:cNvGrpSpPr/>
        <p:nvPr/>
      </p:nvGrpSpPr>
      <p:grpSpPr>
        <a:xfrm>
          <a:off x="0" y="0"/>
          <a:ext cx="0" cy="0"/>
          <a:chOff x="0" y="0"/>
          <a:chExt cx="0" cy="0"/>
        </a:xfrm>
      </p:grpSpPr>
      <p:grpSp>
        <p:nvGrpSpPr>
          <p:cNvPr id="100" name="Группа 99"/>
          <p:cNvGrpSpPr/>
          <p:nvPr userDrawn="1"/>
        </p:nvGrpSpPr>
        <p:grpSpPr>
          <a:xfrm>
            <a:off x="-398730" y="-433145"/>
            <a:ext cx="11388975" cy="7025601"/>
            <a:chOff x="157279" y="-896347"/>
            <a:chExt cx="24060886" cy="14842617"/>
          </a:xfrm>
        </p:grpSpPr>
        <p:sp>
          <p:nvSpPr>
            <p:cNvPr id="101" name="Полилиния 100">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2" name="Полилиния 101">
              <a:extLst>
                <a:ext uri="{FF2B5EF4-FFF2-40B4-BE49-F238E27FC236}">
                  <a16:creationId xmlns:a16="http://schemas.microsoft.com/office/drawing/2014/main" id="{495B0F79-C1A2-5D4B-BD3A-D3BCB4CB5525}"/>
                </a:ext>
              </a:extLst>
            </p:cNvPr>
            <p:cNvSpPr/>
            <p:nvPr/>
          </p:nvSpPr>
          <p:spPr>
            <a:xfrm rot="8100000">
              <a:off x="16432226" y="-226848"/>
              <a:ext cx="3397703" cy="339770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3" name="Полилиния 102">
              <a:extLst>
                <a:ext uri="{FF2B5EF4-FFF2-40B4-BE49-F238E27FC236}">
                  <a16:creationId xmlns:a16="http://schemas.microsoft.com/office/drawing/2014/main" id="{35F49C68-5DDA-564E-9187-CF5F0242E532}"/>
                </a:ext>
              </a:extLst>
            </p:cNvPr>
            <p:cNvSpPr/>
            <p:nvPr/>
          </p:nvSpPr>
          <p:spPr>
            <a:xfrm rot="8100000">
              <a:off x="18741125" y="3550537"/>
              <a:ext cx="5477040" cy="5477040"/>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7318F8"/>
                </a:solidFill>
                <a:effectLst/>
                <a:uFillTx/>
                <a:latin typeface="Helvetica Light"/>
                <a:ea typeface="Helvetica Light"/>
                <a:cs typeface="Helvetica Light"/>
                <a:sym typeface="Helvetica Light"/>
              </a:endParaRPr>
            </a:p>
          </p:txBody>
        </p:sp>
        <p:sp>
          <p:nvSpPr>
            <p:cNvPr id="104" name="Полилиния 103">
              <a:extLst>
                <a:ext uri="{FF2B5EF4-FFF2-40B4-BE49-F238E27FC236}">
                  <a16:creationId xmlns:a16="http://schemas.microsoft.com/office/drawing/2014/main" id="{1544341F-E63B-D14C-9DDE-1CCCCCD7C9EA}"/>
                </a:ext>
              </a:extLst>
            </p:cNvPr>
            <p:cNvSpPr/>
            <p:nvPr/>
          </p:nvSpPr>
          <p:spPr>
            <a:xfrm rot="8100000">
              <a:off x="15436860" y="8062027"/>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5" name="Полилиния 104">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6" name="Полилиния 105">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7" name="Полилиния 106">
              <a:extLst>
                <a:ext uri="{FF2B5EF4-FFF2-40B4-BE49-F238E27FC236}">
                  <a16:creationId xmlns:a16="http://schemas.microsoft.com/office/drawing/2014/main" id="{A5D01F2D-B34E-0940-BEBC-5C71FD55FD86}"/>
                </a:ext>
              </a:extLst>
            </p:cNvPr>
            <p:cNvSpPr/>
            <p:nvPr/>
          </p:nvSpPr>
          <p:spPr>
            <a:xfrm rot="8100000">
              <a:off x="12353849" y="556884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8" name="Полилиния 107">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9" name="Полилиния 108">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0" name="Полилиния 109">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1" name="Полилиния 110">
              <a:extLst>
                <a:ext uri="{FF2B5EF4-FFF2-40B4-BE49-F238E27FC236}">
                  <a16:creationId xmlns:a16="http://schemas.microsoft.com/office/drawing/2014/main" id="{C0740C42-A66F-614D-B24B-DE251F75DE61}"/>
                </a:ext>
              </a:extLst>
            </p:cNvPr>
            <p:cNvSpPr/>
            <p:nvPr/>
          </p:nvSpPr>
          <p:spPr>
            <a:xfrm rot="8100000">
              <a:off x="19539619" y="12901701"/>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3" name="Полилиния 112">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4" name="Овал 113">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5" name="Овал 114">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6" name="Овал 115">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60000"/>
                <a:lumOff val="4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7" name="Овал 116">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75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8" name="Овал 117">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9" name="Овал 118">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0" name="Овал 119">
              <a:extLst>
                <a:ext uri="{FF2B5EF4-FFF2-40B4-BE49-F238E27FC236}">
                  <a16:creationId xmlns:a16="http://schemas.microsoft.com/office/drawing/2014/main" id="{E347825D-90E8-6445-81D4-455FB0B7B471}"/>
                </a:ext>
              </a:extLst>
            </p:cNvPr>
            <p:cNvSpPr/>
            <p:nvPr/>
          </p:nvSpPr>
          <p:spPr>
            <a:xfrm>
              <a:off x="17895056" y="11659927"/>
              <a:ext cx="472041" cy="472041"/>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1" name="Полилиния 120">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sp>
        <p:nvSpPr>
          <p:cNvPr id="3" name="Текст 2"/>
          <p:cNvSpPr>
            <a:spLocks noGrp="1"/>
          </p:cNvSpPr>
          <p:nvPr>
            <p:ph type="body" sz="quarter" idx="10"/>
          </p:nvPr>
        </p:nvSpPr>
        <p:spPr>
          <a:xfrm>
            <a:off x="4903788" y="2524125"/>
            <a:ext cx="5368925" cy="1751013"/>
          </a:xfrm>
        </p:spPr>
        <p:txBody>
          <a:bodyPr/>
          <a:lstStyle>
            <a:lvl1pPr>
              <a:defRPr>
                <a:solidFill>
                  <a:schemeClr val="bg1"/>
                </a:solidFill>
              </a:defRPr>
            </a:lvl1pPr>
          </a:lstStyle>
          <a:p>
            <a:pPr lvl="0"/>
            <a:r>
              <a:rPr lang="ru-RU"/>
              <a:t>Образец текста</a:t>
            </a:r>
          </a:p>
        </p:txBody>
      </p:sp>
      <p:pic>
        <p:nvPicPr>
          <p:cNvPr id="25" name="Рисунок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39089" y="1955784"/>
            <a:ext cx="1932033" cy="2383134"/>
          </a:xfrm>
          <a:prstGeom prst="rect">
            <a:avLst/>
          </a:prstGeom>
        </p:spPr>
      </p:pic>
    </p:spTree>
    <p:extLst>
      <p:ext uri="{BB962C8B-B14F-4D97-AF65-F5344CB8AC3E}">
        <p14:creationId xmlns:p14="http://schemas.microsoft.com/office/powerpoint/2010/main" val="121411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2"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29419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итульный слайд">
    <p:bg>
      <p:bgPr>
        <a:gradFill flip="none" rotWithShape="1">
          <a:gsLst>
            <a:gs pos="0">
              <a:schemeClr val="tx2"/>
            </a:gs>
            <a:gs pos="100000">
              <a:schemeClr val="tx2">
                <a:lumMod val="60000"/>
                <a:lumOff val="40000"/>
              </a:schemeClr>
            </a:gs>
          </a:gsLst>
          <a:lin ang="0" scaled="0"/>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71587" y="1206231"/>
            <a:ext cx="9577387" cy="2390410"/>
          </a:xfrm>
        </p:spPr>
        <p:txBody>
          <a:bodyPr anchor="b" anchorCtr="0"/>
          <a:lstStyle>
            <a:lvl1pPr>
              <a:defRPr baseline="0">
                <a:solidFill>
                  <a:schemeClr val="bg1"/>
                </a:solidFill>
              </a:defRPr>
            </a:lvl1pPr>
          </a:lstStyle>
          <a:p>
            <a:r>
              <a:rPr lang="ru-RU" dirty="0"/>
              <a:t>Тема занятия</a:t>
            </a:r>
          </a:p>
        </p:txBody>
      </p:sp>
      <p:sp>
        <p:nvSpPr>
          <p:cNvPr id="6" name="Текст 5"/>
          <p:cNvSpPr>
            <a:spLocks noGrp="1"/>
          </p:cNvSpPr>
          <p:nvPr>
            <p:ph type="body" sz="quarter" idx="12" hasCustomPrompt="1"/>
          </p:nvPr>
        </p:nvSpPr>
        <p:spPr>
          <a:xfrm>
            <a:off x="1271588" y="3716338"/>
            <a:ext cx="9577387" cy="1069671"/>
          </a:xfrm>
        </p:spPr>
        <p:txBody>
          <a:bodyPr/>
          <a:lstStyle>
            <a:lvl1pPr>
              <a:defRPr>
                <a:solidFill>
                  <a:schemeClr val="accent4"/>
                </a:solidFill>
              </a:defRPr>
            </a:lvl1pPr>
          </a:lstStyle>
          <a:p>
            <a:pPr lvl="0"/>
            <a:r>
              <a:rPr lang="ru-RU" dirty="0"/>
              <a:t>Занятие №</a:t>
            </a:r>
          </a:p>
        </p:txBody>
      </p:sp>
      <p:grpSp>
        <p:nvGrpSpPr>
          <p:cNvPr id="100" name="Группа 99"/>
          <p:cNvGrpSpPr/>
          <p:nvPr userDrawn="1"/>
        </p:nvGrpSpPr>
        <p:grpSpPr>
          <a:xfrm>
            <a:off x="-144087" y="-782639"/>
            <a:ext cx="13101520" cy="7640639"/>
            <a:chOff x="157279" y="-1903690"/>
            <a:chExt cx="27678889" cy="16141974"/>
          </a:xfrm>
        </p:grpSpPr>
        <p:sp>
          <p:nvSpPr>
            <p:cNvPr id="101" name="Полилиния 100">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2" name="Полилиния 101">
              <a:extLst>
                <a:ext uri="{FF2B5EF4-FFF2-40B4-BE49-F238E27FC236}">
                  <a16:creationId xmlns:a16="http://schemas.microsoft.com/office/drawing/2014/main" id="{495B0F79-C1A2-5D4B-BD3A-D3BCB4CB5525}"/>
                </a:ext>
              </a:extLst>
            </p:cNvPr>
            <p:cNvSpPr/>
            <p:nvPr/>
          </p:nvSpPr>
          <p:spPr>
            <a:xfrm rot="8100000">
              <a:off x="17562566" y="-1903690"/>
              <a:ext cx="3397703" cy="339770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3" name="Полилиния 102">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7318F8"/>
                </a:solidFill>
                <a:effectLst/>
                <a:uFillTx/>
                <a:latin typeface="Helvetica Light"/>
                <a:ea typeface="Helvetica Light"/>
                <a:cs typeface="Helvetica Light"/>
                <a:sym typeface="Helvetica Light"/>
              </a:endParaRPr>
            </a:p>
          </p:txBody>
        </p:sp>
        <p:sp>
          <p:nvSpPr>
            <p:cNvPr id="104" name="Полилиния 103">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5" name="Полилиния 104">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6" name="Полилиния 105">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7" name="Полилиния 106">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8" name="Полилиния 107">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9" name="Полилиния 108">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0" name="Полилиния 109">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1" name="Полилиния 110">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3" name="Полилиния 112">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4" name="Овал 113">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5" name="Овал 114">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6" name="Овал 115">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60000"/>
                <a:lumOff val="4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7" name="Овал 116">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75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8" name="Овал 117">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9" name="Овал 118">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0" name="Овал 119">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1" name="Полилиния 120">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pic>
        <p:nvPicPr>
          <p:cNvPr id="26" name="Рисунок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1587" y="1157474"/>
            <a:ext cx="854192" cy="1053633"/>
          </a:xfrm>
          <a:prstGeom prst="rect">
            <a:avLst/>
          </a:prstGeom>
        </p:spPr>
      </p:pic>
    </p:spTree>
    <p:extLst>
      <p:ext uri="{BB962C8B-B14F-4D97-AF65-F5344CB8AC3E}">
        <p14:creationId xmlns:p14="http://schemas.microsoft.com/office/powerpoint/2010/main" val="303182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1588" y="1709738"/>
            <a:ext cx="9577387" cy="2852737"/>
          </a:xfrm>
        </p:spPr>
        <p:txBody>
          <a:bodyPr anchor="b"/>
          <a:lstStyle>
            <a:lvl1pPr algn="ctr">
              <a:defRPr sz="6000"/>
            </a:lvl1pPr>
          </a:lstStyle>
          <a:p>
            <a:r>
              <a:rPr lang="ru-RU"/>
              <a:t>Образец заголовка</a:t>
            </a:r>
            <a:endParaRPr lang="ru-RU" dirty="0"/>
          </a:p>
        </p:txBody>
      </p:sp>
      <p:sp>
        <p:nvSpPr>
          <p:cNvPr id="3" name="Текст 2"/>
          <p:cNvSpPr>
            <a:spLocks noGrp="1"/>
          </p:cNvSpPr>
          <p:nvPr>
            <p:ph type="body" idx="1"/>
          </p:nvPr>
        </p:nvSpPr>
        <p:spPr>
          <a:xfrm>
            <a:off x="1271588" y="4589463"/>
            <a:ext cx="9577387"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Tree>
    <p:extLst>
      <p:ext uri="{BB962C8B-B14F-4D97-AF65-F5344CB8AC3E}">
        <p14:creationId xmlns:p14="http://schemas.microsoft.com/office/powerpoint/2010/main" val="232074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темный">
    <p:bg>
      <p:bgPr>
        <a:gradFill flip="none" rotWithShape="1">
          <a:gsLst>
            <a:gs pos="0">
              <a:schemeClr val="tx2"/>
            </a:gs>
            <a:gs pos="100000">
              <a:schemeClr val="tx2">
                <a:lumMod val="60000"/>
                <a:lumOff val="40000"/>
              </a:schemeClr>
            </a:gs>
          </a:gsLst>
          <a:lin ang="0" scaled="0"/>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71587" y="1206231"/>
            <a:ext cx="9577387" cy="2390410"/>
          </a:xfrm>
        </p:spPr>
        <p:txBody>
          <a:bodyPr anchor="b" anchorCtr="0"/>
          <a:lstStyle>
            <a:lvl1pPr algn="ctr">
              <a:defRPr baseline="0">
                <a:solidFill>
                  <a:schemeClr val="bg1"/>
                </a:solidFill>
              </a:defRPr>
            </a:lvl1pPr>
          </a:lstStyle>
          <a:p>
            <a:r>
              <a:rPr lang="ru-RU" dirty="0"/>
              <a:t>Подраздел темы</a:t>
            </a:r>
          </a:p>
        </p:txBody>
      </p:sp>
      <p:sp>
        <p:nvSpPr>
          <p:cNvPr id="6" name="Текст 5"/>
          <p:cNvSpPr>
            <a:spLocks noGrp="1"/>
          </p:cNvSpPr>
          <p:nvPr>
            <p:ph type="body" sz="quarter" idx="12" hasCustomPrompt="1"/>
          </p:nvPr>
        </p:nvSpPr>
        <p:spPr>
          <a:xfrm>
            <a:off x="1271588" y="3716338"/>
            <a:ext cx="9577387" cy="1069671"/>
          </a:xfrm>
        </p:spPr>
        <p:txBody>
          <a:bodyPr/>
          <a:lstStyle>
            <a:lvl1pPr algn="ctr">
              <a:defRPr>
                <a:solidFill>
                  <a:schemeClr val="accent4"/>
                </a:solidFill>
              </a:defRPr>
            </a:lvl1pPr>
          </a:lstStyle>
          <a:p>
            <a:pPr lvl="0"/>
            <a:r>
              <a:rPr lang="ru-RU" dirty="0"/>
              <a:t>Подзаголовок</a:t>
            </a:r>
          </a:p>
        </p:txBody>
      </p:sp>
      <p:grpSp>
        <p:nvGrpSpPr>
          <p:cNvPr id="100" name="Группа 99"/>
          <p:cNvGrpSpPr/>
          <p:nvPr userDrawn="1"/>
        </p:nvGrpSpPr>
        <p:grpSpPr>
          <a:xfrm>
            <a:off x="-144087" y="-782639"/>
            <a:ext cx="13101520" cy="7640639"/>
            <a:chOff x="157279" y="-1903690"/>
            <a:chExt cx="27678889" cy="16141974"/>
          </a:xfrm>
        </p:grpSpPr>
        <p:sp>
          <p:nvSpPr>
            <p:cNvPr id="101" name="Полилиния 100">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2" name="Полилиния 101">
              <a:extLst>
                <a:ext uri="{FF2B5EF4-FFF2-40B4-BE49-F238E27FC236}">
                  <a16:creationId xmlns:a16="http://schemas.microsoft.com/office/drawing/2014/main" id="{495B0F79-C1A2-5D4B-BD3A-D3BCB4CB5525}"/>
                </a:ext>
              </a:extLst>
            </p:cNvPr>
            <p:cNvSpPr/>
            <p:nvPr/>
          </p:nvSpPr>
          <p:spPr>
            <a:xfrm rot="8100000">
              <a:off x="17562566" y="-1903690"/>
              <a:ext cx="3397703" cy="339770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3" name="Полилиния 102">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7318F8"/>
                </a:solidFill>
                <a:effectLst/>
                <a:uFillTx/>
                <a:latin typeface="Helvetica Light"/>
                <a:ea typeface="Helvetica Light"/>
                <a:cs typeface="Helvetica Light"/>
                <a:sym typeface="Helvetica Light"/>
              </a:endParaRPr>
            </a:p>
          </p:txBody>
        </p:sp>
        <p:sp>
          <p:nvSpPr>
            <p:cNvPr id="104" name="Полилиния 103">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5" name="Полилиния 104">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6" name="Полилиния 105">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7" name="Полилиния 106">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8" name="Полилиния 107">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9" name="Полилиния 108">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0" name="Полилиния 109">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1" name="Полилиния 110">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75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3" name="Полилиния 112">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60000"/>
                <a:lumOff val="4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4" name="Овал 113">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5" name="Овал 114">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40000"/>
                <a:lumOff val="6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6" name="Овал 115">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60000"/>
                <a:lumOff val="4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7" name="Овал 116">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75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8" name="Овал 117">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19" name="Овал 118">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0" name="Овал 119">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75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21" name="Полилиния 120">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pic>
        <p:nvPicPr>
          <p:cNvPr id="26" name="Рисунок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1587" y="1157474"/>
            <a:ext cx="854192" cy="1053633"/>
          </a:xfrm>
          <a:prstGeom prst="rect">
            <a:avLst/>
          </a:prstGeom>
        </p:spPr>
      </p:pic>
    </p:spTree>
    <p:extLst>
      <p:ext uri="{BB962C8B-B14F-4D97-AF65-F5344CB8AC3E}">
        <p14:creationId xmlns:p14="http://schemas.microsoft.com/office/powerpoint/2010/main" val="110276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6D5D6B6-42D2-4EEE-A047-A30BE7A3596A}" type="slidenum">
              <a:rPr lang="ru-RU" smtClean="0"/>
              <a:t>‹#›</a:t>
            </a:fld>
            <a:endParaRPr lang="ru-RU"/>
          </a:p>
        </p:txBody>
      </p:sp>
    </p:spTree>
    <p:extLst>
      <p:ext uri="{BB962C8B-B14F-4D97-AF65-F5344CB8AC3E}">
        <p14:creationId xmlns:p14="http://schemas.microsoft.com/office/powerpoint/2010/main" val="44258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Заголовок и код">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hasCustomPrompt="1"/>
          </p:nvPr>
        </p:nvSpPr>
        <p:spPr>
          <a:solidFill>
            <a:schemeClr val="accent5">
              <a:lumMod val="20000"/>
              <a:lumOff val="80000"/>
            </a:schemeClr>
          </a:solidFill>
        </p:spPr>
        <p:txBody>
          <a:bodyPr/>
          <a:lstStyle>
            <a:lvl1pPr>
              <a:defRPr baseline="0">
                <a:latin typeface="Lucida Console" panose="020B0609040504020204" pitchFamily="49" charset="0"/>
              </a:defRPr>
            </a:lvl1pPr>
            <a:lvl2pPr>
              <a:defRPr>
                <a:latin typeface="Lucida Console" panose="020B0609040504020204" pitchFamily="49" charset="0"/>
              </a:defRPr>
            </a:lvl2pPr>
            <a:lvl3pPr>
              <a:defRPr>
                <a:latin typeface="Lucida Console" panose="020B0609040504020204" pitchFamily="49" charset="0"/>
              </a:defRPr>
            </a:lvl3pPr>
            <a:lvl4pPr>
              <a:defRPr>
                <a:latin typeface="Lucida Console" panose="020B0609040504020204" pitchFamily="49" charset="0"/>
              </a:defRPr>
            </a:lvl4pPr>
            <a:lvl5pPr>
              <a:defRPr>
                <a:latin typeface="Lucida Console" panose="020B0609040504020204" pitchFamily="49" charset="0"/>
              </a:defRPr>
            </a:lvl5pPr>
          </a:lstStyle>
          <a:p>
            <a:pPr lvl="0"/>
            <a:r>
              <a:rPr lang="ru-RU" dirty="0"/>
              <a:t>Код программы</a:t>
            </a:r>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6D5D6B6-42D2-4EEE-A047-A30BE7A3596A}" type="slidenum">
              <a:rPr lang="ru-RU" smtClean="0"/>
              <a:t>‹#›</a:t>
            </a:fld>
            <a:endParaRPr lang="ru-RU"/>
          </a:p>
        </p:txBody>
      </p:sp>
    </p:spTree>
    <p:extLst>
      <p:ext uri="{BB962C8B-B14F-4D97-AF65-F5344CB8AC3E}">
        <p14:creationId xmlns:p14="http://schemas.microsoft.com/office/powerpoint/2010/main" val="346277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a:xfrm>
            <a:off x="515938" y="1741487"/>
            <a:ext cx="11196636" cy="18462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6D5D6B6-42D2-4EEE-A047-A30BE7A3596A}" type="slidenum">
              <a:rPr lang="ru-RU" smtClean="0"/>
              <a:t>‹#›</a:t>
            </a:fld>
            <a:endParaRPr lang="ru-RU"/>
          </a:p>
        </p:txBody>
      </p:sp>
      <p:sp>
        <p:nvSpPr>
          <p:cNvPr id="7" name="Объект 2"/>
          <p:cNvSpPr>
            <a:spLocks noGrp="1"/>
          </p:cNvSpPr>
          <p:nvPr>
            <p:ph idx="13"/>
          </p:nvPr>
        </p:nvSpPr>
        <p:spPr>
          <a:xfrm>
            <a:off x="515939" y="3848180"/>
            <a:ext cx="11196636" cy="18462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Tree>
    <p:extLst>
      <p:ext uri="{BB962C8B-B14F-4D97-AF65-F5344CB8AC3E}">
        <p14:creationId xmlns:p14="http://schemas.microsoft.com/office/powerpoint/2010/main" val="2835367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Заголовок, текст и код горизонтально">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a:xfrm>
            <a:off x="515938" y="1741487"/>
            <a:ext cx="11196636" cy="18462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96D5D6B6-42D2-4EEE-A047-A30BE7A3596A}" type="slidenum">
              <a:rPr lang="ru-RU" smtClean="0"/>
              <a:t>‹#›</a:t>
            </a:fld>
            <a:endParaRPr lang="ru-RU"/>
          </a:p>
        </p:txBody>
      </p:sp>
      <p:sp>
        <p:nvSpPr>
          <p:cNvPr id="8" name="Объект 2"/>
          <p:cNvSpPr>
            <a:spLocks noGrp="1"/>
          </p:cNvSpPr>
          <p:nvPr>
            <p:ph idx="14" hasCustomPrompt="1"/>
          </p:nvPr>
        </p:nvSpPr>
        <p:spPr>
          <a:xfrm>
            <a:off x="515939" y="3851275"/>
            <a:ext cx="11196636" cy="1846264"/>
          </a:xfrm>
          <a:solidFill>
            <a:schemeClr val="accent5">
              <a:lumMod val="20000"/>
              <a:lumOff val="80000"/>
            </a:schemeClr>
          </a:solidFill>
        </p:spPr>
        <p:txBody>
          <a:bodyPr/>
          <a:lstStyle>
            <a:lvl1pPr>
              <a:defRPr baseline="0">
                <a:latin typeface="Lucida Console" panose="020B0609040504020204" pitchFamily="49" charset="0"/>
              </a:defRPr>
            </a:lvl1pPr>
            <a:lvl2pPr>
              <a:defRPr>
                <a:latin typeface="Lucida Console" panose="020B0609040504020204" pitchFamily="49" charset="0"/>
              </a:defRPr>
            </a:lvl2pPr>
            <a:lvl3pPr>
              <a:defRPr>
                <a:latin typeface="Lucida Console" panose="020B0609040504020204" pitchFamily="49" charset="0"/>
              </a:defRPr>
            </a:lvl3pPr>
            <a:lvl4pPr>
              <a:defRPr>
                <a:latin typeface="Lucida Console" panose="020B0609040504020204" pitchFamily="49" charset="0"/>
              </a:defRPr>
            </a:lvl4pPr>
            <a:lvl5pPr>
              <a:defRPr>
                <a:latin typeface="Lucida Console" panose="020B0609040504020204" pitchFamily="49" charset="0"/>
              </a:defRPr>
            </a:lvl5pPr>
          </a:lstStyle>
          <a:p>
            <a:pPr lvl="0"/>
            <a:r>
              <a:rPr lang="ru-RU" dirty="0"/>
              <a:t>Код программы</a:t>
            </a:r>
          </a:p>
        </p:txBody>
      </p:sp>
    </p:spTree>
    <p:extLst>
      <p:ext uri="{BB962C8B-B14F-4D97-AF65-F5344CB8AC3E}">
        <p14:creationId xmlns:p14="http://schemas.microsoft.com/office/powerpoint/2010/main" val="205866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515938" y="1736725"/>
            <a:ext cx="5503862" cy="44402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736725"/>
            <a:ext cx="5540374" cy="44402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6D5D6B6-42D2-4EEE-A047-A30BE7A3596A}" type="slidenum">
              <a:rPr lang="ru-RU" smtClean="0"/>
              <a:t>‹#›</a:t>
            </a:fld>
            <a:endParaRPr lang="ru-RU"/>
          </a:p>
        </p:txBody>
      </p:sp>
    </p:spTree>
    <p:extLst>
      <p:ext uri="{BB962C8B-B14F-4D97-AF65-F5344CB8AC3E}">
        <p14:creationId xmlns:p14="http://schemas.microsoft.com/office/powerpoint/2010/main" val="1609176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5937" y="152400"/>
            <a:ext cx="11196637" cy="1325563"/>
          </a:xfrm>
          <a:prstGeom prst="rect">
            <a:avLst/>
          </a:prstGeom>
        </p:spPr>
        <p:txBody>
          <a:bodyPr vert="horz" lIns="91440" tIns="45720" rIns="91440" bIns="45720" rtlCol="0" anchor="ctr">
            <a:normAutofit/>
          </a:bodyPr>
          <a:lstStyle/>
          <a:p>
            <a:r>
              <a:rPr lang="ru-RU" dirty="0"/>
              <a:t>Образец заголовка</a:t>
            </a:r>
          </a:p>
        </p:txBody>
      </p:sp>
      <p:sp>
        <p:nvSpPr>
          <p:cNvPr id="3" name="Текст 2"/>
          <p:cNvSpPr>
            <a:spLocks noGrp="1"/>
          </p:cNvSpPr>
          <p:nvPr>
            <p:ph type="body" idx="1"/>
          </p:nvPr>
        </p:nvSpPr>
        <p:spPr>
          <a:xfrm>
            <a:off x="515938" y="1741486"/>
            <a:ext cx="11196636" cy="4603751"/>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Нижний колонтитул 4"/>
          <p:cNvSpPr>
            <a:spLocks noGrp="1"/>
          </p:cNvSpPr>
          <p:nvPr>
            <p:ph type="ftr" sz="quarter" idx="3"/>
          </p:nvPr>
        </p:nvSpPr>
        <p:spPr>
          <a:xfrm>
            <a:off x="515937" y="6356350"/>
            <a:ext cx="1062311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11255433" y="6356350"/>
            <a:ext cx="4571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5D6B6-42D2-4EEE-A047-A30BE7A3596A}" type="slidenum">
              <a:rPr lang="ru-RU" smtClean="0"/>
              <a:t>‹#›</a:t>
            </a:fld>
            <a:endParaRPr lang="ru-RU"/>
          </a:p>
        </p:txBody>
      </p:sp>
    </p:spTree>
    <p:extLst>
      <p:ext uri="{BB962C8B-B14F-4D97-AF65-F5344CB8AC3E}">
        <p14:creationId xmlns:p14="http://schemas.microsoft.com/office/powerpoint/2010/main" val="1993233214"/>
      </p:ext>
    </p:extLst>
  </p:cSld>
  <p:clrMap bg1="lt1" tx1="dk1" bg2="lt2" tx2="dk2" accent1="accent1" accent2="accent2" accent3="accent3" accent4="accent4" accent5="accent5" accent6="accent6" hlink="hlink" folHlink="folHlink"/>
  <p:sldLayoutIdLst>
    <p:sldLayoutId id="2147483680" r:id="rId1"/>
    <p:sldLayoutId id="2147483673" r:id="rId2"/>
    <p:sldLayoutId id="2147483651" r:id="rId3"/>
    <p:sldLayoutId id="2147483679" r:id="rId4"/>
    <p:sldLayoutId id="2147483650" r:id="rId5"/>
    <p:sldLayoutId id="2147483675" r:id="rId6"/>
    <p:sldLayoutId id="2147483674" r:id="rId7"/>
    <p:sldLayoutId id="2147483676" r:id="rId8"/>
    <p:sldLayoutId id="2147483652" r:id="rId9"/>
    <p:sldLayoutId id="2147483677" r:id="rId10"/>
    <p:sldLayoutId id="2147483653" r:id="rId11"/>
    <p:sldLayoutId id="2147483654" r:id="rId12"/>
    <p:sldLayoutId id="2147483656" r:id="rId13"/>
    <p:sldLayoutId id="2147483657" r:id="rId14"/>
    <p:sldLayoutId id="2147483655" r:id="rId15"/>
    <p:sldLayoutId id="2147483678" r:id="rId16"/>
    <p:sldLayoutId id="2147483681" r:id="rId17"/>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25">
          <p15:clr>
            <a:srgbClr val="F26B43"/>
          </p15:clr>
        </p15:guide>
        <p15:guide id="2" pos="7378">
          <p15:clr>
            <a:srgbClr val="F26B43"/>
          </p15:clr>
        </p15:guide>
        <p15:guide id="3" orient="horz" pos="96">
          <p15:clr>
            <a:srgbClr val="F26B43"/>
          </p15:clr>
        </p15:guide>
        <p15:guide id="4" orient="horz" pos="3997">
          <p15:clr>
            <a:srgbClr val="F26B43"/>
          </p15:clr>
        </p15:guide>
        <p15:guide id="5" pos="801">
          <p15:clr>
            <a:srgbClr val="F26B43"/>
          </p15:clr>
        </p15:guide>
        <p15:guide id="6" pos="6834">
          <p15:clr>
            <a:srgbClr val="F26B43"/>
          </p15:clr>
        </p15:guide>
        <p15:guide id="7" pos="3840">
          <p15:clr>
            <a:srgbClr val="F26B43"/>
          </p15:clr>
        </p15:guide>
        <p15:guide id="8" orient="horz" pos="1094" userDrawn="1">
          <p15:clr>
            <a:srgbClr val="F26B43"/>
          </p15:clr>
        </p15:guide>
        <p15:guide id="9" orient="horz" pos="22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164284" y="2758767"/>
            <a:ext cx="6677885" cy="902703"/>
          </a:xfrm>
        </p:spPr>
        <p:txBody>
          <a:bodyPr>
            <a:noAutofit/>
          </a:bodyPr>
          <a:lstStyle/>
          <a:p>
            <a:r>
              <a:rPr lang="ru-RU" sz="4800" dirty="0"/>
              <a:t>Позиционирование </a:t>
            </a:r>
          </a:p>
        </p:txBody>
      </p:sp>
      <p:sp>
        <p:nvSpPr>
          <p:cNvPr id="5" name="Текст 4"/>
          <p:cNvSpPr>
            <a:spLocks noGrp="1"/>
          </p:cNvSpPr>
          <p:nvPr>
            <p:ph type="body" sz="quarter" idx="12"/>
          </p:nvPr>
        </p:nvSpPr>
        <p:spPr>
          <a:xfrm>
            <a:off x="2194311" y="1368167"/>
            <a:ext cx="5607440" cy="902703"/>
          </a:xfrm>
        </p:spPr>
        <p:txBody>
          <a:bodyPr/>
          <a:lstStyle/>
          <a:p>
            <a:r>
              <a:rPr lang="ru-RU" dirty="0"/>
              <a:t>Занятие №6</a:t>
            </a:r>
          </a:p>
        </p:txBody>
      </p:sp>
      <p:pic>
        <p:nvPicPr>
          <p:cNvPr id="2" name="Picture 2" descr="Логотип, Html, Html5, Значок">
            <a:extLst>
              <a:ext uri="{FF2B5EF4-FFF2-40B4-BE49-F238E27FC236}">
                <a16:creationId xmlns:a16="http://schemas.microsoft.com/office/drawing/2014/main" id="{F31BD4CD-E87E-3248-1F96-37EA81CE7250}"/>
              </a:ext>
            </a:extLst>
          </p:cNvPr>
          <p:cNvPicPr>
            <a:picLocks noGrp="1" noChangeAspect="1" noChangeArrowheads="1"/>
          </p:cNvPicPr>
          <p:nvPr>
            <p:ph type="pic" sz="quarter" idx="13"/>
          </p:nvPr>
        </p:nvPicPr>
        <p:blipFill>
          <a:blip r:embed="rId2" cstate="print">
            <a:extLst>
              <a:ext uri="{28A0092B-C50C-407E-A947-70E740481C1C}">
                <a14:useLocalDpi xmlns:a14="http://schemas.microsoft.com/office/drawing/2010/main" val="0"/>
              </a:ext>
            </a:extLst>
          </a:blip>
          <a:srcRect l="5831" r="5831"/>
          <a:stretch>
            <a:fillRect/>
          </a:stretch>
        </p:blipFill>
        <p:spPr bwMode="auto">
          <a:xfrm>
            <a:off x="8483610" y="1456753"/>
            <a:ext cx="2544106"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646376"/>
      </p:ext>
    </p:extLst>
  </p:cSld>
  <p:clrMapOvr>
    <a:masterClrMapping/>
  </p:clrMapOvr>
  <mc:AlternateContent xmlns:mc="http://schemas.openxmlformats.org/markup-compatibility/2006" xmlns:p14="http://schemas.microsoft.com/office/powerpoint/2010/main">
    <mc:Choice Requires="p14">
      <p:transition spd="slow" p14:dur="2000" advTm="1527"/>
    </mc:Choice>
    <mc:Fallback xmlns="">
      <p:transition spd="slow" advTm="15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Введение в </a:t>
            </a:r>
            <a:r>
              <a:rPr lang="en-US" dirty="0"/>
              <a:t>z-index</a:t>
            </a:r>
          </a:p>
        </p:txBody>
      </p:sp>
      <p:sp>
        <p:nvSpPr>
          <p:cNvPr id="5" name="Объект 4"/>
          <p:cNvSpPr>
            <a:spLocks noGrp="1"/>
          </p:cNvSpPr>
          <p:nvPr>
            <p:ph sz="half" idx="1"/>
          </p:nvPr>
        </p:nvSpPr>
        <p:spPr>
          <a:xfrm>
            <a:off x="515938" y="1736725"/>
            <a:ext cx="7646550" cy="4622130"/>
          </a:xfrm>
        </p:spPr>
        <p:txBody>
          <a:bodyPr>
            <a:normAutofit fontScale="85000" lnSpcReduction="10000"/>
          </a:bodyPr>
          <a:lstStyle/>
          <a:p>
            <a:r>
              <a:rPr lang="ru-RU" dirty="0"/>
              <a:t>Любые позиционированные элементы на веб-странице могут накладываться друг на друга в определенном порядке, имитируя тем самым третье измерение, перпендикулярное экрану. Каждый элемент может находиться как ниже, так и выше других объектов веб-страницы, их размещением по z-оси и управляет z-</a:t>
            </a:r>
            <a:r>
              <a:rPr lang="ru-RU" dirty="0" err="1"/>
              <a:t>index</a:t>
            </a:r>
            <a:r>
              <a:rPr lang="ru-RU" dirty="0"/>
              <a:t>. Это свойство работает только для элементов, у которых значение </a:t>
            </a:r>
            <a:r>
              <a:rPr lang="ru-RU" dirty="0" err="1"/>
              <a:t>position</a:t>
            </a:r>
            <a:r>
              <a:rPr lang="ru-RU" dirty="0"/>
              <a:t> задано как </a:t>
            </a:r>
            <a:r>
              <a:rPr lang="ru-RU" dirty="0" err="1"/>
              <a:t>absolute</a:t>
            </a:r>
            <a:r>
              <a:rPr lang="ru-RU" dirty="0"/>
              <a:t>, </a:t>
            </a:r>
            <a:r>
              <a:rPr lang="ru-RU" dirty="0" err="1"/>
              <a:t>fixed</a:t>
            </a:r>
            <a:r>
              <a:rPr lang="ru-RU" dirty="0"/>
              <a:t> или </a:t>
            </a:r>
            <a:r>
              <a:rPr lang="ru-RU" dirty="0" err="1"/>
              <a:t>relative</a:t>
            </a:r>
            <a:r>
              <a:rPr lang="ru-RU" dirty="0"/>
              <a:t>.</a:t>
            </a:r>
          </a:p>
          <a:p>
            <a:br>
              <a:rPr lang="ru-RU" dirty="0"/>
            </a:br>
            <a:r>
              <a:rPr lang="ru-RU" dirty="0"/>
              <a:t>В качестве значения используются целые числа (положительные, отрицательные и ноль). Чем больше значение, тем выше находится элемент по сравнению с теми элементами, у которых оно меньше. </a:t>
            </a:r>
          </a:p>
        </p:txBody>
      </p:sp>
      <p:pic>
        <p:nvPicPr>
          <p:cNvPr id="6148" name="Picture 4" descr="Как работает z-index CSS?">
            <a:extLst>
              <a:ext uri="{FF2B5EF4-FFF2-40B4-BE49-F238E27FC236}">
                <a16:creationId xmlns:a16="http://schemas.microsoft.com/office/drawing/2014/main" id="{EC0DA1C4-443E-456D-BB46-0F83DFB983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949" t="5215" r="14887" b="7708"/>
          <a:stretch/>
        </p:blipFill>
        <p:spPr bwMode="auto">
          <a:xfrm>
            <a:off x="8481270" y="1849875"/>
            <a:ext cx="3389152" cy="219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527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en-US" b="1" dirty="0"/>
              <a:t>float</a:t>
            </a:r>
            <a:endParaRPr lang="en-US" dirty="0"/>
          </a:p>
        </p:txBody>
      </p:sp>
      <p:sp>
        <p:nvSpPr>
          <p:cNvPr id="5" name="Объект 4"/>
          <p:cNvSpPr>
            <a:spLocks noGrp="1"/>
          </p:cNvSpPr>
          <p:nvPr>
            <p:ph sz="half" idx="1"/>
          </p:nvPr>
        </p:nvSpPr>
        <p:spPr>
          <a:xfrm>
            <a:off x="515937" y="1736725"/>
            <a:ext cx="11358383" cy="5041580"/>
          </a:xfrm>
        </p:spPr>
        <p:txBody>
          <a:bodyPr>
            <a:normAutofit/>
          </a:bodyPr>
          <a:lstStyle/>
          <a:p>
            <a:r>
              <a:rPr lang="ru-RU" dirty="0"/>
              <a:t>Свойство </a:t>
            </a:r>
            <a:r>
              <a:rPr lang="ru-RU" dirty="0" err="1"/>
              <a:t>float</a:t>
            </a:r>
            <a:r>
              <a:rPr lang="ru-RU" dirty="0"/>
              <a:t> CSS указывает, что элемент должен быть взят из нормального потока и помещён вдоль левой или правой стороны его контейнера, где текст и встроенные элементы будут обтекать его.</a:t>
            </a:r>
            <a:endParaRPr lang="en-US" dirty="0"/>
          </a:p>
          <a:p>
            <a:r>
              <a:rPr lang="en-US" dirty="0"/>
              <a:t>							</a:t>
            </a:r>
            <a:endParaRPr lang="ru-RU" dirty="0"/>
          </a:p>
        </p:txBody>
      </p:sp>
      <p:sp>
        <p:nvSpPr>
          <p:cNvPr id="6" name="Прямоугольник 5">
            <a:extLst>
              <a:ext uri="{FF2B5EF4-FFF2-40B4-BE49-F238E27FC236}">
                <a16:creationId xmlns:a16="http://schemas.microsoft.com/office/drawing/2014/main" id="{780F8F41-0C4D-40CC-8F42-AD9DDF380629}"/>
              </a:ext>
            </a:extLst>
          </p:cNvPr>
          <p:cNvSpPr/>
          <p:nvPr/>
        </p:nvSpPr>
        <p:spPr>
          <a:xfrm>
            <a:off x="2701255" y="3137483"/>
            <a:ext cx="6090407" cy="26089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KZ"/>
          </a:p>
        </p:txBody>
      </p:sp>
      <p:sp>
        <p:nvSpPr>
          <p:cNvPr id="7" name="Прямоугольник 6">
            <a:extLst>
              <a:ext uri="{FF2B5EF4-FFF2-40B4-BE49-F238E27FC236}">
                <a16:creationId xmlns:a16="http://schemas.microsoft.com/office/drawing/2014/main" id="{E95A640F-CACB-4E4B-90C8-829F5480D08D}"/>
              </a:ext>
            </a:extLst>
          </p:cNvPr>
          <p:cNvSpPr/>
          <p:nvPr/>
        </p:nvSpPr>
        <p:spPr>
          <a:xfrm>
            <a:off x="2793535" y="3288484"/>
            <a:ext cx="1518407" cy="1510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float: left;</a:t>
            </a:r>
            <a:endParaRPr lang="ru-KZ"/>
          </a:p>
        </p:txBody>
      </p:sp>
      <p:sp>
        <p:nvSpPr>
          <p:cNvPr id="8" name="Прямоугольник 7">
            <a:extLst>
              <a:ext uri="{FF2B5EF4-FFF2-40B4-BE49-F238E27FC236}">
                <a16:creationId xmlns:a16="http://schemas.microsoft.com/office/drawing/2014/main" id="{16BD3B2C-5C5F-4B39-B800-3FE69EDB2591}"/>
              </a:ext>
            </a:extLst>
          </p:cNvPr>
          <p:cNvSpPr/>
          <p:nvPr/>
        </p:nvSpPr>
        <p:spPr>
          <a:xfrm>
            <a:off x="7182375" y="3288484"/>
            <a:ext cx="1518407" cy="1510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float: left;</a:t>
            </a:r>
            <a:endParaRPr lang="ru-KZ"/>
          </a:p>
        </p:txBody>
      </p:sp>
      <p:sp>
        <p:nvSpPr>
          <p:cNvPr id="9" name="Прямоугольник 8">
            <a:extLst>
              <a:ext uri="{FF2B5EF4-FFF2-40B4-BE49-F238E27FC236}">
                <a16:creationId xmlns:a16="http://schemas.microsoft.com/office/drawing/2014/main" id="{63D79212-23DB-4056-8EB3-A1F1C994B6BF}"/>
              </a:ext>
            </a:extLst>
          </p:cNvPr>
          <p:cNvSpPr/>
          <p:nvPr/>
        </p:nvSpPr>
        <p:spPr>
          <a:xfrm>
            <a:off x="4542100" y="5712794"/>
            <a:ext cx="2640275" cy="369332"/>
          </a:xfrm>
          <a:prstGeom prst="rect">
            <a:avLst/>
          </a:prstGeom>
        </p:spPr>
        <p:txBody>
          <a:bodyPr wrap="none">
            <a:spAutoFit/>
          </a:bodyPr>
          <a:lstStyle/>
          <a:p>
            <a:r>
              <a:rPr lang="kk-KZ" dirty="0"/>
              <a:t>Родительский контейнер</a:t>
            </a:r>
            <a:endParaRPr lang="ru-KZ" dirty="0"/>
          </a:p>
        </p:txBody>
      </p:sp>
    </p:spTree>
    <p:extLst>
      <p:ext uri="{BB962C8B-B14F-4D97-AF65-F5344CB8AC3E}">
        <p14:creationId xmlns:p14="http://schemas.microsoft.com/office/powerpoint/2010/main" val="1066423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CEF3F875-4765-49D6-8093-DECD7DCFD7AB}"/>
              </a:ext>
            </a:extLst>
          </p:cNvPr>
          <p:cNvSpPr>
            <a:spLocks noGrp="1"/>
          </p:cNvSpPr>
          <p:nvPr>
            <p:ph type="body" sz="quarter" idx="10"/>
          </p:nvPr>
        </p:nvSpPr>
        <p:spPr/>
        <p:txBody>
          <a:bodyPr/>
          <a:lstStyle/>
          <a:p>
            <a:r>
              <a:rPr lang="ru-RU" dirty="0"/>
              <a:t>Давайте подведем итоги урока.</a:t>
            </a:r>
          </a:p>
        </p:txBody>
      </p:sp>
    </p:spTree>
    <p:extLst>
      <p:ext uri="{BB962C8B-B14F-4D97-AF65-F5344CB8AC3E}">
        <p14:creationId xmlns:p14="http://schemas.microsoft.com/office/powerpoint/2010/main" val="370340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Позиционирование</a:t>
            </a:r>
            <a:endParaRPr lang="en-US" dirty="0"/>
          </a:p>
        </p:txBody>
      </p:sp>
      <p:sp>
        <p:nvSpPr>
          <p:cNvPr id="5" name="Объект 4"/>
          <p:cNvSpPr>
            <a:spLocks noGrp="1"/>
          </p:cNvSpPr>
          <p:nvPr>
            <p:ph sz="half" idx="1"/>
          </p:nvPr>
        </p:nvSpPr>
        <p:spPr>
          <a:xfrm>
            <a:off x="515938" y="1736725"/>
            <a:ext cx="6497258" cy="4387238"/>
          </a:xfrm>
        </p:spPr>
        <p:txBody>
          <a:bodyPr>
            <a:normAutofit/>
          </a:bodyPr>
          <a:lstStyle/>
          <a:p>
            <a:r>
              <a:rPr lang="ru-RU" dirty="0"/>
              <a:t>Позиционирование позволяет вам изымать элементы из нормального потока макета документа и заставить их вести себя по-другому; например, располагаться друг на друге или всегда оставаться на одном и том же месте внутри окна просмотра браузера.</a:t>
            </a:r>
          </a:p>
          <a:p>
            <a:r>
              <a:rPr lang="ru-RU" dirty="0"/>
              <a:t>Для активации специфического типа позиционирования у элемента, мы используем свойство </a:t>
            </a:r>
            <a:r>
              <a:rPr lang="ru-RU" b="1" dirty="0" err="1"/>
              <a:t>position</a:t>
            </a:r>
            <a:r>
              <a:rPr lang="ru-RU" b="1" dirty="0"/>
              <a:t>.</a:t>
            </a:r>
          </a:p>
        </p:txBody>
      </p:sp>
      <p:pic>
        <p:nvPicPr>
          <p:cNvPr id="1026" name="Picture 2" descr="Курс FRONT-END модуль HTML/CSS/JavaScript - Oxygen">
            <a:extLst>
              <a:ext uri="{FF2B5EF4-FFF2-40B4-BE49-F238E27FC236}">
                <a16:creationId xmlns:a16="http://schemas.microsoft.com/office/drawing/2014/main" id="{4C9393DA-CC60-4B92-8DE9-BBFA74B6F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735" y="66675"/>
            <a:ext cx="6655266" cy="679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410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kk-KZ" dirty="0"/>
              <a:t>Виды позиционирования</a:t>
            </a:r>
            <a:endParaRPr lang="en-US" dirty="0"/>
          </a:p>
        </p:txBody>
      </p:sp>
      <p:sp>
        <p:nvSpPr>
          <p:cNvPr id="5" name="Объект 4"/>
          <p:cNvSpPr>
            <a:spLocks noGrp="1"/>
          </p:cNvSpPr>
          <p:nvPr>
            <p:ph sz="half" idx="1"/>
          </p:nvPr>
        </p:nvSpPr>
        <p:spPr>
          <a:xfrm>
            <a:off x="515937" y="1306789"/>
            <a:ext cx="11358383" cy="2122211"/>
          </a:xfrm>
        </p:spPr>
        <p:txBody>
          <a:bodyPr>
            <a:normAutofit fontScale="92500" lnSpcReduction="20000"/>
          </a:bodyPr>
          <a:lstStyle/>
          <a:p>
            <a:pPr marL="514350" indent="-514350">
              <a:buAutoNum type="arabicParenR"/>
            </a:pPr>
            <a:r>
              <a:rPr lang="ru-RU" dirty="0"/>
              <a:t>Статическое позиционирование - </a:t>
            </a:r>
            <a:r>
              <a:rPr lang="en-US" dirty="0"/>
              <a:t>position: static;</a:t>
            </a:r>
            <a:endParaRPr lang="ru-RU" dirty="0"/>
          </a:p>
          <a:p>
            <a:pPr marL="514350" indent="-514350">
              <a:buAutoNum type="arabicParenR"/>
            </a:pPr>
            <a:r>
              <a:rPr lang="ru-RU" dirty="0"/>
              <a:t>Относительное позиционирование - </a:t>
            </a:r>
            <a:r>
              <a:rPr lang="en-US" dirty="0"/>
              <a:t>position: relative;</a:t>
            </a:r>
            <a:endParaRPr lang="ru-RU" dirty="0"/>
          </a:p>
          <a:p>
            <a:pPr marL="514350" indent="-514350">
              <a:buAutoNum type="arabicParenR"/>
            </a:pPr>
            <a:r>
              <a:rPr lang="ru-RU" dirty="0"/>
              <a:t>Абсолютное позиционирование - </a:t>
            </a:r>
            <a:r>
              <a:rPr lang="en-US" dirty="0"/>
              <a:t>position: absolute;</a:t>
            </a:r>
            <a:endParaRPr lang="ru-RU" dirty="0"/>
          </a:p>
          <a:p>
            <a:pPr marL="514350" indent="-514350">
              <a:buAutoNum type="arabicParenR"/>
            </a:pPr>
            <a:r>
              <a:rPr lang="ru-RU" dirty="0"/>
              <a:t>Фиксированное позиционирование - </a:t>
            </a:r>
            <a:r>
              <a:rPr lang="en-US" dirty="0"/>
              <a:t>position: fixed;</a:t>
            </a:r>
          </a:p>
          <a:p>
            <a:pPr marL="514350" indent="-514350">
              <a:buAutoNum type="arabicParenR"/>
            </a:pPr>
            <a:r>
              <a:rPr lang="en-US" dirty="0"/>
              <a:t>position: sticky</a:t>
            </a:r>
            <a:endParaRPr lang="ru-RU" dirty="0"/>
          </a:p>
        </p:txBody>
      </p:sp>
      <p:sp>
        <p:nvSpPr>
          <p:cNvPr id="6" name="Объект 4">
            <a:extLst>
              <a:ext uri="{FF2B5EF4-FFF2-40B4-BE49-F238E27FC236}">
                <a16:creationId xmlns:a16="http://schemas.microsoft.com/office/drawing/2014/main" id="{BC9EACD4-C5C9-426C-ACBE-8B2412D40343}"/>
              </a:ext>
            </a:extLst>
          </p:cNvPr>
          <p:cNvSpPr txBox="1">
            <a:spLocks/>
          </p:cNvSpPr>
          <p:nvPr/>
        </p:nvSpPr>
        <p:spPr>
          <a:xfrm>
            <a:off x="515937" y="3522282"/>
            <a:ext cx="7847887" cy="277784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T</a:t>
            </a:r>
            <a:r>
              <a:rPr lang="ru-RU" b="1" dirty="0" err="1"/>
              <a:t>op</a:t>
            </a:r>
            <a:r>
              <a:rPr lang="ru-RU" b="1" dirty="0"/>
              <a:t>, </a:t>
            </a:r>
            <a:r>
              <a:rPr lang="ru-RU" b="1" dirty="0" err="1"/>
              <a:t>bottom</a:t>
            </a:r>
            <a:r>
              <a:rPr lang="ru-RU" b="1" dirty="0"/>
              <a:t>, </a:t>
            </a:r>
            <a:r>
              <a:rPr lang="ru-RU" b="1" dirty="0" err="1"/>
              <a:t>left</a:t>
            </a:r>
            <a:r>
              <a:rPr lang="ru-RU" b="1" dirty="0"/>
              <a:t> </a:t>
            </a:r>
            <a:r>
              <a:rPr lang="ru-RU" dirty="0"/>
              <a:t>и </a:t>
            </a:r>
            <a:r>
              <a:rPr lang="ru-RU" b="1" dirty="0" err="1"/>
              <a:t>right</a:t>
            </a:r>
            <a:r>
              <a:rPr lang="ru-RU" dirty="0"/>
              <a:t> используются вместе с </a:t>
            </a:r>
            <a:r>
              <a:rPr lang="ru-RU" dirty="0" err="1"/>
              <a:t>position</a:t>
            </a:r>
            <a:r>
              <a:rPr lang="ru-RU" dirty="0"/>
              <a:t> чтобы указать куда именно перемещать позиционируемый элемент.</a:t>
            </a:r>
            <a:endParaRPr lang="en-US" dirty="0"/>
          </a:p>
          <a:p>
            <a:r>
              <a:rPr lang="kk-KZ" dirty="0"/>
              <a:t>Важно! </a:t>
            </a:r>
            <a:r>
              <a:rPr lang="ru-RU" dirty="0"/>
              <a:t>значения этих свойств могут принимать любые единицы</a:t>
            </a:r>
            <a:r>
              <a:rPr lang="en-US" dirty="0"/>
              <a:t>,</a:t>
            </a:r>
            <a:r>
              <a:rPr lang="ru-RU" dirty="0"/>
              <a:t> которые вы ожидаете по логике: пиксели, мм, </a:t>
            </a:r>
            <a:r>
              <a:rPr lang="ru-RU" dirty="0" err="1"/>
              <a:t>rems</a:t>
            </a:r>
            <a:r>
              <a:rPr lang="ru-RU" dirty="0"/>
              <a:t>, %, и т.д.</a:t>
            </a:r>
          </a:p>
        </p:txBody>
      </p:sp>
      <p:pic>
        <p:nvPicPr>
          <p:cNvPr id="2050" name="Picture 2" descr="Improving CSS Positioning with position-anchor - Musing Mortoray">
            <a:extLst>
              <a:ext uri="{FF2B5EF4-FFF2-40B4-BE49-F238E27FC236}">
                <a16:creationId xmlns:a16="http://schemas.microsoft.com/office/drawing/2014/main" id="{FE5977FD-CA9E-4D69-8C91-BAD4323BB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4667" y="3522284"/>
            <a:ext cx="2721672" cy="2195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847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Статическое позиционирование</a:t>
            </a:r>
            <a:endParaRPr lang="en-US" dirty="0"/>
          </a:p>
        </p:txBody>
      </p:sp>
      <p:sp>
        <p:nvSpPr>
          <p:cNvPr id="5" name="Объект 4"/>
          <p:cNvSpPr>
            <a:spLocks noGrp="1"/>
          </p:cNvSpPr>
          <p:nvPr>
            <p:ph sz="half" idx="1"/>
          </p:nvPr>
        </p:nvSpPr>
        <p:spPr>
          <a:xfrm>
            <a:off x="515938" y="1736725"/>
            <a:ext cx="6279146" cy="3816788"/>
          </a:xfrm>
        </p:spPr>
        <p:txBody>
          <a:bodyPr>
            <a:normAutofit/>
          </a:bodyPr>
          <a:lstStyle/>
          <a:p>
            <a:r>
              <a:rPr lang="ru-RU" dirty="0"/>
              <a:t>Статическое позиционирование — это умолчание, которое получает каждый элемент, что всего лишь значит "поставить элемент в его нормальное положение в потоке макета документа — ничего особенного для рассмотрения".</a:t>
            </a:r>
          </a:p>
        </p:txBody>
      </p:sp>
      <p:pic>
        <p:nvPicPr>
          <p:cNvPr id="18" name="Рисунок 17">
            <a:extLst>
              <a:ext uri="{FF2B5EF4-FFF2-40B4-BE49-F238E27FC236}">
                <a16:creationId xmlns:a16="http://schemas.microsoft.com/office/drawing/2014/main" id="{40041CD3-D1DF-4021-BF52-4935969139B4}"/>
              </a:ext>
            </a:extLst>
          </p:cNvPr>
          <p:cNvPicPr>
            <a:picLocks noChangeAspect="1"/>
          </p:cNvPicPr>
          <p:nvPr/>
        </p:nvPicPr>
        <p:blipFill>
          <a:blip r:embed="rId2"/>
          <a:stretch>
            <a:fillRect/>
          </a:stretch>
        </p:blipFill>
        <p:spPr>
          <a:xfrm>
            <a:off x="6795084" y="1736725"/>
            <a:ext cx="4733925" cy="3057525"/>
          </a:xfrm>
          <a:prstGeom prst="rect">
            <a:avLst/>
          </a:prstGeom>
        </p:spPr>
      </p:pic>
    </p:spTree>
    <p:extLst>
      <p:ext uri="{BB962C8B-B14F-4D97-AF65-F5344CB8AC3E}">
        <p14:creationId xmlns:p14="http://schemas.microsoft.com/office/powerpoint/2010/main" val="3698267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Относительное позиционирование</a:t>
            </a:r>
            <a:endParaRPr lang="en-US" dirty="0"/>
          </a:p>
        </p:txBody>
      </p:sp>
      <p:sp>
        <p:nvSpPr>
          <p:cNvPr id="5" name="Объект 4"/>
          <p:cNvSpPr>
            <a:spLocks noGrp="1"/>
          </p:cNvSpPr>
          <p:nvPr>
            <p:ph sz="half" idx="1"/>
          </p:nvPr>
        </p:nvSpPr>
        <p:spPr>
          <a:xfrm>
            <a:off x="515938" y="1736725"/>
            <a:ext cx="6262368" cy="4722798"/>
          </a:xfrm>
        </p:spPr>
        <p:txBody>
          <a:bodyPr>
            <a:normAutofit/>
          </a:bodyPr>
          <a:lstStyle/>
          <a:p>
            <a:r>
              <a:rPr lang="ru-RU" dirty="0"/>
              <a:t>Относительное позиционирование первый тип позиции, который мы рассмотрим. Оно очень похоже на статическое позиционирование, за исключением того, что вы можете модифицировать окончательное положение позиционируемого объекта занявшего своё место в макете нормального потока, в том числе заставлять его перекрывать другие элементы на странице.</a:t>
            </a:r>
          </a:p>
        </p:txBody>
      </p:sp>
      <p:pic>
        <p:nvPicPr>
          <p:cNvPr id="2" name="Рисунок 1">
            <a:extLst>
              <a:ext uri="{FF2B5EF4-FFF2-40B4-BE49-F238E27FC236}">
                <a16:creationId xmlns:a16="http://schemas.microsoft.com/office/drawing/2014/main" id="{E367B6DB-74D0-4EA3-906E-3EC6CBD61257}"/>
              </a:ext>
            </a:extLst>
          </p:cNvPr>
          <p:cNvPicPr>
            <a:picLocks noChangeAspect="1"/>
          </p:cNvPicPr>
          <p:nvPr/>
        </p:nvPicPr>
        <p:blipFill rotWithShape="1">
          <a:blip r:embed="rId2"/>
          <a:srcRect b="10558"/>
          <a:stretch/>
        </p:blipFill>
        <p:spPr>
          <a:xfrm>
            <a:off x="6732617" y="1427147"/>
            <a:ext cx="4622333" cy="2254323"/>
          </a:xfrm>
          <a:prstGeom prst="rect">
            <a:avLst/>
          </a:prstGeom>
        </p:spPr>
      </p:pic>
      <p:pic>
        <p:nvPicPr>
          <p:cNvPr id="3" name="Рисунок 2">
            <a:extLst>
              <a:ext uri="{FF2B5EF4-FFF2-40B4-BE49-F238E27FC236}">
                <a16:creationId xmlns:a16="http://schemas.microsoft.com/office/drawing/2014/main" id="{8CC5BF92-CDB3-42EC-9475-963476481C53}"/>
              </a:ext>
            </a:extLst>
          </p:cNvPr>
          <p:cNvPicPr>
            <a:picLocks noChangeAspect="1"/>
          </p:cNvPicPr>
          <p:nvPr/>
        </p:nvPicPr>
        <p:blipFill rotWithShape="1">
          <a:blip r:embed="rId3"/>
          <a:srcRect b="5495"/>
          <a:stretch/>
        </p:blipFill>
        <p:spPr>
          <a:xfrm>
            <a:off x="6778304" y="3824083"/>
            <a:ext cx="4530960" cy="2492827"/>
          </a:xfrm>
          <a:prstGeom prst="rect">
            <a:avLst/>
          </a:prstGeom>
        </p:spPr>
      </p:pic>
      <p:cxnSp>
        <p:nvCxnSpPr>
          <p:cNvPr id="7" name="Прямая со стрелкой 6">
            <a:extLst>
              <a:ext uri="{FF2B5EF4-FFF2-40B4-BE49-F238E27FC236}">
                <a16:creationId xmlns:a16="http://schemas.microsoft.com/office/drawing/2014/main" id="{C71BCF4D-F8E8-4BD4-B596-CE1ACE16B7CE}"/>
              </a:ext>
            </a:extLst>
          </p:cNvPr>
          <p:cNvCxnSpPr/>
          <p:nvPr/>
        </p:nvCxnSpPr>
        <p:spPr>
          <a:xfrm>
            <a:off x="6778304" y="4840448"/>
            <a:ext cx="35233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a:extLst>
              <a:ext uri="{FF2B5EF4-FFF2-40B4-BE49-F238E27FC236}">
                <a16:creationId xmlns:a16="http://schemas.microsoft.com/office/drawing/2014/main" id="{8B0C148D-EA69-4586-A994-63EB7FD38BAA}"/>
              </a:ext>
            </a:extLst>
          </p:cNvPr>
          <p:cNvCxnSpPr>
            <a:cxnSpLocks/>
          </p:cNvCxnSpPr>
          <p:nvPr/>
        </p:nvCxnSpPr>
        <p:spPr>
          <a:xfrm>
            <a:off x="8011486" y="3824083"/>
            <a:ext cx="0" cy="2740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24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79425" y="89031"/>
            <a:ext cx="11196637" cy="1039289"/>
          </a:xfrm>
        </p:spPr>
        <p:txBody>
          <a:bodyPr>
            <a:normAutofit/>
          </a:bodyPr>
          <a:lstStyle/>
          <a:p>
            <a:r>
              <a:rPr lang="ru-RU" dirty="0"/>
              <a:t>Абсолютное позиционирование</a:t>
            </a:r>
            <a:endParaRPr lang="en-US" dirty="0"/>
          </a:p>
        </p:txBody>
      </p:sp>
      <p:sp>
        <p:nvSpPr>
          <p:cNvPr id="5" name="Объект 4"/>
          <p:cNvSpPr>
            <a:spLocks noGrp="1"/>
          </p:cNvSpPr>
          <p:nvPr>
            <p:ph sz="half" idx="1"/>
          </p:nvPr>
        </p:nvSpPr>
        <p:spPr>
          <a:xfrm>
            <a:off x="515938" y="1258349"/>
            <a:ext cx="6128144" cy="5301842"/>
          </a:xfrm>
        </p:spPr>
        <p:txBody>
          <a:bodyPr>
            <a:normAutofit/>
          </a:bodyPr>
          <a:lstStyle/>
          <a:p>
            <a:r>
              <a:rPr lang="ru-RU" sz="2400" dirty="0" err="1"/>
              <a:t>Аbsolute</a:t>
            </a:r>
            <a:r>
              <a:rPr lang="ru-RU" sz="2400" dirty="0"/>
              <a:t> (абсолютное позиционирование)</a:t>
            </a:r>
            <a:r>
              <a:rPr lang="en-US" sz="2400" dirty="0"/>
              <a:t> -</a:t>
            </a:r>
            <a:r>
              <a:rPr lang="ru-RU" sz="2400" dirty="0"/>
              <a:t> «вынимает» блок из HTML вёрстки и изменяет его расположение относительно левого верхнего угла страницы (или родительского элемента, если у него есть свойство </a:t>
            </a:r>
            <a:r>
              <a:rPr lang="ru-RU" sz="2400" dirty="0" err="1"/>
              <a:t>position</a:t>
            </a:r>
            <a:r>
              <a:rPr lang="ru-RU" sz="2400" dirty="0"/>
              <a:t> в значении </a:t>
            </a:r>
            <a:r>
              <a:rPr lang="ru-RU" sz="2400" dirty="0" err="1"/>
              <a:t>fixed</a:t>
            </a:r>
            <a:r>
              <a:rPr lang="ru-RU" sz="2400" dirty="0"/>
              <a:t>, </a:t>
            </a:r>
            <a:r>
              <a:rPr lang="ru-RU" sz="2400" dirty="0" err="1"/>
              <a:t>absolute</a:t>
            </a:r>
            <a:r>
              <a:rPr lang="ru-RU" sz="2400" dirty="0"/>
              <a:t>, </a:t>
            </a:r>
            <a:r>
              <a:rPr lang="ru-RU" sz="2400" dirty="0" err="1"/>
              <a:t>relative</a:t>
            </a:r>
            <a:r>
              <a:rPr lang="ru-RU" sz="2400" dirty="0"/>
              <a:t>, или </a:t>
            </a:r>
            <a:r>
              <a:rPr lang="ru-RU" sz="2400" dirty="0" err="1"/>
              <a:t>sticky</a:t>
            </a:r>
            <a:r>
              <a:rPr lang="ru-RU" sz="2400" dirty="0"/>
              <a:t>). В отличии от </a:t>
            </a:r>
            <a:r>
              <a:rPr lang="ru-RU" sz="2400" dirty="0" err="1"/>
              <a:t>relative</a:t>
            </a:r>
            <a:r>
              <a:rPr lang="ru-RU" sz="2400" dirty="0"/>
              <a:t>, место, где располагался </a:t>
            </a:r>
            <a:r>
              <a:rPr lang="ru-RU" sz="2400" dirty="0" err="1"/>
              <a:t>absolute</a:t>
            </a:r>
            <a:r>
              <a:rPr lang="ru-RU" sz="2400" dirty="0"/>
              <a:t> блок, будет удалено, и другие блоки смогут занять это место. </a:t>
            </a:r>
            <a:endParaRPr lang="en-US" sz="2400" dirty="0"/>
          </a:p>
        </p:txBody>
      </p:sp>
      <p:pic>
        <p:nvPicPr>
          <p:cNvPr id="3" name="Рисунок 2">
            <a:extLst>
              <a:ext uri="{FF2B5EF4-FFF2-40B4-BE49-F238E27FC236}">
                <a16:creationId xmlns:a16="http://schemas.microsoft.com/office/drawing/2014/main" id="{EA43A179-3AB5-4154-8448-D433A3325111}"/>
              </a:ext>
            </a:extLst>
          </p:cNvPr>
          <p:cNvPicPr>
            <a:picLocks noChangeAspect="1"/>
          </p:cNvPicPr>
          <p:nvPr/>
        </p:nvPicPr>
        <p:blipFill rotWithShape="1">
          <a:blip r:embed="rId2"/>
          <a:srcRect t="1639" r="15657" b="21804"/>
          <a:stretch/>
        </p:blipFill>
        <p:spPr>
          <a:xfrm>
            <a:off x="7021521" y="3429000"/>
            <a:ext cx="4654541" cy="2300680"/>
          </a:xfrm>
          <a:prstGeom prst="rect">
            <a:avLst/>
          </a:prstGeom>
        </p:spPr>
      </p:pic>
      <p:pic>
        <p:nvPicPr>
          <p:cNvPr id="6" name="Рисунок 5">
            <a:extLst>
              <a:ext uri="{FF2B5EF4-FFF2-40B4-BE49-F238E27FC236}">
                <a16:creationId xmlns:a16="http://schemas.microsoft.com/office/drawing/2014/main" id="{6A03ABC4-1DD3-4F6F-9AB6-8A612291A472}"/>
              </a:ext>
            </a:extLst>
          </p:cNvPr>
          <p:cNvPicPr>
            <a:picLocks noChangeAspect="1"/>
          </p:cNvPicPr>
          <p:nvPr/>
        </p:nvPicPr>
        <p:blipFill>
          <a:blip r:embed="rId3"/>
          <a:stretch>
            <a:fillRect/>
          </a:stretch>
        </p:blipFill>
        <p:spPr>
          <a:xfrm>
            <a:off x="6828640" y="1477963"/>
            <a:ext cx="4654542" cy="1664763"/>
          </a:xfrm>
          <a:prstGeom prst="rect">
            <a:avLst/>
          </a:prstGeom>
        </p:spPr>
      </p:pic>
    </p:spTree>
    <p:extLst>
      <p:ext uri="{BB962C8B-B14F-4D97-AF65-F5344CB8AC3E}">
        <p14:creationId xmlns:p14="http://schemas.microsoft.com/office/powerpoint/2010/main" val="357343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sz="half" idx="1"/>
          </p:nvPr>
        </p:nvSpPr>
        <p:spPr>
          <a:xfrm>
            <a:off x="416808" y="612600"/>
            <a:ext cx="11358383" cy="2726218"/>
          </a:xfrm>
        </p:spPr>
        <p:txBody>
          <a:bodyPr>
            <a:normAutofit/>
          </a:bodyPr>
          <a:lstStyle/>
          <a:p>
            <a:r>
              <a:rPr lang="ru-RU" dirty="0"/>
              <a:t>Это очень полезно: это значит, что мы можем создавать изолированные функции пользовательского интерфейса, которые не влияют на макет других элементов страницы. Например, всплывающие информационные блоки и меню управления; опрокидывающиеся панели; функции пользовательского интерфейса, которые можно перетаскивать в любом месте страницы; и так далее...</a:t>
            </a:r>
          </a:p>
          <a:p>
            <a:endParaRPr lang="ru-RU" dirty="0"/>
          </a:p>
        </p:txBody>
      </p:sp>
      <p:pic>
        <p:nvPicPr>
          <p:cNvPr id="3074" name="Picture 2" descr="Приключения Masonry-раскладки в CSS — CSS-LIVE">
            <a:extLst>
              <a:ext uri="{FF2B5EF4-FFF2-40B4-BE49-F238E27FC236}">
                <a16:creationId xmlns:a16="http://schemas.microsoft.com/office/drawing/2014/main" id="{FEB1313E-D012-4FAC-8D3C-33354AB96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359" y="3508697"/>
            <a:ext cx="476250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761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Фиксированное позиционирование</a:t>
            </a:r>
            <a:endParaRPr lang="en-US" dirty="0"/>
          </a:p>
        </p:txBody>
      </p:sp>
      <p:sp>
        <p:nvSpPr>
          <p:cNvPr id="5" name="Объект 4"/>
          <p:cNvSpPr>
            <a:spLocks noGrp="1"/>
          </p:cNvSpPr>
          <p:nvPr>
            <p:ph sz="half" idx="1"/>
          </p:nvPr>
        </p:nvSpPr>
        <p:spPr>
          <a:xfrm>
            <a:off x="479426" y="1417943"/>
            <a:ext cx="6681817" cy="5041580"/>
          </a:xfrm>
        </p:spPr>
        <p:txBody>
          <a:bodyPr>
            <a:normAutofit/>
          </a:bodyPr>
          <a:lstStyle/>
          <a:p>
            <a:r>
              <a:rPr lang="kk-KZ" b="1" dirty="0"/>
              <a:t>Ф</a:t>
            </a:r>
            <a:r>
              <a:rPr lang="ru-RU" b="1" dirty="0" err="1"/>
              <a:t>иксированное</a:t>
            </a:r>
            <a:r>
              <a:rPr lang="ru-RU" b="1" dirty="0"/>
              <a:t> позиционирование</a:t>
            </a:r>
            <a:r>
              <a:rPr lang="ru-RU" dirty="0"/>
              <a:t> </a:t>
            </a:r>
            <a:r>
              <a:rPr lang="ru-RU" i="1" dirty="0"/>
              <a:t>обычно</a:t>
            </a:r>
            <a:r>
              <a:rPr lang="ru-RU" dirty="0"/>
              <a:t> фиксирует элемент в месте относительно видимой части области просмотра. </a:t>
            </a:r>
          </a:p>
          <a:p>
            <a:r>
              <a:rPr lang="ru-RU" dirty="0"/>
              <a:t>Фиксированное позиционирование является распространенным способом удержать в области просмотра браузера некоторые элементы. Достаточно часто на различных сайтах можно увидеть фиксированную панель навигации, которая не изменяет своего положения вне зависимости от прокрутки.</a:t>
            </a:r>
          </a:p>
        </p:txBody>
      </p:sp>
      <p:pic>
        <p:nvPicPr>
          <p:cNvPr id="4098" name="Picture 2" descr="Positioning in web design explained with GIFs. A visual manual for  designers.">
            <a:extLst>
              <a:ext uri="{FF2B5EF4-FFF2-40B4-BE49-F238E27FC236}">
                <a16:creationId xmlns:a16="http://schemas.microsoft.com/office/drawing/2014/main" id="{B6F2E243-DEB4-4FE0-B594-2AEEF23C393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902574" y="1599501"/>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00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en-US" dirty="0"/>
              <a:t>position: sticky</a:t>
            </a:r>
          </a:p>
        </p:txBody>
      </p:sp>
      <p:sp>
        <p:nvSpPr>
          <p:cNvPr id="5" name="Объект 4"/>
          <p:cNvSpPr>
            <a:spLocks noGrp="1"/>
          </p:cNvSpPr>
          <p:nvPr>
            <p:ph sz="half" idx="1"/>
          </p:nvPr>
        </p:nvSpPr>
        <p:spPr>
          <a:xfrm>
            <a:off x="515938" y="1736724"/>
            <a:ext cx="7143211" cy="4580185"/>
          </a:xfrm>
        </p:spPr>
        <p:txBody>
          <a:bodyPr>
            <a:normAutofit lnSpcReduction="10000"/>
          </a:bodyPr>
          <a:lstStyle/>
          <a:p>
            <a:r>
              <a:rPr lang="ru-RU" dirty="0"/>
              <a:t>По сути, это гибрид относительной и фиксированной позиции, который позволяет позиционируемому элементу вести себя как будто он относительно позиционирован, до тех пор, пока он не будет прокручен до определённой пороговой точки (например, 10px от вершины окна просмотра), после чего он становится фиксированным. Это можно использовать, например, чтобы заставить панель навигации прокручиваться вместе со страницей до определённой точки, а затем задерживать в верхней части страницы.</a:t>
            </a:r>
          </a:p>
        </p:txBody>
      </p:sp>
      <p:pic>
        <p:nvPicPr>
          <p:cNvPr id="5124" name="Picture 4" descr="CSS position sticky">
            <a:extLst>
              <a:ext uri="{FF2B5EF4-FFF2-40B4-BE49-F238E27FC236}">
                <a16:creationId xmlns:a16="http://schemas.microsoft.com/office/drawing/2014/main" id="{09FB76E1-E127-4B58-9DEA-8442C026D40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852095" y="1736724"/>
            <a:ext cx="4080109" cy="4080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721869"/>
      </p:ext>
    </p:extLst>
  </p:cSld>
  <p:clrMapOvr>
    <a:masterClrMapping/>
  </p:clrMapOvr>
</p:sld>
</file>

<file path=ppt/theme/theme1.xml><?xml version="1.0" encoding="utf-8"?>
<a:theme xmlns:a="http://schemas.openxmlformats.org/drawingml/2006/main" name="Тема Office">
  <a:themeElements>
    <a:clrScheme name="Itstep_darkblue">
      <a:dk1>
        <a:sysClr val="windowText" lastClr="000000"/>
      </a:dk1>
      <a:lt1>
        <a:sysClr val="window" lastClr="FFFFFF"/>
      </a:lt1>
      <a:dk2>
        <a:srgbClr val="1E4E79"/>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tstep_KZ">
      <a:majorFont>
        <a:latin typeface="Calibri"/>
        <a:ea typeface=""/>
        <a:cs typeface=""/>
      </a:majorFont>
      <a:minorFont>
        <a:latin typeface="Calibr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tep_KZ.potx" id="{5DFBDE60-DCF7-4B9F-8E62-2D7F83E9C38B}" vid="{7066FB53-62E1-48E4-96F3-BF8D44E79D13}"/>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Itstep_KZ</Template>
  <TotalTime>453</TotalTime>
  <Words>626</Words>
  <Application>Microsoft Office PowerPoint</Application>
  <PresentationFormat>Широкоэкранный</PresentationFormat>
  <Paragraphs>35</Paragraphs>
  <Slides>12</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12</vt:i4>
      </vt:variant>
    </vt:vector>
  </HeadingPairs>
  <TitlesOfParts>
    <vt:vector size="19" baseType="lpstr">
      <vt:lpstr>Arial</vt:lpstr>
      <vt:lpstr>Calibri</vt:lpstr>
      <vt:lpstr>Helvetica Light</vt:lpstr>
      <vt:lpstr>Lucida Console</vt:lpstr>
      <vt:lpstr>Trebuchet MS</vt:lpstr>
      <vt:lpstr>Wingdings</vt:lpstr>
      <vt:lpstr>Тема Office</vt:lpstr>
      <vt:lpstr>Позиционирование </vt:lpstr>
      <vt:lpstr>Позиционирование</vt:lpstr>
      <vt:lpstr>Виды позиционирования</vt:lpstr>
      <vt:lpstr>Статическое позиционирование</vt:lpstr>
      <vt:lpstr>Относительное позиционирование</vt:lpstr>
      <vt:lpstr>Абсолютное позиционирование</vt:lpstr>
      <vt:lpstr>Презентация PowerPoint</vt:lpstr>
      <vt:lpstr>Фиксированное позиционирование</vt:lpstr>
      <vt:lpstr>position: sticky</vt:lpstr>
      <vt:lpstr>Введение в z-index</vt:lpstr>
      <vt:lpstr>float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программирование</dc:title>
  <dc:creator>admin</dc:creator>
  <cp:lastModifiedBy>admin</cp:lastModifiedBy>
  <cp:revision>34</cp:revision>
  <dcterms:created xsi:type="dcterms:W3CDTF">2022-01-30T05:59:16Z</dcterms:created>
  <dcterms:modified xsi:type="dcterms:W3CDTF">2023-04-07T03:02:05Z</dcterms:modified>
</cp:coreProperties>
</file>