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5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3866" y="2526297"/>
            <a:ext cx="6677885" cy="902703"/>
          </a:xfrm>
        </p:spPr>
        <p:txBody>
          <a:bodyPr>
            <a:noAutofit/>
          </a:bodyPr>
          <a:lstStyle/>
          <a:p>
            <a:r>
              <a:rPr lang="ru-RU" sz="4800" dirty="0"/>
              <a:t>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8</a:t>
            </a:r>
            <a:endParaRPr lang="ru-RU" dirty="0"/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"/>
    </mc:Choice>
    <mc:Fallback xmlns="">
      <p:transition spd="slow" advTm="15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>
            <a:extLst>
              <a:ext uri="{FF2B5EF4-FFF2-40B4-BE49-F238E27FC236}">
                <a16:creationId xmlns:a16="http://schemas.microsoft.com/office/drawing/2014/main" id="{01D8E95A-3D63-44D3-B979-73BDDB9F9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4259" y="1723321"/>
            <a:ext cx="10043481" cy="28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8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6501" y="2598784"/>
            <a:ext cx="11430000" cy="597422"/>
          </a:xfrm>
        </p:spPr>
        <p:txBody>
          <a:bodyPr>
            <a:normAutofit/>
          </a:bodyPr>
          <a:lstStyle/>
          <a:p>
            <a:r>
              <a:rPr lang="ru-RU" dirty="0"/>
              <a:t>С помощью </a:t>
            </a:r>
            <a:r>
              <a:rPr lang="en-US" dirty="0"/>
              <a:t>::placeholder </a:t>
            </a:r>
            <a:r>
              <a:rPr lang="ru-RU" dirty="0"/>
              <a:t>– можно менять и корректировать стиль текста.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6F29CB-E11F-4DF1-981B-8CCE1D16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1" y="3084627"/>
            <a:ext cx="3315163" cy="1333686"/>
          </a:xfrm>
          <a:prstGeom prst="rect">
            <a:avLst/>
          </a:prstGeo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7EB79424-E241-4839-B46F-BEC6931D7E09}"/>
              </a:ext>
            </a:extLst>
          </p:cNvPr>
          <p:cNvSpPr txBox="1">
            <a:spLocks/>
          </p:cNvSpPr>
          <p:nvPr/>
        </p:nvSpPr>
        <p:spPr>
          <a:xfrm>
            <a:off x="586740" y="449580"/>
            <a:ext cx="11430000" cy="2454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Для добавления текста внутри </a:t>
            </a:r>
            <a:r>
              <a:rPr lang="en-US"/>
              <a:t>input </a:t>
            </a:r>
            <a:r>
              <a:rPr lang="ru-RU"/>
              <a:t>используют значение </a:t>
            </a:r>
            <a:r>
              <a:rPr lang="en-US" b="1"/>
              <a:t>placeholder =“”</a:t>
            </a:r>
            <a:r>
              <a:rPr lang="ru-RU"/>
              <a:t> внутри тега. В кавычки прописывается «подсказка» для людей, которые заполняют форму.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37C30-8E85-4CD7-9589-9B448F18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71" y="1301884"/>
            <a:ext cx="3467584" cy="1152686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F3951F9F-ACDB-4219-9297-5DDAE15E90B8}"/>
              </a:ext>
            </a:extLst>
          </p:cNvPr>
          <p:cNvSpPr txBox="1">
            <a:spLocks/>
          </p:cNvSpPr>
          <p:nvPr/>
        </p:nvSpPr>
        <p:spPr>
          <a:xfrm>
            <a:off x="456501" y="4605445"/>
            <a:ext cx="11430000" cy="59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 помощью </a:t>
            </a:r>
            <a:r>
              <a:rPr lang="en-US" dirty="0"/>
              <a:t>::placeholder </a:t>
            </a:r>
            <a:r>
              <a:rPr lang="ru-RU" dirty="0"/>
              <a:t>– можно менять и корректировать стиль текста.</a:t>
            </a:r>
          </a:p>
        </p:txBody>
      </p:sp>
    </p:spTree>
    <p:extLst>
      <p:ext uri="{BB962C8B-B14F-4D97-AF65-F5344CB8AC3E}">
        <p14:creationId xmlns:p14="http://schemas.microsoft.com/office/powerpoint/2010/main" val="53082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en-US" dirty="0"/>
              <a:t>label&gt;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9426" y="1266942"/>
            <a:ext cx="10609342" cy="327150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Тег &lt;</a:t>
            </a:r>
            <a:r>
              <a:rPr lang="ru-RU" dirty="0" err="1"/>
              <a:t>label</a:t>
            </a:r>
            <a:r>
              <a:rPr lang="ru-RU" dirty="0"/>
              <a:t>&gt;определяет метку для многих элементов формы. Этот &lt;</a:t>
            </a:r>
            <a:r>
              <a:rPr lang="ru-RU" dirty="0" err="1"/>
              <a:t>label</a:t>
            </a:r>
            <a:r>
              <a:rPr lang="ru-RU" dirty="0"/>
              <a:t>&gt;элемент полезен для пользователей программ чтения с экрана, поскольку программа чтения с экрана будет читать метку вслух, когда пользователь фокусируется на элементе ввода. Этот &lt;</a:t>
            </a:r>
            <a:r>
              <a:rPr lang="ru-RU" dirty="0" err="1"/>
              <a:t>label</a:t>
            </a:r>
            <a:r>
              <a:rPr lang="ru-RU" dirty="0"/>
              <a:t>&gt;элемент также помогает пользователям, которым трудно нажимать на очень маленькие области (например, переключатели или флажки), потому что, когда пользователь щелкает текст внутри элемента &lt;</a:t>
            </a:r>
            <a:r>
              <a:rPr lang="ru-RU" dirty="0" err="1"/>
              <a:t>label</a:t>
            </a:r>
            <a:r>
              <a:rPr lang="ru-RU" dirty="0"/>
              <a:t>&gt;, он переключает переключатель/флажок. Атрибут </a:t>
            </a:r>
            <a:r>
              <a:rPr lang="ru-RU" dirty="0" err="1"/>
              <a:t>for</a:t>
            </a:r>
            <a:r>
              <a:rPr lang="en-US" dirty="0"/>
              <a:t> </a:t>
            </a:r>
            <a:r>
              <a:rPr lang="ru-RU" dirty="0"/>
              <a:t>тега &lt;</a:t>
            </a:r>
            <a:r>
              <a:rPr lang="ru-RU" dirty="0" err="1"/>
              <a:t>label</a:t>
            </a:r>
            <a:r>
              <a:rPr lang="ru-RU" dirty="0"/>
              <a:t>&gt;должен быть равен </a:t>
            </a:r>
            <a:r>
              <a:rPr lang="ru-RU" dirty="0" err="1"/>
              <a:t>id</a:t>
            </a:r>
            <a:r>
              <a:rPr lang="en-US" dirty="0"/>
              <a:t> </a:t>
            </a:r>
            <a:r>
              <a:rPr lang="ru-RU" dirty="0"/>
              <a:t>атрибуту элемента &lt;</a:t>
            </a:r>
            <a:r>
              <a:rPr lang="ru-RU" dirty="0" err="1"/>
              <a:t>input</a:t>
            </a:r>
            <a:r>
              <a:rPr lang="ru-RU" dirty="0"/>
              <a:t>&gt; , чтобы связать их вместе.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966CA2-FFDE-4C17-AA50-E0344CB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91" y="4405037"/>
            <a:ext cx="3585912" cy="15008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AC7172-2C6E-4E0F-A714-9545CFCC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609" y="4600880"/>
            <a:ext cx="397247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en-US" dirty="0"/>
              <a:t>select&gt;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79025-DFAB-4552-B571-54B930D3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889" y="1417943"/>
            <a:ext cx="4064451" cy="4437572"/>
          </a:xfrm>
        </p:spPr>
        <p:txBody>
          <a:bodyPr>
            <a:normAutofit/>
          </a:bodyPr>
          <a:lstStyle/>
          <a:p>
            <a:r>
              <a:rPr lang="ru-RU" sz="2400" dirty="0"/>
              <a:t>Элемент &lt;</a:t>
            </a:r>
            <a:r>
              <a:rPr lang="ru-RU" sz="2400" dirty="0" err="1"/>
              <a:t>select</a:t>
            </a:r>
            <a:r>
              <a:rPr lang="ru-RU" sz="2400" dirty="0"/>
              <a:t>&gt;определяет раскрывающийся список:</a:t>
            </a:r>
            <a:endParaRPr lang="ru-KZ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37408F-E6D0-4B8B-BBE2-153C6292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6" y="2279721"/>
            <a:ext cx="3877216" cy="201005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BA2134C-376F-46F2-8CEF-D7177D9F6665}"/>
              </a:ext>
            </a:extLst>
          </p:cNvPr>
          <p:cNvSpPr/>
          <p:nvPr/>
        </p:nvSpPr>
        <p:spPr>
          <a:xfrm>
            <a:off x="5050172" y="1622419"/>
            <a:ext cx="6904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400" dirty="0"/>
              <a:t>Элементы &lt;</a:t>
            </a:r>
            <a:r>
              <a:rPr lang="ru-KZ" sz="2400" dirty="0" err="1"/>
              <a:t>option</a:t>
            </a:r>
            <a:r>
              <a:rPr lang="ru-KZ" sz="2400" dirty="0"/>
              <a:t>&gt;определяют параметр, который можно выбрать.</a:t>
            </a:r>
            <a:r>
              <a:rPr lang="ru-RU" sz="2400" dirty="0"/>
              <a:t> Чтобы определить предварительно выбранный параметр, добавьте </a:t>
            </a:r>
            <a:r>
              <a:rPr lang="ru-RU" sz="2400" dirty="0" err="1"/>
              <a:t>selected</a:t>
            </a:r>
            <a:r>
              <a:rPr lang="en-US" sz="2400" dirty="0"/>
              <a:t> </a:t>
            </a:r>
            <a:r>
              <a:rPr lang="ru-RU" sz="2400" dirty="0"/>
              <a:t>атрибут к параметру:</a:t>
            </a:r>
            <a:endParaRPr lang="ru-KZ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9AF8F0-EEAC-4C31-BDCB-36867592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80" y="3255825"/>
            <a:ext cx="3991532" cy="46679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AA3953-66C1-4CFF-9398-B712B196BE22}"/>
              </a:ext>
            </a:extLst>
          </p:cNvPr>
          <p:cNvSpPr/>
          <p:nvPr/>
        </p:nvSpPr>
        <p:spPr>
          <a:xfrm>
            <a:off x="5050171" y="4014679"/>
            <a:ext cx="6904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400" dirty="0"/>
              <a:t>Используйте </a:t>
            </a:r>
            <a:r>
              <a:rPr lang="ru-KZ" sz="2400" dirty="0" err="1"/>
              <a:t>size</a:t>
            </a:r>
            <a:r>
              <a:rPr lang="en-US" sz="2400" dirty="0"/>
              <a:t> </a:t>
            </a:r>
            <a:r>
              <a:rPr lang="ru-KZ" sz="2400" dirty="0"/>
              <a:t>атрибут, чтобы указать количество видимых значений: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5818B3-DA8B-48B3-8B8F-59532A221D1F}"/>
              </a:ext>
            </a:extLst>
          </p:cNvPr>
          <p:cNvSpPr/>
          <p:nvPr/>
        </p:nvSpPr>
        <p:spPr>
          <a:xfrm>
            <a:off x="363523" y="4888692"/>
            <a:ext cx="407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dirty="0"/>
              <a:t>Используйте </a:t>
            </a:r>
            <a:r>
              <a:rPr lang="ru-KZ" dirty="0" err="1"/>
              <a:t>multiple</a:t>
            </a:r>
            <a:r>
              <a:rPr lang="en-US" dirty="0"/>
              <a:t> </a:t>
            </a:r>
            <a:r>
              <a:rPr lang="ru-KZ" dirty="0"/>
              <a:t>атрибут, чтобы позволить пользователю выбрать более одного значения: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7E45D3-246C-4887-A7BA-E1DE781BD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09" y="6004285"/>
            <a:ext cx="4804172" cy="2865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69FD1D9-63DD-47B3-9DEA-693B09E40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284" y="5230457"/>
            <a:ext cx="5538793" cy="4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1196636" cy="869735"/>
          </a:xfrm>
        </p:spPr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ru-RU" dirty="0" err="1"/>
              <a:t>textarea</a:t>
            </a:r>
            <a:r>
              <a:rPr lang="ru-RU" dirty="0"/>
              <a:t>&gt;определяет многострочное поле ввода (текстовое поле):</a:t>
            </a:r>
            <a:endParaRPr lang="en-US" dirty="0"/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5C1923-B7E2-4948-AB9E-EABCB030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85" y="4575338"/>
            <a:ext cx="5000692" cy="14018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2552C3-B1D9-4FED-AC25-4A1D488A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656377"/>
            <a:ext cx="5910030" cy="148610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E28377-5DD9-4013-8775-F20F77438E2F}"/>
              </a:ext>
            </a:extLst>
          </p:cNvPr>
          <p:cNvSpPr/>
          <p:nvPr/>
        </p:nvSpPr>
        <p:spPr>
          <a:xfrm>
            <a:off x="497682" y="4491414"/>
            <a:ext cx="6463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</a:t>
            </a:r>
            <a:r>
              <a:rPr lang="ru-KZ" sz="2400" dirty="0" err="1"/>
              <a:t>трибут</a:t>
            </a:r>
            <a:r>
              <a:rPr lang="ru-KZ" sz="2400" dirty="0"/>
              <a:t> </a:t>
            </a:r>
            <a:r>
              <a:rPr lang="ru-KZ" sz="2400" dirty="0" err="1"/>
              <a:t>rows</a:t>
            </a:r>
            <a:r>
              <a:rPr lang="ru-RU" sz="2400" dirty="0"/>
              <a:t> </a:t>
            </a:r>
            <a:r>
              <a:rPr lang="ru-KZ" sz="2400" dirty="0"/>
              <a:t>определяет видимое количество строк в текстовой области. </a:t>
            </a:r>
            <a:endParaRPr lang="ru-RU" sz="2400" dirty="0"/>
          </a:p>
          <a:p>
            <a:r>
              <a:rPr lang="ru-KZ" sz="2400" dirty="0"/>
              <a:t>Атрибут </a:t>
            </a:r>
            <a:r>
              <a:rPr lang="ru-KZ" sz="2400" dirty="0" err="1"/>
              <a:t>cols</a:t>
            </a:r>
            <a:r>
              <a:rPr lang="ru-RU" sz="2400" dirty="0"/>
              <a:t> </a:t>
            </a:r>
            <a:r>
              <a:rPr lang="ru-KZ" sz="2400" dirty="0"/>
              <a:t>определяет видимую ширину текстовой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14011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en-US" dirty="0" err="1"/>
              <a:t>datalist</a:t>
            </a:r>
            <a:r>
              <a:rPr lang="en-US" dirty="0"/>
              <a:t>&gt;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9426" y="1250164"/>
            <a:ext cx="11196636" cy="26255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Элемент &lt;</a:t>
            </a:r>
            <a:r>
              <a:rPr lang="ru-RU" dirty="0" err="1"/>
              <a:t>datalist</a:t>
            </a:r>
            <a:r>
              <a:rPr lang="ru-RU" dirty="0"/>
              <a:t>&gt;определяет список предопределенных опций для &lt;</a:t>
            </a:r>
            <a:r>
              <a:rPr lang="ru-RU" dirty="0" err="1"/>
              <a:t>input</a:t>
            </a:r>
            <a:r>
              <a:rPr lang="ru-RU" dirty="0"/>
              <a:t>&gt;элемента. </a:t>
            </a:r>
          </a:p>
          <a:p>
            <a:r>
              <a:rPr lang="ru-RU" dirty="0"/>
              <a:t>При вводе данных пользователи увидят раскрывающийся список предопределенных параметров. </a:t>
            </a:r>
          </a:p>
          <a:p>
            <a:r>
              <a:rPr lang="ru-RU" dirty="0"/>
              <a:t>Атрибут </a:t>
            </a:r>
            <a:r>
              <a:rPr lang="ru-RU" dirty="0" err="1"/>
              <a:t>list</a:t>
            </a:r>
            <a:r>
              <a:rPr lang="ru-RU" dirty="0"/>
              <a:t> элемента &lt;</a:t>
            </a:r>
            <a:r>
              <a:rPr lang="ru-RU" dirty="0" err="1"/>
              <a:t>input</a:t>
            </a:r>
            <a:r>
              <a:rPr lang="ru-RU" dirty="0"/>
              <a:t>&gt;должен ссылаться на </a:t>
            </a:r>
            <a:r>
              <a:rPr lang="ru-RU" dirty="0" err="1"/>
              <a:t>id</a:t>
            </a:r>
            <a:r>
              <a:rPr lang="ru-RU" dirty="0"/>
              <a:t> атрибут элемента &lt;</a:t>
            </a:r>
            <a:r>
              <a:rPr lang="ru-RU" dirty="0" err="1"/>
              <a:t>datalist</a:t>
            </a:r>
            <a:r>
              <a:rPr lang="ru-RU" dirty="0"/>
              <a:t>&gt;.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282648-9313-486B-AB56-83D3C864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60" y="3816029"/>
            <a:ext cx="3353268" cy="23148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1642E9-EECD-4A5E-87F0-CFBAA225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55" y="3875714"/>
            <a:ext cx="3267531" cy="215295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A1D80B7-EEFD-4F5B-8EE3-A0F0E609ECF3}"/>
              </a:ext>
            </a:extLst>
          </p:cNvPr>
          <p:cNvCxnSpPr/>
          <p:nvPr/>
        </p:nvCxnSpPr>
        <p:spPr>
          <a:xfrm>
            <a:off x="1442906" y="4320330"/>
            <a:ext cx="17784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95CD38-A828-4975-8FED-530AC7D3B6BE}"/>
              </a:ext>
            </a:extLst>
          </p:cNvPr>
          <p:cNvCxnSpPr/>
          <p:nvPr/>
        </p:nvCxnSpPr>
        <p:spPr>
          <a:xfrm>
            <a:off x="1442906" y="4556620"/>
            <a:ext cx="17784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HTML- </a:t>
            </a:r>
            <a:r>
              <a:rPr lang="ru-RU" dirty="0"/>
              <a:t>формы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30621" y="1334258"/>
            <a:ext cx="10842852" cy="20949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Форма HTML используется для сбора пользовательского ввода. </a:t>
            </a:r>
          </a:p>
          <a:p>
            <a:r>
              <a:rPr lang="ru-RU" dirty="0"/>
              <a:t>Пользовательский ввод чаще всего отправляется на сервер для обработки.</a:t>
            </a:r>
          </a:p>
          <a:p>
            <a:br>
              <a:rPr lang="ru-RU" dirty="0"/>
            </a:br>
            <a:endParaRPr lang="ru-RU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1AD2BC-AA18-4738-AA95-48D6C05E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71" y="3008995"/>
            <a:ext cx="334374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en-US" dirty="0"/>
              <a:t>form&gt;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1196636" cy="947752"/>
          </a:xfrm>
        </p:spPr>
        <p:txBody>
          <a:bodyPr>
            <a:normAutofit/>
          </a:bodyPr>
          <a:lstStyle/>
          <a:p>
            <a:r>
              <a:rPr lang="ru-RU" dirty="0"/>
              <a:t>Элемент HTML &lt;</a:t>
            </a:r>
            <a:r>
              <a:rPr lang="ru-RU" dirty="0" err="1"/>
              <a:t>form</a:t>
            </a:r>
            <a:r>
              <a:rPr lang="ru-RU" dirty="0"/>
              <a:t>&gt;используется для создания формы HTML для пользовательского ввода: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6C949D-2DF6-4D8B-B1C3-93F071DE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02" y="2724768"/>
            <a:ext cx="3067478" cy="131463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EDDFD-8F83-46A9-8DC9-19AE068CCF01}"/>
              </a:ext>
            </a:extLst>
          </p:cNvPr>
          <p:cNvSpPr/>
          <p:nvPr/>
        </p:nvSpPr>
        <p:spPr>
          <a:xfrm>
            <a:off x="515937" y="4456722"/>
            <a:ext cx="11312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400" dirty="0"/>
              <a:t>Элемент &lt;</a:t>
            </a:r>
            <a:r>
              <a:rPr lang="ru-KZ" sz="2400" dirty="0" err="1"/>
              <a:t>form</a:t>
            </a:r>
            <a:r>
              <a:rPr lang="ru-KZ" sz="2400" dirty="0"/>
              <a:t>&gt;представляет собой контейнер для различных типов элементов ввода, таких как: текстовые поля, флажки, переключатели, кнопки отправки и т. д.</a:t>
            </a:r>
          </a:p>
        </p:txBody>
      </p:sp>
    </p:spTree>
    <p:extLst>
      <p:ext uri="{BB962C8B-B14F-4D97-AF65-F5344CB8AC3E}">
        <p14:creationId xmlns:p14="http://schemas.microsoft.com/office/powerpoint/2010/main" val="183132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Атрибут действия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1196636" cy="4387238"/>
          </a:xfrm>
        </p:spPr>
        <p:txBody>
          <a:bodyPr>
            <a:normAutofit/>
          </a:bodyPr>
          <a:lstStyle/>
          <a:p>
            <a:r>
              <a:rPr lang="ru-RU" dirty="0"/>
              <a:t>Атрибут </a:t>
            </a:r>
            <a:r>
              <a:rPr lang="ru-RU" b="1" dirty="0" err="1"/>
              <a:t>action</a:t>
            </a:r>
            <a:r>
              <a:rPr lang="ru-RU" dirty="0"/>
              <a:t> определяет действие, которое должно быть выполнено при отправке формы. Обычно данные формы отправляются в файл на сервере, когда пользователь нажимает кнопку отправки. В приведенном ниже примере данные формы отправляются в файл с именем «</a:t>
            </a:r>
            <a:r>
              <a:rPr lang="ru-RU" dirty="0" err="1"/>
              <a:t>action_page.php</a:t>
            </a:r>
            <a:r>
              <a:rPr lang="ru-RU" dirty="0"/>
              <a:t>». Этот файл содержит серверный скрипт, который обрабатывает данные формы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B90FEC-3062-42B8-8955-1E4DF49E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26" y="4530989"/>
            <a:ext cx="7461137" cy="6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Целевой атрибут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0517847" cy="286295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Атрибут </a:t>
            </a:r>
            <a:r>
              <a:rPr lang="ru-RU" b="1" dirty="0" err="1"/>
              <a:t>target</a:t>
            </a:r>
            <a:r>
              <a:rPr lang="ru-RU" dirty="0"/>
              <a:t> указывает, где отображать ответ, полученный после отправки формы.</a:t>
            </a:r>
          </a:p>
          <a:p>
            <a:r>
              <a:rPr lang="ru-RU" dirty="0"/>
              <a:t>Атрибут </a:t>
            </a:r>
            <a:r>
              <a:rPr lang="ru-RU" dirty="0" err="1"/>
              <a:t>targetможет</a:t>
            </a:r>
            <a:r>
              <a:rPr lang="ru-RU" dirty="0"/>
              <a:t> иметь одно из следующих значений:</a:t>
            </a:r>
          </a:p>
          <a:p>
            <a:r>
              <a:rPr lang="ru-RU" dirty="0"/>
              <a:t>_</a:t>
            </a:r>
            <a:r>
              <a:rPr lang="ru-RU" dirty="0" err="1"/>
              <a:t>blank</a:t>
            </a:r>
            <a:r>
              <a:rPr lang="ru-RU" dirty="0"/>
              <a:t> - Ответ отображается в новом окне или вкладке </a:t>
            </a:r>
          </a:p>
          <a:p>
            <a:r>
              <a:rPr lang="ru-RU" dirty="0"/>
              <a:t>_</a:t>
            </a:r>
            <a:r>
              <a:rPr lang="ru-RU" dirty="0" err="1"/>
              <a:t>self</a:t>
            </a:r>
            <a:r>
              <a:rPr lang="ru-RU" dirty="0"/>
              <a:t>  - Ответ отображается в текущем окне </a:t>
            </a:r>
          </a:p>
          <a:p>
            <a:r>
              <a:rPr lang="ru-RU" dirty="0"/>
              <a:t>_</a:t>
            </a:r>
            <a:r>
              <a:rPr lang="ru-RU" dirty="0" err="1"/>
              <a:t>parent</a:t>
            </a:r>
            <a:r>
              <a:rPr lang="ru-RU" dirty="0"/>
              <a:t> -  Ответ отображается в родительском фрейме </a:t>
            </a:r>
          </a:p>
          <a:p>
            <a:r>
              <a:rPr lang="ru-RU" dirty="0"/>
              <a:t>_</a:t>
            </a:r>
            <a:r>
              <a:rPr lang="ru-RU" dirty="0" err="1"/>
              <a:t>top</a:t>
            </a:r>
            <a:r>
              <a:rPr lang="ru-RU" dirty="0"/>
              <a:t> - Ответ отображается в полном теле окна </a:t>
            </a:r>
          </a:p>
          <a:p>
            <a:r>
              <a:rPr lang="en-US" i="1" dirty="0" err="1"/>
              <a:t>Framename</a:t>
            </a:r>
            <a:r>
              <a:rPr lang="ru-RU" i="1" dirty="0"/>
              <a:t> - </a:t>
            </a:r>
            <a:r>
              <a:rPr lang="ru-RU" dirty="0"/>
              <a:t>Ответ отображается в именованном </a:t>
            </a:r>
            <a:r>
              <a:rPr lang="ru-RU" dirty="0" err="1"/>
              <a:t>iframe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2DC850-5E11-4D8D-ACB0-B8B16E26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91" y="4797594"/>
            <a:ext cx="554432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Атрибут метода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1196636" cy="4387238"/>
          </a:xfrm>
        </p:spPr>
        <p:txBody>
          <a:bodyPr>
            <a:normAutofit/>
          </a:bodyPr>
          <a:lstStyle/>
          <a:p>
            <a:r>
              <a:rPr lang="ru-RU" dirty="0"/>
              <a:t>Атрибут </a:t>
            </a:r>
            <a:r>
              <a:rPr lang="ru-RU" b="1" dirty="0" err="1"/>
              <a:t>method</a:t>
            </a:r>
            <a:r>
              <a:rPr lang="ru-RU" b="1" dirty="0"/>
              <a:t> </a:t>
            </a:r>
            <a:r>
              <a:rPr lang="ru-RU" dirty="0"/>
              <a:t>указывает метод HTTP, который будет использоваться при отправке данных формы. Данные формы могут быть отправлены как переменные URL (с помощью </a:t>
            </a:r>
            <a:r>
              <a:rPr lang="ru-RU" dirty="0" err="1"/>
              <a:t>method</a:t>
            </a:r>
            <a:r>
              <a:rPr lang="ru-RU" dirty="0"/>
              <a:t>="</a:t>
            </a:r>
            <a:r>
              <a:rPr lang="ru-RU" dirty="0" err="1"/>
              <a:t>get</a:t>
            </a:r>
            <a:r>
              <a:rPr lang="ru-RU" dirty="0"/>
              <a:t>") или как почтовая транзакция HTTP (с помощью </a:t>
            </a:r>
            <a:r>
              <a:rPr lang="ru-RU" dirty="0" err="1"/>
              <a:t>method</a:t>
            </a:r>
            <a:r>
              <a:rPr lang="ru-RU" dirty="0"/>
              <a:t>="</a:t>
            </a:r>
            <a:r>
              <a:rPr lang="ru-RU" dirty="0" err="1"/>
              <a:t>post</a:t>
            </a:r>
            <a:r>
              <a:rPr lang="ru-RU" dirty="0"/>
              <a:t>"). Метод HTTP по умолчанию при отправке данных формы — GET.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90BFB6-7C1F-4AC6-89A5-C91C463F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4" y="4039401"/>
            <a:ext cx="5611008" cy="895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5CBADC-247C-4BEA-9B88-65AA1909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4" y="5112394"/>
            <a:ext cx="561100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Атрибут автозаполнения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1196636" cy="4387238"/>
          </a:xfrm>
        </p:spPr>
        <p:txBody>
          <a:bodyPr>
            <a:normAutofit/>
          </a:bodyPr>
          <a:lstStyle/>
          <a:p>
            <a:r>
              <a:rPr lang="ru-RU" dirty="0"/>
              <a:t>Атрибут </a:t>
            </a:r>
            <a:r>
              <a:rPr lang="ru-RU" b="1" dirty="0" err="1"/>
              <a:t>autocomplete</a:t>
            </a:r>
            <a:r>
              <a:rPr lang="ru-RU" b="1" dirty="0"/>
              <a:t> </a:t>
            </a:r>
            <a:r>
              <a:rPr lang="ru-RU" dirty="0"/>
              <a:t>указывает, должна ли форма включать или выключать автозаполнение. Когда автозаполнение включено, браузер автоматически дополняет значения на основе значений, которые пользователь ввел ранее.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66DED9-DADC-4DF9-B0AE-0DDC036A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24" y="3824711"/>
            <a:ext cx="5841850" cy="10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6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&lt;</a:t>
            </a:r>
            <a:r>
              <a:rPr lang="en-US" dirty="0"/>
              <a:t>input&gt;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97682" y="1845782"/>
            <a:ext cx="11196636" cy="1744706"/>
          </a:xfrm>
        </p:spPr>
        <p:txBody>
          <a:bodyPr>
            <a:normAutofit/>
          </a:bodyPr>
          <a:lstStyle/>
          <a:p>
            <a:r>
              <a:rPr lang="ru-RU" dirty="0"/>
              <a:t>Элемент HTML &lt;</a:t>
            </a:r>
            <a:r>
              <a:rPr lang="ru-RU" dirty="0" err="1"/>
              <a:t>input</a:t>
            </a:r>
            <a:r>
              <a:rPr lang="ru-RU" dirty="0"/>
              <a:t>&gt;является наиболее часто используемым элементом формы. Элемент &lt;</a:t>
            </a:r>
            <a:r>
              <a:rPr lang="ru-RU" dirty="0" err="1"/>
              <a:t>input</a:t>
            </a:r>
            <a:r>
              <a:rPr lang="ru-RU" dirty="0"/>
              <a:t>&gt;может отображаться разными способами, в зависимости от </a:t>
            </a:r>
            <a:r>
              <a:rPr lang="ru-RU" dirty="0" err="1"/>
              <a:t>type</a:t>
            </a:r>
            <a:r>
              <a:rPr lang="ru-RU" dirty="0"/>
              <a:t> атрибута. Вот некоторые примеры: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E4A5BE-5D72-45EB-8C61-6B9C9D91FB1C}"/>
              </a:ext>
            </a:extLst>
          </p:cNvPr>
          <p:cNvSpPr/>
          <p:nvPr/>
        </p:nvSpPr>
        <p:spPr>
          <a:xfrm>
            <a:off x="900418" y="3066380"/>
            <a:ext cx="34199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&lt;input type="button"&gt; </a:t>
            </a:r>
            <a:endParaRPr lang="ru-RU" sz="2000" dirty="0"/>
          </a:p>
          <a:p>
            <a:r>
              <a:rPr lang="en-US" sz="2000" dirty="0"/>
              <a:t>&lt;input type="checkbox"&gt; </a:t>
            </a:r>
            <a:endParaRPr lang="ru-RU" sz="2000" dirty="0"/>
          </a:p>
          <a:p>
            <a:r>
              <a:rPr lang="en-US" sz="2000" dirty="0"/>
              <a:t>&lt;input type="color"&gt; </a:t>
            </a:r>
            <a:endParaRPr lang="ru-RU" sz="2000" dirty="0"/>
          </a:p>
          <a:p>
            <a:r>
              <a:rPr lang="en-US" sz="2000" dirty="0"/>
              <a:t>&lt;input type="date"&gt; </a:t>
            </a:r>
            <a:endParaRPr lang="ru-RU" sz="2000" dirty="0"/>
          </a:p>
          <a:p>
            <a:r>
              <a:rPr lang="en-US" sz="2000" dirty="0"/>
              <a:t>&lt;input type="datetime-local"&gt; </a:t>
            </a:r>
            <a:endParaRPr lang="ru-RU" sz="2000" dirty="0"/>
          </a:p>
          <a:p>
            <a:r>
              <a:rPr lang="en-US" sz="2000" dirty="0"/>
              <a:t>&lt;input type="email"&gt; </a:t>
            </a:r>
            <a:endParaRPr lang="ru-RU" sz="2000" dirty="0"/>
          </a:p>
          <a:p>
            <a:r>
              <a:rPr lang="en-US" sz="2000" dirty="0"/>
              <a:t>&lt;input type="file"&gt; </a:t>
            </a:r>
            <a:endParaRPr lang="ru-RU" sz="2000" dirty="0"/>
          </a:p>
          <a:p>
            <a:r>
              <a:rPr lang="en-US" sz="2000" dirty="0"/>
              <a:t>&lt;input type="hidden"&gt; </a:t>
            </a:r>
            <a:endParaRPr lang="ru-RU" sz="2000" dirty="0"/>
          </a:p>
          <a:p>
            <a:r>
              <a:rPr lang="en-US" sz="2000" dirty="0"/>
              <a:t>&lt;input type="image"&gt; </a:t>
            </a:r>
            <a:endParaRPr lang="ru-RU" sz="2000" dirty="0"/>
          </a:p>
          <a:p>
            <a:r>
              <a:rPr lang="en-US" sz="2000" dirty="0"/>
              <a:t>&lt;input type="month"&gt; </a:t>
            </a:r>
            <a:endParaRPr lang="ru-RU" sz="2000" dirty="0"/>
          </a:p>
          <a:p>
            <a:r>
              <a:rPr lang="en-US" sz="2000" dirty="0"/>
              <a:t>&lt;input type="number"&gt; </a:t>
            </a: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49943F-7474-4575-8632-6978FC2902D3}"/>
              </a:ext>
            </a:extLst>
          </p:cNvPr>
          <p:cNvSpPr/>
          <p:nvPr/>
        </p:nvSpPr>
        <p:spPr>
          <a:xfrm>
            <a:off x="5933813" y="3066380"/>
            <a:ext cx="54500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&lt;input type="password"&gt; </a:t>
            </a:r>
            <a:endParaRPr lang="ru-RU" sz="2000" dirty="0"/>
          </a:p>
          <a:p>
            <a:r>
              <a:rPr lang="en-US" sz="2000" dirty="0"/>
              <a:t>&lt;input type="radio"&gt; </a:t>
            </a:r>
            <a:endParaRPr lang="ru-RU" sz="2000" dirty="0"/>
          </a:p>
          <a:p>
            <a:r>
              <a:rPr lang="en-US" sz="2000" dirty="0"/>
              <a:t>&lt;input type="range"&gt; </a:t>
            </a:r>
            <a:endParaRPr lang="ru-RU" sz="2000" dirty="0"/>
          </a:p>
          <a:p>
            <a:r>
              <a:rPr lang="en-US" sz="2000" dirty="0"/>
              <a:t>&lt;input type="reset"&gt; </a:t>
            </a:r>
            <a:endParaRPr lang="ru-RU" sz="2000" dirty="0"/>
          </a:p>
          <a:p>
            <a:r>
              <a:rPr lang="en-US" sz="2000" dirty="0"/>
              <a:t>&lt;input type="search"&gt; </a:t>
            </a:r>
            <a:endParaRPr lang="ru-RU" sz="2000" dirty="0"/>
          </a:p>
          <a:p>
            <a:r>
              <a:rPr lang="en-US" sz="2000" dirty="0"/>
              <a:t>&lt;input type="submit"&gt;</a:t>
            </a:r>
            <a:endParaRPr lang="ru-RU" sz="2000" dirty="0"/>
          </a:p>
          <a:p>
            <a:r>
              <a:rPr lang="en-US" sz="2000" dirty="0"/>
              <a:t> &lt;input type="</a:t>
            </a:r>
            <a:r>
              <a:rPr lang="en-US" sz="2000" dirty="0" err="1"/>
              <a:t>tel</a:t>
            </a:r>
            <a:r>
              <a:rPr lang="en-US" sz="2000" dirty="0"/>
              <a:t>"&gt; </a:t>
            </a:r>
            <a:endParaRPr lang="ru-RU" sz="2000" dirty="0"/>
          </a:p>
          <a:p>
            <a:r>
              <a:rPr lang="en-US" sz="2000" dirty="0"/>
              <a:t>&lt;input type="text"&gt; </a:t>
            </a:r>
            <a:endParaRPr lang="ru-RU" sz="2000" dirty="0"/>
          </a:p>
          <a:p>
            <a:r>
              <a:rPr lang="en-US" sz="2000" dirty="0"/>
              <a:t>&lt;input type="time"&gt; </a:t>
            </a:r>
            <a:endParaRPr lang="ru-RU" sz="2000" dirty="0"/>
          </a:p>
          <a:p>
            <a:r>
              <a:rPr lang="en-US" sz="2000" dirty="0"/>
              <a:t>&lt;input type="</a:t>
            </a:r>
            <a:r>
              <a:rPr lang="en-US" sz="2000" dirty="0" err="1"/>
              <a:t>url</a:t>
            </a:r>
            <a:r>
              <a:rPr lang="en-US" sz="2000" dirty="0"/>
              <a:t>"&gt; </a:t>
            </a:r>
            <a:endParaRPr lang="ru-RU" sz="2000" dirty="0"/>
          </a:p>
          <a:p>
            <a:r>
              <a:rPr lang="en-US" sz="2000" dirty="0"/>
              <a:t>&lt;input type="week"&gt;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20235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152361"/>
            <a:ext cx="11160125" cy="5323939"/>
          </a:xfrm>
        </p:spPr>
        <p:txBody>
          <a:bodyPr>
            <a:normAutofit/>
          </a:bodyPr>
          <a:lstStyle/>
          <a:p>
            <a:r>
              <a:rPr lang="en-US" sz="2400" dirty="0"/>
              <a:t>&lt;input type="text"&gt;</a:t>
            </a:r>
            <a:r>
              <a:rPr lang="ru-RU" sz="2400" dirty="0"/>
              <a:t> - Отображает однострочное поле ввода текста</a:t>
            </a:r>
          </a:p>
          <a:p>
            <a:r>
              <a:rPr lang="en-US" sz="2400" dirty="0"/>
              <a:t>&lt;input type="radio"&gt;</a:t>
            </a:r>
            <a:r>
              <a:rPr lang="ru-RU" sz="2400" dirty="0"/>
              <a:t> - Отображает переключатель (для выбора одного из множества вариантов). Для работы этого элемента формы, ваш HTML - код должен сгруппировать список переключателей вместе. Это достигается с помощью одного и того же значения для атрибута </a:t>
            </a:r>
            <a:r>
              <a:rPr lang="ru-RU" sz="2400" dirty="0" err="1"/>
              <a:t>name</a:t>
            </a:r>
            <a:r>
              <a:rPr lang="ru-RU" sz="2400" dirty="0"/>
              <a:t>:</a:t>
            </a:r>
          </a:p>
          <a:p>
            <a:r>
              <a:rPr lang="ru-RU" sz="2400" dirty="0"/>
              <a:t>			</a:t>
            </a:r>
            <a:r>
              <a:rPr lang="en-US" sz="2400" dirty="0"/>
              <a:t>&lt;input</a:t>
            </a:r>
            <a:r>
              <a:rPr lang="ru-RU" sz="2400" dirty="0"/>
              <a:t> </a:t>
            </a:r>
            <a:r>
              <a:rPr lang="en-US" sz="2400" dirty="0"/>
              <a:t>type="radio"</a:t>
            </a:r>
            <a:r>
              <a:rPr lang="ru-RU" sz="2400" dirty="0"/>
              <a:t>  </a:t>
            </a:r>
            <a:r>
              <a:rPr lang="en-US" sz="2400" dirty="0"/>
              <a:t>name=</a:t>
            </a:r>
            <a:r>
              <a:rPr lang="ru-RU" sz="2400" dirty="0"/>
              <a:t> "с</a:t>
            </a:r>
            <a:r>
              <a:rPr lang="en-US" sz="2400" dirty="0"/>
              <a:t>heck</a:t>
            </a:r>
            <a:r>
              <a:rPr lang="ru-RU" sz="2400" dirty="0"/>
              <a:t>"</a:t>
            </a:r>
            <a:r>
              <a:rPr lang="en-US" sz="2400" dirty="0"/>
              <a:t>&gt;</a:t>
            </a:r>
            <a:endParaRPr lang="ru-RU" sz="2400" dirty="0"/>
          </a:p>
          <a:p>
            <a:r>
              <a:rPr lang="en-US" sz="2400" dirty="0"/>
              <a:t>&lt;input type="checkbox"&gt;</a:t>
            </a:r>
            <a:r>
              <a:rPr lang="ru-RU" sz="2400" dirty="0"/>
              <a:t> - Отображает флажок (для выбора нуля или более из множества вариантов). По умолчанию флажок выключен. Вы можете пометить его включенным, просто используя атрибут </a:t>
            </a:r>
            <a:r>
              <a:rPr lang="ru-RU" sz="2400" dirty="0" err="1"/>
              <a:t>checked</a:t>
            </a:r>
            <a:r>
              <a:rPr lang="ru-RU" sz="2400" dirty="0"/>
              <a:t>.</a:t>
            </a:r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&lt;input type="submit"&gt;</a:t>
            </a:r>
            <a:r>
              <a:rPr lang="ru-RU" sz="2400" dirty="0"/>
              <a:t> - Отображает кнопку отправки (для отправки формы)</a:t>
            </a:r>
          </a:p>
          <a:p>
            <a:r>
              <a:rPr lang="en-US" sz="2400" dirty="0"/>
              <a:t>&lt;input type="button"&gt;</a:t>
            </a:r>
            <a:r>
              <a:rPr lang="ru-RU" sz="2400" dirty="0"/>
              <a:t> - Отображает нажимаемую кнопку</a:t>
            </a:r>
          </a:p>
        </p:txBody>
      </p:sp>
    </p:spTree>
    <p:extLst>
      <p:ext uri="{BB962C8B-B14F-4D97-AF65-F5344CB8AC3E}">
        <p14:creationId xmlns:p14="http://schemas.microsoft.com/office/powerpoint/2010/main" val="1845037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559</TotalTime>
  <Words>881</Words>
  <Application>Microsoft Office PowerPoint</Application>
  <PresentationFormat>Широкоэкранный</PresentationFormat>
  <Paragraphs>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Формы</vt:lpstr>
      <vt:lpstr>HTML- формы</vt:lpstr>
      <vt:lpstr>Элемент &lt;form&gt;</vt:lpstr>
      <vt:lpstr>Атрибут действия</vt:lpstr>
      <vt:lpstr>Целевой атрибут</vt:lpstr>
      <vt:lpstr>Атрибут метода</vt:lpstr>
      <vt:lpstr>Атрибут автозаполнения</vt:lpstr>
      <vt:lpstr>Элемент &lt;input&gt;</vt:lpstr>
      <vt:lpstr>Тип</vt:lpstr>
      <vt:lpstr>Презентация PowerPoint</vt:lpstr>
      <vt:lpstr>Презентация PowerPoint</vt:lpstr>
      <vt:lpstr>Элемент &lt;label&gt;</vt:lpstr>
      <vt:lpstr>Элемент &lt;select&gt;</vt:lpstr>
      <vt:lpstr>Элемент &lt;textarea&gt;</vt:lpstr>
      <vt:lpstr>Элемент &lt;datalist&gt;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55</cp:revision>
  <dcterms:created xsi:type="dcterms:W3CDTF">2022-01-30T05:59:16Z</dcterms:created>
  <dcterms:modified xsi:type="dcterms:W3CDTF">2023-04-07T03:11:39Z</dcterms:modified>
</cp:coreProperties>
</file>