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8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25" r:id="rId50"/>
    <p:sldId id="326" r:id="rId51"/>
    <p:sldId id="308" r:id="rId52"/>
    <p:sldId id="327" r:id="rId53"/>
    <p:sldId id="328" r:id="rId54"/>
    <p:sldId id="311" r:id="rId55"/>
    <p:sldId id="312" r:id="rId56"/>
    <p:sldId id="313" r:id="rId57"/>
    <p:sldId id="314" r:id="rId58"/>
    <p:sldId id="315" r:id="rId59"/>
    <p:sldId id="329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284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52C53-3B2D-4FBC-8A13-5494E058C2FB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0738F-7B7E-4611-86B3-03F7FEA6D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34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611E86-3400-4E81-B1AF-3985FA0D203F}" type="slidenum">
              <a:rPr lang="ru-RU" altLang="ru-RU" b="0" smtClean="0"/>
              <a:pPr eaLnBrk="1" hangingPunct="1"/>
              <a:t>30</a:t>
            </a:fld>
            <a:endParaRPr lang="ru-RU" altLang="ru-RU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81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D426AC-69FD-4CB5-A780-372CC937411B}" type="slidenum">
              <a:rPr lang="ru-RU" altLang="ru-RU" b="0" smtClean="0"/>
              <a:pPr eaLnBrk="1" hangingPunct="1"/>
              <a:t>31</a:t>
            </a:fld>
            <a:endParaRPr lang="ru-RU" altLang="ru-RU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961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делитель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174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687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  <p:sldLayoutId id="214748368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779473"/>
            <a:ext cx="6489857" cy="1560477"/>
          </a:xfrm>
        </p:spPr>
        <p:txBody>
          <a:bodyPr/>
          <a:lstStyle/>
          <a:p>
            <a:r>
              <a:rPr lang="ru-RU" b="1" dirty="0"/>
              <a:t>Введение в программирование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311894" y="2329864"/>
            <a:ext cx="5607440" cy="902703"/>
          </a:xfrm>
        </p:spPr>
        <p:txBody>
          <a:bodyPr/>
          <a:lstStyle/>
          <a:p>
            <a:r>
              <a:rPr lang="ru-RU" dirty="0"/>
              <a:t>Занятие №1</a:t>
            </a:r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Python?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/>
              <a:t>Python</a:t>
            </a:r>
            <a:r>
              <a:rPr lang="ru-RU" dirty="0"/>
              <a:t> - широко используемый, интерпретируемый, объектно-ориентированный язык программирования высокого уровня.</a:t>
            </a:r>
          </a:p>
          <a:p>
            <a:r>
              <a:rPr lang="ru-RU" dirty="0"/>
              <a:t>Название языка программирования </a:t>
            </a:r>
            <a:r>
              <a:rPr lang="ru-RU" dirty="0" err="1"/>
              <a:t>Python</a:t>
            </a:r>
            <a:r>
              <a:rPr lang="ru-RU" dirty="0"/>
              <a:t> происходит от старого комедийного сериала BBC под названием </a:t>
            </a:r>
            <a:r>
              <a:rPr lang="ru-RU" b="1" dirty="0"/>
              <a:t>Летающий цирк Монти </a:t>
            </a:r>
            <a:r>
              <a:rPr lang="ru-RU" b="1" dirty="0" err="1"/>
              <a:t>Пайтона</a:t>
            </a:r>
            <a:r>
              <a:rPr lang="ru-RU" dirty="0"/>
              <a:t>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1400" y="1477963"/>
            <a:ext cx="384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2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простой и интуитивно понятный язык</a:t>
            </a:r>
            <a:r>
              <a:rPr lang="ru-RU" dirty="0"/>
              <a:t>, такой же мощный, как и у основных конкурентов;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открытый исходный код</a:t>
            </a:r>
            <a:r>
              <a:rPr lang="ru-RU" dirty="0"/>
              <a:t>, так что каждый может внести свой вклад в его разработку;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код, который </a:t>
            </a:r>
            <a:r>
              <a:rPr lang="ru-RU" b="1" dirty="0"/>
              <a:t>понятен</a:t>
            </a:r>
            <a:r>
              <a:rPr lang="ru-RU" dirty="0"/>
              <a:t> как простой английский;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подходящий для повседневных задач</a:t>
            </a:r>
            <a:r>
              <a:rPr lang="ru-RU" dirty="0"/>
              <a:t>, что позволит сократить время разработки.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5824" y="1736725"/>
            <a:ext cx="44767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5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Более, чем один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066" y="2313781"/>
            <a:ext cx="2295525" cy="2371725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44091" y="1736725"/>
            <a:ext cx="8368483" cy="44402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Существует два основных вида </a:t>
            </a:r>
            <a:r>
              <a:rPr lang="ru-RU" dirty="0" err="1"/>
              <a:t>Python</a:t>
            </a:r>
            <a:r>
              <a:rPr lang="ru-RU" dirty="0"/>
              <a:t>: </a:t>
            </a:r>
            <a:r>
              <a:rPr lang="ru-RU" dirty="0" err="1"/>
              <a:t>Python</a:t>
            </a:r>
            <a:r>
              <a:rPr lang="ru-RU" dirty="0"/>
              <a:t> 2 и </a:t>
            </a:r>
            <a:r>
              <a:rPr lang="ru-RU" dirty="0" err="1"/>
              <a:t>Python</a:t>
            </a:r>
            <a:r>
              <a:rPr lang="ru-RU" dirty="0"/>
              <a:t> 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err="1"/>
              <a:t>Python</a:t>
            </a:r>
            <a:r>
              <a:rPr lang="ru-RU" b="1" dirty="0"/>
              <a:t> 3</a:t>
            </a:r>
            <a:r>
              <a:rPr lang="ru-RU" dirty="0"/>
              <a:t> - это более новая (точнее, </a:t>
            </a:r>
            <a:r>
              <a:rPr lang="ru-RU" i="1" dirty="0"/>
              <a:t>текущая</a:t>
            </a:r>
            <a:r>
              <a:rPr lang="ru-RU" dirty="0"/>
              <a:t>) версия языка. Он проходит собственный эволюционный путь, внедряя свои стандарты и черты.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Эти две версии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b="1" dirty="0"/>
              <a:t>несовместимы</a:t>
            </a:r>
            <a:r>
              <a:rPr lang="ru-RU" dirty="0"/>
              <a:t> друг с другом.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Все новые версии </a:t>
            </a:r>
            <a:r>
              <a:rPr lang="ru-RU" dirty="0" err="1"/>
              <a:t>Python</a:t>
            </a:r>
            <a:r>
              <a:rPr lang="ru-RU" dirty="0"/>
              <a:t> 3 </a:t>
            </a:r>
            <a:r>
              <a:rPr lang="ru-RU" b="1" dirty="0"/>
              <a:t>обратно совместимы </a:t>
            </a:r>
            <a:r>
              <a:rPr lang="ru-RU" dirty="0"/>
              <a:t>с предыдущими версиями </a:t>
            </a:r>
            <a:r>
              <a:rPr lang="ru-RU" dirty="0" err="1"/>
              <a:t>Python</a:t>
            </a:r>
            <a:r>
              <a:rPr lang="ru-RU" dirty="0"/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345581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Python</a:t>
            </a:r>
            <a:r>
              <a:rPr lang="ru-RU" dirty="0"/>
              <a:t>, также известный как </a:t>
            </a:r>
            <a:r>
              <a:rPr lang="ru-RU" dirty="0" err="1"/>
              <a:t>CPython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937" y="1889103"/>
            <a:ext cx="3019425" cy="1104900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722914" y="1736725"/>
            <a:ext cx="7989660" cy="4440238"/>
          </a:xfrm>
        </p:spPr>
        <p:txBody>
          <a:bodyPr/>
          <a:lstStyle/>
          <a:p>
            <a:r>
              <a:rPr lang="ru-RU" dirty="0"/>
              <a:t>Помимо </a:t>
            </a:r>
            <a:r>
              <a:rPr lang="ru-RU" dirty="0" err="1"/>
              <a:t>Python</a:t>
            </a:r>
            <a:r>
              <a:rPr lang="ru-RU" dirty="0"/>
              <a:t> 2 и </a:t>
            </a:r>
            <a:r>
              <a:rPr lang="ru-RU" dirty="0" err="1"/>
              <a:t>Python</a:t>
            </a:r>
            <a:r>
              <a:rPr lang="ru-RU" dirty="0"/>
              <a:t> 3 существует более одной версии каждого из них.</a:t>
            </a:r>
          </a:p>
          <a:p>
            <a:r>
              <a:rPr lang="ru-RU" dirty="0" err="1"/>
              <a:t>Python</a:t>
            </a:r>
            <a:r>
              <a:rPr lang="ru-RU" dirty="0"/>
              <a:t>-ы, которые поддерживаются людьми, собравшимися в PSF (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), сообщество, целью которого является разработка, улучшение, расширение и популяризация </a:t>
            </a:r>
            <a:r>
              <a:rPr lang="ru-RU" dirty="0" err="1"/>
              <a:t>Python</a:t>
            </a:r>
            <a:r>
              <a:rPr lang="ru-RU" dirty="0"/>
              <a:t> и его среды, называются </a:t>
            </a:r>
            <a:r>
              <a:rPr lang="ru-RU" b="1" dirty="0"/>
              <a:t>каноническими</a:t>
            </a:r>
            <a:r>
              <a:rPr lang="ru-RU" dirty="0"/>
              <a:t>.</a:t>
            </a:r>
          </a:p>
          <a:p>
            <a:r>
              <a:rPr lang="ru-RU" dirty="0"/>
              <a:t>Реализация PSF часто упоминается как </a:t>
            </a:r>
            <a:r>
              <a:rPr lang="ru-RU" b="1" dirty="0" err="1"/>
              <a:t>CPython</a:t>
            </a:r>
            <a:r>
              <a:rPr lang="ru-RU" dirty="0"/>
              <a:t>. Это самый влиятельный </a:t>
            </a:r>
            <a:r>
              <a:rPr lang="ru-RU" dirty="0" err="1"/>
              <a:t>Python</a:t>
            </a:r>
            <a:r>
              <a:rPr lang="ru-RU" dirty="0"/>
              <a:t> среди всех </a:t>
            </a:r>
            <a:r>
              <a:rPr lang="ru-RU" dirty="0" err="1"/>
              <a:t>Python-ов</a:t>
            </a:r>
            <a:r>
              <a:rPr lang="ru-RU" dirty="0"/>
              <a:t> в мире.</a:t>
            </a:r>
          </a:p>
        </p:txBody>
      </p:sp>
    </p:spTree>
    <p:extLst>
      <p:ext uri="{BB962C8B-B14F-4D97-AF65-F5344CB8AC3E}">
        <p14:creationId xmlns:p14="http://schemas.microsoft.com/office/powerpoint/2010/main" val="174650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получить Python и как его использовать?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Linux </a:t>
            </a:r>
            <a:r>
              <a:rPr lang="ru-RU" dirty="0"/>
              <a:t>интерпретатор </a:t>
            </a:r>
            <a:r>
              <a:rPr lang="en-US" dirty="0"/>
              <a:t>Python3 </a:t>
            </a:r>
            <a:r>
              <a:rPr lang="ru-RU" dirty="0"/>
              <a:t>предустановлен по умолчанию.</a:t>
            </a:r>
          </a:p>
          <a:p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Windows </a:t>
            </a:r>
            <a:r>
              <a:rPr lang="ru-RU" dirty="0"/>
              <a:t>его придется установить вручную.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9699"/>
            <a:ext cx="5540375" cy="36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0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 с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9425" y="1472405"/>
            <a:ext cx="5503862" cy="49688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начала работы вам потребуются: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текстовый редактор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консоль</a:t>
            </a:r>
            <a:r>
              <a:rPr lang="ru-RU" dirty="0"/>
              <a:t>, в которой вы сможете запустить свой код и принудительно остановить его, когда он выйдет из-под контроля;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инструмент под названием </a:t>
            </a:r>
            <a:r>
              <a:rPr lang="ru-RU" b="1" dirty="0"/>
              <a:t>отладчик</a:t>
            </a:r>
            <a:r>
              <a:rPr lang="ru-RU" dirty="0"/>
              <a:t>, способный запускать ваш код шаг за шагом.</a:t>
            </a:r>
          </a:p>
          <a:p>
            <a:r>
              <a:rPr lang="ru-RU" dirty="0"/>
              <a:t>Стандартная установка </a:t>
            </a:r>
            <a:r>
              <a:rPr lang="ru-RU" dirty="0" err="1"/>
              <a:t>Python</a:t>
            </a:r>
            <a:r>
              <a:rPr lang="ru-RU" dirty="0"/>
              <a:t> 3 содержит IDLE.</a:t>
            </a:r>
          </a:p>
          <a:p>
            <a:r>
              <a:rPr lang="ru-RU" b="1" dirty="0"/>
              <a:t>IDLE</a:t>
            </a:r>
            <a:r>
              <a:rPr lang="ru-RU" dirty="0"/>
              <a:t> - это аббревиатура: </a:t>
            </a:r>
            <a:r>
              <a:rPr lang="ru-RU" b="1" dirty="0" err="1"/>
              <a:t>Integrated</a:t>
            </a:r>
            <a:r>
              <a:rPr lang="ru-RU" b="1" dirty="0"/>
              <a:t> </a:t>
            </a:r>
            <a:r>
              <a:rPr lang="ru-RU" b="1" dirty="0" err="1"/>
              <a:t>Development</a:t>
            </a:r>
            <a:r>
              <a:rPr lang="ru-RU" b="1" dirty="0"/>
              <a:t> </a:t>
            </a:r>
            <a:r>
              <a:rPr lang="ru-RU" b="1" dirty="0" err="1"/>
              <a:t>and</a:t>
            </a:r>
            <a:r>
              <a:rPr lang="ru-RU" b="1" dirty="0"/>
              <a:t> </a:t>
            </a:r>
            <a:r>
              <a:rPr lang="ru-RU" b="1" dirty="0" err="1"/>
              <a:t>Learning</a:t>
            </a:r>
            <a:r>
              <a:rPr lang="ru-RU" b="1" dirty="0"/>
              <a:t> </a:t>
            </a:r>
            <a:r>
              <a:rPr lang="ru-RU" b="1" dirty="0" err="1"/>
              <a:t>Environment</a:t>
            </a:r>
            <a:r>
              <a:rPr lang="ru-RU" dirty="0"/>
              <a:t>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8466" y="2140417"/>
            <a:ext cx="5540375" cy="32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1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Как написать и запустить свою первую программу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571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Сообщение об ошибке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584325"/>
            <a:ext cx="5503862" cy="51212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Сообщение (красным) показывает (в следующих строках):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Трассировка</a:t>
            </a:r>
            <a:r>
              <a:rPr lang="ru-RU" dirty="0"/>
              <a:t> (это путь, по которому код проходит через различные части программы - пока вы можете игнорировать его, поскольку в таком простом коде он пуст).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Место возникновения ошибки </a:t>
            </a:r>
            <a:r>
              <a:rPr lang="ru-RU" dirty="0"/>
              <a:t>(имя файла, содержащего ошибку, номер строки и имя модуля).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Содержание строки с ошибкой.</a:t>
            </a:r>
            <a:r>
              <a:rPr lang="ru-RU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Название ошибки </a:t>
            </a:r>
            <a:r>
              <a:rPr lang="ru-RU" dirty="0"/>
              <a:t>и краткое объяснение.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8467" y="2598214"/>
            <a:ext cx="5540375" cy="268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04884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print()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658813"/>
          </a:xfrm>
        </p:spPr>
        <p:txBody>
          <a:bodyPr/>
          <a:lstStyle/>
          <a:p>
            <a:r>
              <a:rPr lang="ru-RU" dirty="0"/>
              <a:t>Слово </a:t>
            </a:r>
            <a:r>
              <a:rPr lang="ru-RU" b="1" dirty="0" err="1"/>
              <a:t>print</a:t>
            </a:r>
            <a:r>
              <a:rPr lang="ru-RU" dirty="0"/>
              <a:t> является названием </a:t>
            </a:r>
            <a:r>
              <a:rPr lang="ru-RU" b="1" dirty="0"/>
              <a:t>функции</a:t>
            </a:r>
            <a:r>
              <a:rPr lang="ru-RU" dirty="0"/>
              <a:t>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4"/>
          </p:nvPr>
        </p:nvSpPr>
        <p:spPr>
          <a:xfrm>
            <a:off x="595949" y="2400300"/>
            <a:ext cx="11196636" cy="640080"/>
          </a:xfrm>
        </p:spPr>
        <p:txBody>
          <a:bodyPr/>
          <a:lstStyle/>
          <a:p>
            <a:r>
              <a:rPr lang="en-US" dirty="0"/>
              <a:t>print("Hello, World!")</a:t>
            </a:r>
            <a:endParaRPr lang="ru-RU" dirty="0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595949" y="3322637"/>
            <a:ext cx="11196636" cy="331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Откуда берутся функции?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Они могут исходить из самого </a:t>
            </a:r>
            <a:r>
              <a:rPr lang="ru-RU" dirty="0" err="1"/>
              <a:t>Python</a:t>
            </a:r>
            <a:r>
              <a:rPr lang="ru-RU" dirty="0"/>
              <a:t>; функция </a:t>
            </a:r>
            <a:r>
              <a:rPr lang="en-US" b="1" dirty="0"/>
              <a:t>print</a:t>
            </a:r>
            <a:r>
              <a:rPr lang="en-US" dirty="0"/>
              <a:t>  </a:t>
            </a:r>
            <a:r>
              <a:rPr lang="ru-RU" dirty="0"/>
              <a:t>является одной из таких.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Они могут принадлежать одному или нескольким дополнениям Python под названиями </a:t>
            </a:r>
            <a:r>
              <a:rPr lang="ru-RU" b="1" dirty="0"/>
              <a:t>модули.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 можете </a:t>
            </a:r>
            <a:r>
              <a:rPr lang="ru-RU" b="1" dirty="0"/>
              <a:t>написать их самостоятельно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99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 о языке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print()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921703"/>
          </a:xfrm>
        </p:spPr>
        <p:txBody>
          <a:bodyPr/>
          <a:lstStyle/>
          <a:p>
            <a:r>
              <a:rPr lang="ru-RU" dirty="0"/>
              <a:t>В этом примере единственным аргументом, переданным функции </a:t>
            </a:r>
            <a:r>
              <a:rPr lang="ru-RU" dirty="0" err="1"/>
              <a:t>print</a:t>
            </a:r>
            <a:r>
              <a:rPr lang="ru-RU" dirty="0"/>
              <a:t>() является </a:t>
            </a:r>
            <a:r>
              <a:rPr lang="ru-RU" b="1" dirty="0"/>
              <a:t>строка</a:t>
            </a:r>
            <a:r>
              <a:rPr lang="ru-RU" dirty="0"/>
              <a:t>: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7" y="2750740"/>
            <a:ext cx="11196636" cy="549275"/>
          </a:xfrm>
        </p:spPr>
        <p:txBody>
          <a:bodyPr/>
          <a:lstStyle/>
          <a:p>
            <a:r>
              <a:rPr lang="en-US" dirty="0"/>
              <a:t>print("Hello, World!")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937" y="3387565"/>
            <a:ext cx="11196636" cy="28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Строка ограничена кавычками</a:t>
            </a:r>
            <a:r>
              <a:rPr lang="en-US" dirty="0"/>
              <a:t>.</a:t>
            </a:r>
          </a:p>
          <a:p>
            <a:r>
              <a:rPr lang="ru-RU" dirty="0"/>
              <a:t>Название функции (</a:t>
            </a:r>
            <a:r>
              <a:rPr lang="ru-RU" b="1" dirty="0" err="1"/>
              <a:t>print</a:t>
            </a:r>
            <a:r>
              <a:rPr lang="ru-RU" dirty="0"/>
              <a:t> в данном случае) вместе с круглыми скобками и аргументом(</a:t>
            </a:r>
            <a:r>
              <a:rPr lang="ru-RU" dirty="0" err="1"/>
              <a:t>ами</a:t>
            </a:r>
            <a:r>
              <a:rPr lang="ru-RU" dirty="0"/>
              <a:t>) образует вызов функции.</a:t>
            </a:r>
            <a:endParaRPr lang="en-US" dirty="0"/>
          </a:p>
          <a:p>
            <a:r>
              <a:rPr lang="ru-RU" dirty="0"/>
              <a:t>Вызов функции является одним из возможных видов </a:t>
            </a:r>
            <a:r>
              <a:rPr lang="ru-RU" b="1" dirty="0"/>
              <a:t>инструкций </a:t>
            </a:r>
            <a:r>
              <a:rPr lang="ru-RU" b="1" dirty="0" err="1"/>
              <a:t>Python</a:t>
            </a:r>
            <a:r>
              <a:rPr lang="ru-RU" dirty="0"/>
              <a:t>.</a:t>
            </a:r>
            <a:endParaRPr lang="en-US" dirty="0"/>
          </a:p>
          <a:p>
            <a:r>
              <a:rPr lang="ru-RU" b="1" dirty="0"/>
              <a:t>В строке была только одна инструкция.</a:t>
            </a:r>
          </a:p>
        </p:txBody>
      </p:sp>
    </p:spTree>
    <p:extLst>
      <p:ext uri="{BB962C8B-B14F-4D97-AF65-F5344CB8AC3E}">
        <p14:creationId xmlns:p14="http://schemas.microsoft.com/office/powerpoint/2010/main" val="397521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- символы перехода и перевода 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910273"/>
          </a:xfrm>
        </p:spPr>
        <p:txBody>
          <a:bodyPr/>
          <a:lstStyle/>
          <a:p>
            <a:r>
              <a:rPr lang="ru-RU" dirty="0"/>
              <a:t>Обратная косая черта (\) имеет особое значение при использовании внутри строк - это называется </a:t>
            </a:r>
            <a:r>
              <a:rPr lang="ru-RU" b="1" dirty="0" err="1"/>
              <a:t>escape</a:t>
            </a:r>
            <a:r>
              <a:rPr lang="ru-RU" b="1" dirty="0"/>
              <a:t>-символ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8" y="2651760"/>
            <a:ext cx="11196636" cy="11779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print(“interface G0/0\n </a:t>
            </a:r>
            <a:r>
              <a:rPr lang="en-US" dirty="0" err="1"/>
              <a:t>ip</a:t>
            </a:r>
            <a:r>
              <a:rPr lang="en-US" dirty="0"/>
              <a:t> address 10.0.0.1 255.255.255.0")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print(“no shutdown")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937" y="3829685"/>
            <a:ext cx="11196636" cy="52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Выполним код:</a:t>
            </a:r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515937" y="4339908"/>
            <a:ext cx="11196636" cy="15008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interface G0/0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10.0.0.1 255.255.255.0</a:t>
            </a:r>
          </a:p>
          <a:p>
            <a:endParaRPr lang="en-US" dirty="0"/>
          </a:p>
          <a:p>
            <a:r>
              <a:rPr lang="en-US" dirty="0"/>
              <a:t>no shutdown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924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символ </a:t>
            </a:r>
            <a:r>
              <a:rPr lang="ru-RU" dirty="0" err="1"/>
              <a:t>escape</a:t>
            </a:r>
            <a:r>
              <a:rPr lang="ru-RU" dirty="0"/>
              <a:t> и символ новой строки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287463"/>
          </a:xfrm>
        </p:spPr>
        <p:txBody>
          <a:bodyPr/>
          <a:lstStyle/>
          <a:p>
            <a:r>
              <a:rPr lang="ru-RU" dirty="0"/>
              <a:t>Если вы хотите поместить только одну обратную косую черту внутри строки, не забывайте о ее экранирующей природе - вам нужно удвоить ее: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4"/>
          </p:nvPr>
        </p:nvSpPr>
        <p:spPr>
          <a:xfrm>
            <a:off x="515939" y="3028951"/>
            <a:ext cx="11196636" cy="560070"/>
          </a:xfrm>
        </p:spPr>
        <p:txBody>
          <a:bodyPr/>
          <a:lstStyle/>
          <a:p>
            <a:r>
              <a:rPr lang="en-US" dirty="0"/>
              <a:t>print("\\")</a:t>
            </a:r>
            <a:endParaRPr lang="ru-RU" dirty="0"/>
          </a:p>
        </p:txBody>
      </p:sp>
      <p:sp>
        <p:nvSpPr>
          <p:cNvPr id="9" name="Объект 6"/>
          <p:cNvSpPr txBox="1">
            <a:spLocks/>
          </p:cNvSpPr>
          <p:nvPr/>
        </p:nvSpPr>
        <p:spPr>
          <a:xfrm>
            <a:off x="515937" y="3852546"/>
            <a:ext cx="11196636" cy="128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 все </a:t>
            </a:r>
            <a:r>
              <a:rPr lang="ru-RU" dirty="0" err="1"/>
              <a:t>escape</a:t>
            </a:r>
            <a:r>
              <a:rPr lang="ru-RU" dirty="0"/>
              <a:t>-пары (обратная косая черта в сочетании с другим символом) что-то значат.</a:t>
            </a:r>
          </a:p>
        </p:txBody>
      </p:sp>
    </p:spTree>
    <p:extLst>
      <p:ext uri="{BB962C8B-B14F-4D97-AF65-F5344CB8AC3E}">
        <p14:creationId xmlns:p14="http://schemas.microsoft.com/office/powerpoint/2010/main" val="2339361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- использование нескольких аргументов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Один вызов функции </a:t>
            </a:r>
            <a:r>
              <a:rPr lang="ru-RU" dirty="0" err="1"/>
              <a:t>print</a:t>
            </a:r>
            <a:r>
              <a:rPr lang="ru-RU" dirty="0"/>
              <a:t>() может содержать несколько аргументов. Все они являются строками.</a:t>
            </a:r>
          </a:p>
          <a:p>
            <a:r>
              <a:rPr lang="ru-RU" dirty="0"/>
              <a:t>Аргументы разделены запятыми.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7" y="3393440"/>
            <a:ext cx="11196636" cy="4578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print(“show </a:t>
            </a:r>
            <a:r>
              <a:rPr lang="en-US" dirty="0" err="1"/>
              <a:t>ip</a:t>
            </a:r>
            <a:r>
              <a:rPr lang="en-US" dirty="0"/>
              <a:t>", “interface", “brief")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937" y="3920488"/>
            <a:ext cx="11196636" cy="2228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 этого примера вытекают два вывода: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(), вызываемая с более чем одним аргументом, </a:t>
            </a:r>
            <a:br>
              <a:rPr lang="ru-RU" dirty="0"/>
            </a:br>
            <a:r>
              <a:rPr lang="ru-RU" b="1" dirty="0"/>
              <a:t>выводит их все в одну строку</a:t>
            </a:r>
            <a:r>
              <a:rPr lang="ru-RU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</a:t>
            </a:r>
            <a:r>
              <a:rPr lang="ru-RU" b="1" dirty="0"/>
              <a:t>ставит пробел </a:t>
            </a:r>
            <a:r>
              <a:rPr lang="ru-RU" dirty="0"/>
              <a:t>между выведенными аргументами.</a:t>
            </a:r>
          </a:p>
        </p:txBody>
      </p:sp>
    </p:spTree>
    <p:extLst>
      <p:ext uri="{BB962C8B-B14F-4D97-AF65-F5344CB8AC3E}">
        <p14:creationId xmlns:p14="http://schemas.microsoft.com/office/powerpoint/2010/main" val="420477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аргументы ключевого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521357"/>
            <a:ext cx="11196636" cy="271621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имеет два ключевых аргумента, которые вы можете использовать для своих целей. </a:t>
            </a:r>
          </a:p>
          <a:p>
            <a:r>
              <a:rPr lang="ru-RU" dirty="0"/>
              <a:t>Чтобы его использовать, необходимо знать некоторые правила: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аргумент ключевого слова состоит из трех элементов: </a:t>
            </a:r>
            <a:r>
              <a:rPr lang="ru-RU" b="1" dirty="0"/>
              <a:t>ключевое слово</a:t>
            </a:r>
            <a:r>
              <a:rPr lang="ru-RU" dirty="0"/>
              <a:t>, идентифицирующее аргумент (здесь </a:t>
            </a:r>
            <a:r>
              <a:rPr lang="ru-RU" dirty="0" err="1"/>
              <a:t>end</a:t>
            </a:r>
            <a:r>
              <a:rPr lang="ru-RU" dirty="0"/>
              <a:t>); </a:t>
            </a:r>
            <a:r>
              <a:rPr lang="ru-RU" b="1" dirty="0"/>
              <a:t>знак равенства </a:t>
            </a:r>
            <a:r>
              <a:rPr lang="ru-RU" dirty="0"/>
              <a:t>(=); и </a:t>
            </a:r>
            <a:r>
              <a:rPr lang="ru-RU" b="1" dirty="0"/>
              <a:t>значение</a:t>
            </a:r>
            <a:r>
              <a:rPr lang="ru-RU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любые ключевые аргументы должны быть помещены </a:t>
            </a:r>
            <a:r>
              <a:rPr lang="ru-RU" b="1" dirty="0"/>
              <a:t>после последнего позиционного аргумента</a:t>
            </a:r>
            <a:r>
              <a:rPr lang="ru-RU" dirty="0"/>
              <a:t> (это очень важно)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9" y="4397590"/>
            <a:ext cx="11196636" cy="1079819"/>
          </a:xfrm>
        </p:spPr>
        <p:txBody>
          <a:bodyPr/>
          <a:lstStyle/>
          <a:p>
            <a:r>
              <a:rPr lang="en-US" dirty="0"/>
              <a:t>print(“</a:t>
            </a:r>
            <a:r>
              <a:rPr lang="en-US" dirty="0" err="1"/>
              <a:t>ip</a:t>
            </a:r>
            <a:r>
              <a:rPr lang="en-US" dirty="0"/>
              <a:t> address", “10.0.0.1", </a:t>
            </a:r>
            <a:r>
              <a:rPr lang="en-US" dirty="0">
                <a:solidFill>
                  <a:srgbClr val="FF0000"/>
                </a:solidFill>
              </a:rPr>
              <a:t>end=" "</a:t>
            </a:r>
            <a:r>
              <a:rPr lang="en-US" dirty="0"/>
              <a:t>)</a:t>
            </a:r>
          </a:p>
          <a:p>
            <a:r>
              <a:rPr lang="en-US" dirty="0"/>
              <a:t>print(“255.255.255.0")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5936" y="5671295"/>
            <a:ext cx="11196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Поведение по умолчанию отражает ситуацию, когда аргумент ключевого слова </a:t>
            </a:r>
            <a:r>
              <a:rPr lang="ru-RU" sz="2400" dirty="0" err="1"/>
              <a:t>end</a:t>
            </a:r>
            <a:r>
              <a:rPr lang="ru-RU" sz="2400" dirty="0"/>
              <a:t> </a:t>
            </a:r>
            <a:r>
              <a:rPr lang="ru-RU" sz="2400" b="1" dirty="0"/>
              <a:t>неявно</a:t>
            </a:r>
            <a:r>
              <a:rPr lang="ru-RU" sz="2400" dirty="0"/>
              <a:t> используется следующим образом: </a:t>
            </a:r>
            <a:r>
              <a:rPr lang="ru-RU" sz="2400" b="1" dirty="0" err="1"/>
              <a:t>end</a:t>
            </a:r>
            <a:r>
              <a:rPr lang="ru-RU" sz="2400" b="1" dirty="0"/>
              <a:t>="\n"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625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- аргументы ключевого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по умолчанию разделяет свои выходные аргументы пробелами. Это поведение тоже можно изменить.</a:t>
            </a:r>
          </a:p>
          <a:p>
            <a:r>
              <a:rPr lang="ru-RU" dirty="0"/>
              <a:t>Ключевой аргумент, который может это сделать, называется </a:t>
            </a:r>
            <a:r>
              <a:rPr lang="ru-RU" b="1" dirty="0" err="1"/>
              <a:t>sep</a:t>
            </a:r>
            <a:r>
              <a:rPr lang="ru-RU" dirty="0"/>
              <a:t> (от слова разделитель - </a:t>
            </a:r>
            <a:r>
              <a:rPr lang="ru-RU" dirty="0" err="1"/>
              <a:t>separator</a:t>
            </a:r>
            <a:r>
              <a:rPr lang="ru-RU" dirty="0"/>
              <a:t>).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9" y="3851275"/>
            <a:ext cx="11196636" cy="663575"/>
          </a:xfrm>
        </p:spPr>
        <p:txBody>
          <a:bodyPr>
            <a:normAutofit/>
          </a:bodyPr>
          <a:lstStyle/>
          <a:p>
            <a:r>
              <a:rPr lang="en-US" dirty="0"/>
              <a:t>print(“10", “0", “0", “1", </a:t>
            </a:r>
            <a:r>
              <a:rPr lang="en-US" dirty="0" err="1"/>
              <a:t>sep</a:t>
            </a:r>
            <a:r>
              <a:rPr lang="en-US" dirty="0"/>
              <a:t>=“.")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15936" y="4648517"/>
            <a:ext cx="11348403" cy="184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Примечание: значение аргумента </a:t>
            </a:r>
            <a:r>
              <a:rPr lang="ru-RU" b="1" dirty="0" err="1"/>
              <a:t>sep</a:t>
            </a:r>
            <a:r>
              <a:rPr lang="ru-RU" dirty="0"/>
              <a:t> также может быть </a:t>
            </a:r>
            <a:r>
              <a:rPr lang="ru-RU" b="1" dirty="0"/>
              <a:t>пустой строкой</a:t>
            </a:r>
            <a:r>
              <a:rPr lang="ru-RU" dirty="0"/>
              <a:t>. Попробуйте сами.</a:t>
            </a:r>
          </a:p>
        </p:txBody>
      </p:sp>
    </p:spTree>
    <p:extLst>
      <p:ext uri="{BB962C8B-B14F-4D97-AF65-F5344CB8AC3E}">
        <p14:creationId xmlns:p14="http://schemas.microsoft.com/office/powerpoint/2010/main" val="1218614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- аргументы ключевого слова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069658"/>
          </a:xfrm>
        </p:spPr>
        <p:txBody>
          <a:bodyPr/>
          <a:lstStyle/>
          <a:p>
            <a:r>
              <a:rPr lang="ru-RU" dirty="0"/>
              <a:t>Оба ключевых аргумента могут быть смешаны в одном вызове, как здесь, в окне редактора.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4"/>
          </p:nvPr>
        </p:nvSpPr>
        <p:spPr>
          <a:xfrm>
            <a:off x="515937" y="2811145"/>
            <a:ext cx="11196636" cy="1086485"/>
          </a:xfrm>
        </p:spPr>
        <p:txBody>
          <a:bodyPr/>
          <a:lstStyle/>
          <a:p>
            <a:r>
              <a:rPr lang="en-US" dirty="0"/>
              <a:t>print("My", "name", "is", </a:t>
            </a:r>
            <a:r>
              <a:rPr lang="en-US" dirty="0" err="1"/>
              <a:t>sep</a:t>
            </a:r>
            <a:r>
              <a:rPr lang="en-US" dirty="0"/>
              <a:t>="_", end="*")</a:t>
            </a:r>
          </a:p>
          <a:p>
            <a:r>
              <a:rPr lang="en-US" dirty="0"/>
              <a:t>print("Monty", "Python.", </a:t>
            </a:r>
            <a:r>
              <a:rPr lang="en-US" dirty="0" err="1"/>
              <a:t>sep</a:t>
            </a:r>
            <a:r>
              <a:rPr lang="en-US" dirty="0"/>
              <a:t>="*", end="*\n")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45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данных.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2650079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101267-0EFF-4FD5-BCB5-661F22B4BF0A}"/>
              </a:ext>
            </a:extLst>
          </p:cNvPr>
          <p:cNvSpPr txBox="1"/>
          <p:nvPr/>
        </p:nvSpPr>
        <p:spPr>
          <a:xfrm>
            <a:off x="972364" y="573612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Переменные в </a:t>
            </a:r>
            <a:r>
              <a:rPr lang="en-US" sz="400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C6A89-5528-4CBB-A699-32784BD28C59}"/>
              </a:ext>
            </a:extLst>
          </p:cNvPr>
          <p:cNvSpPr txBox="1"/>
          <p:nvPr/>
        </p:nvSpPr>
        <p:spPr>
          <a:xfrm>
            <a:off x="1091604" y="2264900"/>
            <a:ext cx="92419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Circe"/>
              </a:rPr>
              <a:t>Переменная — это простейшая именованная структура данных, в которой может быть сохранён промежуточный или конечный результат работы программы.</a:t>
            </a:r>
            <a:endParaRPr lang="ru-RU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730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2AFBA4-06E1-4D08-B7C3-F0C6E43F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39" y="1848774"/>
            <a:ext cx="4767401" cy="4195481"/>
          </a:xfrm>
        </p:spPr>
        <p:txBody>
          <a:bodyPr/>
          <a:lstStyle/>
          <a:p>
            <a:pPr algn="just"/>
            <a:r>
              <a:rPr lang="ru-RU" dirty="0"/>
              <a:t>Значение переменной — то, что сохраняет в себе переменная.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Знак «=» «оператор присваивания».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94146A-EA93-47EF-A549-7FCBD74F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029" y="2198335"/>
            <a:ext cx="2061955" cy="17481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D44B1E-2B5F-B827-9343-F04BDE74144F}"/>
              </a:ext>
            </a:extLst>
          </p:cNvPr>
          <p:cNvSpPr txBox="1"/>
          <p:nvPr/>
        </p:nvSpPr>
        <p:spPr>
          <a:xfrm>
            <a:off x="972364" y="573612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Переменные в </a:t>
            </a:r>
            <a:r>
              <a:rPr lang="en-US" sz="400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1305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компьютерная программа?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Программа делает компьютер пригодным для использования. </a:t>
            </a:r>
          </a:p>
          <a:p>
            <a:r>
              <a:rPr lang="ru-RU" dirty="0"/>
              <a:t>Без программы компьютер, даже самый мощный, не более чем объект. </a:t>
            </a:r>
          </a:p>
          <a:p>
            <a:r>
              <a:rPr lang="ru-RU" dirty="0"/>
              <a:t>Компьютеры способны выполнять очень сложные задачи, но эта способность не является врожденной.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8787" y="2451894"/>
            <a:ext cx="4267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949450" y="131903"/>
            <a:ext cx="84153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4000" b="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Оператор вывода </a:t>
            </a:r>
            <a:r>
              <a:rPr lang="ru-RU" sz="4000" b="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Команда </a:t>
            </a:r>
            <a:r>
              <a:rPr lang="de-DE" sz="4000" b="0" spc="64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print</a:t>
            </a:r>
            <a:r>
              <a:rPr lang="de-DE" sz="4000" b="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()</a:t>
            </a:r>
            <a:endParaRPr lang="ru-RU" altLang="ru-RU" sz="4000" b="0" spc="64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879600" y="1531409"/>
            <a:ext cx="828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228975" indent="-322897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print ( a )</a:t>
            </a:r>
            <a:r>
              <a:rPr lang="en-US" altLang="ru-RU" sz="2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800" b="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ru-RU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 значения переменной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a}</a:t>
            </a:r>
            <a:endParaRPr lang="ru-RU" altLang="ru-RU" sz="2800" dirty="0">
              <a:solidFill>
                <a:srgbClr val="333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879600" y="2424642"/>
            <a:ext cx="828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228975" indent="-322897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print (' Hello</a:t>
            </a:r>
            <a:r>
              <a:rPr lang="ru-RU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‘)</a:t>
            </a:r>
            <a:r>
              <a:rPr lang="en-US" altLang="ru-RU" sz="2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ru-RU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 текста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altLang="ru-RU" sz="2800" dirty="0">
              <a:solidFill>
                <a:srgbClr val="333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879600" y="3332693"/>
            <a:ext cx="8415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4488" indent="-1614488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print ( ‘</a:t>
            </a:r>
            <a:r>
              <a:rPr lang="en-US" altLang="ru-RU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Otvet</a:t>
            </a:r>
            <a:r>
              <a:rPr lang="ru-RU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', c )</a:t>
            </a:r>
            <a:r>
              <a:rPr lang="en-US" altLang="ru-RU" sz="28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800" b="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ru-RU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 текста и значения переменной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c}</a:t>
            </a:r>
            <a:endParaRPr lang="ru-RU" altLang="ru-RU" sz="2800" dirty="0">
              <a:solidFill>
                <a:srgbClr val="333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900238" y="4575176"/>
            <a:ext cx="8415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4488" indent="-1614488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587375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587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print ( </a:t>
            </a:r>
            <a:r>
              <a:rPr lang="en-US" altLang="ru-RU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ru-RU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 суммы чисел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altLang="ru-RU" sz="2800" dirty="0">
              <a:solidFill>
                <a:srgbClr val="333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9" grpId="0"/>
      <p:bldP spid="30730" grpId="0"/>
      <p:bldP spid="307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919288" y="188914"/>
            <a:ext cx="8140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4000" b="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Оператор ввода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911350" y="1058864"/>
            <a:ext cx="828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228975" indent="-3228975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a=input( )</a:t>
            </a:r>
            <a:r>
              <a:rPr lang="en-US" altLang="ru-RU" sz="2800" b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ru-RU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ввод значения переменной </a:t>
            </a:r>
            <a:r>
              <a:rPr lang="en-US" altLang="ru-RU" sz="28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a}</a:t>
            </a:r>
            <a:endParaRPr lang="ru-RU" altLang="ru-RU" sz="2800" dirty="0">
              <a:solidFill>
                <a:srgbClr val="333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992313" y="1978820"/>
            <a:ext cx="8280400" cy="1412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a=input(“</a:t>
            </a:r>
            <a:r>
              <a:rPr lang="ru-RU" sz="2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Введите число</a:t>
            </a:r>
            <a:r>
              <a:rPr lang="en-US" sz="2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”)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 = a + 2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 ( ‘c=“</a:t>
            </a:r>
            <a:r>
              <a:rPr lang="ru-RU" sz="2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26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 )</a:t>
            </a:r>
            <a:endParaRPr lang="ru-RU" sz="26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976438" y="4195764"/>
            <a:ext cx="8280400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138488" indent="-3138488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Протокол</a:t>
            </a:r>
            <a:r>
              <a:rPr lang="ru-RU" altLang="ru-RU" sz="2400" b="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ru-RU" sz="2400" b="0" dirty="0">
              <a:solidFill>
                <a:srgbClr val="333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 Введите число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ru-RU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lang="ru-RU" altLang="ru-RU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ru-RU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c=</a:t>
            </a:r>
            <a:r>
              <a:rPr lang="ru-RU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altLang="ru-RU" sz="2800" dirty="0">
              <a:solidFill>
                <a:srgbClr val="333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5581651" y="4130676"/>
            <a:ext cx="2017713" cy="574675"/>
          </a:xfrm>
          <a:prstGeom prst="wedgeRoundRectCallout">
            <a:avLst>
              <a:gd name="adj1" fmla="val -51810"/>
              <a:gd name="adj2" fmla="val 8480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solidFill>
                  <a:schemeClr val="bg2"/>
                </a:solidFill>
              </a:rPr>
              <a:t>компьютер</a:t>
            </a: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4651376" y="5421314"/>
            <a:ext cx="2513013" cy="642937"/>
          </a:xfrm>
          <a:prstGeom prst="wedgeRoundRectCallout">
            <a:avLst>
              <a:gd name="adj1" fmla="val -91060"/>
              <a:gd name="adj2" fmla="val -2308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400" dirty="0">
                <a:solidFill>
                  <a:schemeClr val="bg2"/>
                </a:solidFill>
              </a:rPr>
              <a:t>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133963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animBg="1"/>
      <p:bldP spid="28" grpId="0" build="p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C3D2C6F-0771-4EE0-BB31-20E61237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136" y="2083648"/>
            <a:ext cx="4754149" cy="2690704"/>
          </a:xfrm>
        </p:spPr>
        <p:txBody>
          <a:bodyPr/>
          <a:lstStyle/>
          <a:p>
            <a:r>
              <a:rPr lang="ru-RU" dirty="0"/>
              <a:t>Команду </a:t>
            </a:r>
            <a:r>
              <a:rPr lang="ru-RU" dirty="0" err="1"/>
              <a:t>name</a:t>
            </a:r>
            <a:r>
              <a:rPr lang="ru-RU" dirty="0"/>
              <a:t> = </a:t>
            </a:r>
            <a:r>
              <a:rPr lang="ru-RU" dirty="0" err="1"/>
              <a:t>input</a:t>
            </a:r>
            <a:r>
              <a:rPr lang="ru-RU" dirty="0"/>
              <a:t>() можно считать так: «Подожди, пока пользователь введет какую-то строку и помести введенную строку в переменную </a:t>
            </a:r>
            <a:r>
              <a:rPr lang="ru-RU" dirty="0" err="1"/>
              <a:t>name</a:t>
            </a:r>
            <a:r>
              <a:rPr lang="ru-RU" dirty="0"/>
              <a:t>».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6A10E5-79EA-4820-BA36-2329F5C3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877" y="2011414"/>
            <a:ext cx="3168720" cy="2835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94312D-2B37-4EDB-A2E2-FD7CA478557C}"/>
              </a:ext>
            </a:extLst>
          </p:cNvPr>
          <p:cNvSpPr txBox="1"/>
          <p:nvPr/>
        </p:nvSpPr>
        <p:spPr>
          <a:xfrm>
            <a:off x="990972" y="472367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Ввод-вывод в </a:t>
            </a:r>
            <a:r>
              <a:rPr lang="en-US" sz="4000" spc="64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93520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7780" y="543093"/>
            <a:ext cx="9529963" cy="1291713"/>
          </a:xfrm>
          <a:prstGeom prst="rect">
            <a:avLst/>
          </a:prstGeom>
        </p:spPr>
        <p:txBody>
          <a:bodyPr vert="horz" wrap="square" lIns="0" tIns="7316" rIns="0" bIns="0" rtlCol="0" anchor="t">
            <a:spAutoFit/>
          </a:bodyPr>
          <a:lstStyle/>
          <a:p>
            <a:pPr marL="7701" marR="3081">
              <a:lnSpc>
                <a:spcPct val="138800"/>
              </a:lnSpc>
              <a:spcBef>
                <a:spcPts val="58"/>
              </a:spcBef>
            </a:pPr>
            <a:r>
              <a:rPr sz="3002" spc="64" dirty="0"/>
              <a:t>Ввод</a:t>
            </a:r>
            <a:r>
              <a:rPr sz="3002" spc="-321" dirty="0"/>
              <a:t> </a:t>
            </a:r>
            <a:r>
              <a:rPr sz="3002" dirty="0"/>
              <a:t>данных</a:t>
            </a:r>
            <a:r>
              <a:rPr sz="3002" spc="-318" dirty="0"/>
              <a:t> </a:t>
            </a:r>
            <a:r>
              <a:rPr sz="3002" spc="-9" dirty="0"/>
              <a:t>(пользо</a:t>
            </a:r>
            <a:r>
              <a:rPr sz="3002" spc="-3" dirty="0"/>
              <a:t>в</a:t>
            </a:r>
            <a:r>
              <a:rPr sz="3002" spc="-24" dirty="0"/>
              <a:t>атель</a:t>
            </a:r>
            <a:r>
              <a:rPr sz="3002" spc="-330" dirty="0"/>
              <a:t> </a:t>
            </a:r>
            <a:r>
              <a:rPr sz="3002" spc="15" dirty="0"/>
              <a:t>до</a:t>
            </a:r>
            <a:r>
              <a:rPr sz="3002" spc="18" dirty="0"/>
              <a:t>л</a:t>
            </a:r>
            <a:r>
              <a:rPr sz="3002" spc="15" dirty="0"/>
              <a:t>жен</a:t>
            </a:r>
            <a:r>
              <a:rPr sz="3002" spc="-315" dirty="0"/>
              <a:t> </a:t>
            </a:r>
            <a:r>
              <a:rPr sz="3002" spc="52" dirty="0"/>
              <a:t>чт</a:t>
            </a:r>
            <a:r>
              <a:rPr sz="3002" spc="61" dirty="0"/>
              <a:t>о</a:t>
            </a:r>
            <a:r>
              <a:rPr sz="3002" spc="-9" dirty="0"/>
              <a:t>-</a:t>
            </a:r>
            <a:r>
              <a:rPr sz="3002" spc="85" dirty="0"/>
              <a:t>то</a:t>
            </a:r>
            <a:r>
              <a:rPr sz="3002" spc="-337" dirty="0"/>
              <a:t> </a:t>
            </a:r>
            <a:r>
              <a:rPr sz="3002" spc="27" dirty="0"/>
              <a:t>напечат</a:t>
            </a:r>
            <a:r>
              <a:rPr sz="3002" spc="33" dirty="0"/>
              <a:t>а</a:t>
            </a:r>
            <a:r>
              <a:rPr sz="3002" spc="-21" dirty="0"/>
              <a:t>ть  </a:t>
            </a:r>
            <a:r>
              <a:rPr sz="3002" spc="39" dirty="0"/>
              <a:t>на</a:t>
            </a:r>
            <a:r>
              <a:rPr sz="3002" spc="-318" dirty="0"/>
              <a:t> </a:t>
            </a:r>
            <a:r>
              <a:rPr sz="3002" spc="-24" dirty="0"/>
              <a:t>кла</a:t>
            </a:r>
            <a:r>
              <a:rPr sz="3002" spc="-21" dirty="0"/>
              <a:t>в</a:t>
            </a:r>
            <a:r>
              <a:rPr sz="3002" spc="52" dirty="0"/>
              <a:t>иа</a:t>
            </a:r>
            <a:r>
              <a:rPr sz="3002" spc="45" dirty="0"/>
              <a:t>т</a:t>
            </a:r>
            <a:r>
              <a:rPr sz="3002" spc="-18" dirty="0"/>
              <a:t>уре)</a:t>
            </a:r>
            <a:r>
              <a:rPr sz="3002" spc="-327" dirty="0"/>
              <a:t> </a:t>
            </a:r>
            <a:r>
              <a:rPr sz="3002" spc="622" dirty="0"/>
              <a:t>–</a:t>
            </a:r>
            <a:r>
              <a:rPr sz="3002" spc="-315" dirty="0"/>
              <a:t> </a:t>
            </a:r>
            <a:r>
              <a:rPr sz="3002" b="1" spc="24" dirty="0">
                <a:latin typeface="Trebuchet MS"/>
                <a:cs typeface="Trebuchet MS"/>
              </a:rPr>
              <a:t>input</a:t>
            </a:r>
            <a:endParaRPr sz="3002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7780" y="2075381"/>
            <a:ext cx="10099020" cy="439320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117059">
              <a:lnSpc>
                <a:spcPct val="138800"/>
              </a:lnSpc>
              <a:spcBef>
                <a:spcPts val="58"/>
              </a:spcBef>
            </a:pPr>
            <a:r>
              <a:rPr sz="3002" spc="52" dirty="0">
                <a:cs typeface="Trebuchet MS"/>
              </a:rPr>
              <a:t>Выв</a:t>
            </a:r>
            <a:r>
              <a:rPr sz="3002" spc="49" dirty="0">
                <a:cs typeface="Trebuchet MS"/>
              </a:rPr>
              <a:t>о</a:t>
            </a:r>
            <a:r>
              <a:rPr sz="3002" spc="-6" dirty="0">
                <a:cs typeface="Trebuchet MS"/>
              </a:rPr>
              <a:t>д</a:t>
            </a:r>
            <a:r>
              <a:rPr sz="3002" spc="-321" dirty="0">
                <a:cs typeface="Trebuchet MS"/>
              </a:rPr>
              <a:t> </a:t>
            </a:r>
            <a:r>
              <a:rPr sz="3002" dirty="0">
                <a:cs typeface="Trebuchet MS"/>
              </a:rPr>
              <a:t>данных</a:t>
            </a:r>
            <a:r>
              <a:rPr sz="3002" spc="-318" dirty="0">
                <a:cs typeface="Trebuchet MS"/>
              </a:rPr>
              <a:t> </a:t>
            </a:r>
            <a:r>
              <a:rPr sz="3002" spc="49" dirty="0">
                <a:cs typeface="Trebuchet MS"/>
              </a:rPr>
              <a:t>(програм</a:t>
            </a:r>
            <a:r>
              <a:rPr sz="3002" spc="67" dirty="0">
                <a:cs typeface="Trebuchet MS"/>
              </a:rPr>
              <a:t>м</a:t>
            </a:r>
            <a:r>
              <a:rPr sz="3002" spc="33" dirty="0">
                <a:cs typeface="Trebuchet MS"/>
              </a:rPr>
              <a:t>а</a:t>
            </a:r>
            <a:r>
              <a:rPr sz="3002" spc="-334" dirty="0">
                <a:cs typeface="Trebuchet MS"/>
              </a:rPr>
              <a:t> </a:t>
            </a:r>
            <a:r>
              <a:rPr sz="3002" spc="15" dirty="0">
                <a:cs typeface="Trebuchet MS"/>
              </a:rPr>
              <a:t>до</a:t>
            </a:r>
            <a:r>
              <a:rPr sz="3002" spc="18" dirty="0">
                <a:cs typeface="Trebuchet MS"/>
              </a:rPr>
              <a:t>л</a:t>
            </a:r>
            <a:r>
              <a:rPr sz="3002" spc="33" dirty="0">
                <a:cs typeface="Trebuchet MS"/>
              </a:rPr>
              <a:t>жна</a:t>
            </a:r>
            <a:r>
              <a:rPr sz="3002" spc="-315" dirty="0">
                <a:cs typeface="Trebuchet MS"/>
              </a:rPr>
              <a:t> </a:t>
            </a:r>
            <a:r>
              <a:rPr sz="3002" spc="52" dirty="0">
                <a:cs typeface="Trebuchet MS"/>
              </a:rPr>
              <a:t>чт</a:t>
            </a:r>
            <a:r>
              <a:rPr sz="3002" spc="61" dirty="0">
                <a:cs typeface="Trebuchet MS"/>
              </a:rPr>
              <a:t>о</a:t>
            </a:r>
            <a:r>
              <a:rPr sz="3002" spc="-9" dirty="0">
                <a:cs typeface="Trebuchet MS"/>
              </a:rPr>
              <a:t>-</a:t>
            </a:r>
            <a:r>
              <a:rPr sz="3002" spc="85" dirty="0">
                <a:cs typeface="Trebuchet MS"/>
              </a:rPr>
              <a:t>то</a:t>
            </a:r>
            <a:r>
              <a:rPr sz="3002" spc="-337" dirty="0">
                <a:cs typeface="Trebuchet MS"/>
              </a:rPr>
              <a:t> </a:t>
            </a:r>
            <a:r>
              <a:rPr sz="3002" spc="39" dirty="0">
                <a:cs typeface="Trebuchet MS"/>
              </a:rPr>
              <a:t>пока</a:t>
            </a:r>
            <a:r>
              <a:rPr sz="3002" dirty="0">
                <a:cs typeface="Trebuchet MS"/>
              </a:rPr>
              <a:t>зать  </a:t>
            </a:r>
            <a:r>
              <a:rPr sz="3002" spc="42" dirty="0">
                <a:cs typeface="Trebuchet MS"/>
              </a:rPr>
              <a:t>на</a:t>
            </a:r>
            <a:r>
              <a:rPr sz="3002" spc="-321" dirty="0">
                <a:cs typeface="Trebuchet MS"/>
              </a:rPr>
              <a:t> </a:t>
            </a:r>
            <a:r>
              <a:rPr sz="3002" spc="-9" dirty="0">
                <a:cs typeface="Trebuchet MS"/>
              </a:rPr>
              <a:t>экране)</a:t>
            </a:r>
            <a:r>
              <a:rPr sz="3002" spc="-321" dirty="0">
                <a:cs typeface="Trebuchet MS"/>
              </a:rPr>
              <a:t> </a:t>
            </a:r>
            <a:r>
              <a:rPr sz="3002" spc="622" dirty="0">
                <a:cs typeface="Trebuchet MS"/>
              </a:rPr>
              <a:t>–</a:t>
            </a:r>
            <a:r>
              <a:rPr sz="3002" spc="-321" dirty="0">
                <a:cs typeface="Trebuchet MS"/>
              </a:rPr>
              <a:t> </a:t>
            </a:r>
            <a:r>
              <a:rPr sz="3002" b="1" spc="12" dirty="0">
                <a:cs typeface="Trebuchet MS"/>
              </a:rPr>
              <a:t>print</a:t>
            </a:r>
            <a:endParaRPr sz="3002" dirty="0">
              <a:cs typeface="Trebuchet MS"/>
            </a:endParaRPr>
          </a:p>
          <a:p>
            <a:pPr>
              <a:spcBef>
                <a:spcPts val="27"/>
              </a:spcBef>
            </a:pPr>
            <a:endParaRPr sz="5154" dirty="0">
              <a:cs typeface="Trebuchet MS"/>
            </a:endParaRPr>
          </a:p>
          <a:p>
            <a:pPr marL="2707000" marR="3081"/>
            <a:r>
              <a:rPr sz="2800" spc="45" dirty="0">
                <a:cs typeface="Trebuchet MS"/>
              </a:rPr>
              <a:t>Избегайте</a:t>
            </a:r>
            <a:r>
              <a:rPr sz="2800" spc="-267" dirty="0">
                <a:cs typeface="Trebuchet MS"/>
              </a:rPr>
              <a:t> </a:t>
            </a:r>
            <a:r>
              <a:rPr sz="2800" spc="24" dirty="0">
                <a:cs typeface="Trebuchet MS"/>
              </a:rPr>
              <a:t>использования</a:t>
            </a:r>
            <a:r>
              <a:rPr sz="2800" spc="-270" dirty="0">
                <a:cs typeface="Trebuchet MS"/>
              </a:rPr>
              <a:t> </a:t>
            </a:r>
            <a:r>
              <a:rPr sz="2800" spc="55" dirty="0">
                <a:cs typeface="Trebuchet MS"/>
              </a:rPr>
              <a:t>пробелов</a:t>
            </a:r>
            <a:r>
              <a:rPr sz="2800" spc="-261" dirty="0">
                <a:cs typeface="Trebuchet MS"/>
              </a:rPr>
              <a:t> </a:t>
            </a:r>
            <a:r>
              <a:rPr sz="2800" spc="36" dirty="0">
                <a:cs typeface="Trebuchet MS"/>
              </a:rPr>
              <a:t>сразу  </a:t>
            </a:r>
            <a:r>
              <a:rPr sz="2800" spc="30" dirty="0">
                <a:cs typeface="Trebuchet MS"/>
              </a:rPr>
              <a:t>перед</a:t>
            </a:r>
            <a:r>
              <a:rPr sz="2800" spc="-252" dirty="0">
                <a:cs typeface="Trebuchet MS"/>
              </a:rPr>
              <a:t> </a:t>
            </a:r>
            <a:r>
              <a:rPr sz="2800" spc="39" dirty="0">
                <a:cs typeface="Trebuchet MS"/>
              </a:rPr>
              <a:t>открыва</a:t>
            </a:r>
            <a:r>
              <a:rPr sz="2800" spc="58" dirty="0">
                <a:cs typeface="Trebuchet MS"/>
              </a:rPr>
              <a:t>ю</a:t>
            </a:r>
            <a:r>
              <a:rPr sz="2800" spc="39" dirty="0">
                <a:cs typeface="Trebuchet MS"/>
              </a:rPr>
              <a:t>щей</a:t>
            </a:r>
            <a:r>
              <a:rPr sz="2800" spc="-267" dirty="0">
                <a:cs typeface="Trebuchet MS"/>
              </a:rPr>
              <a:t> </a:t>
            </a:r>
            <a:r>
              <a:rPr sz="2800" spc="36" dirty="0">
                <a:cs typeface="Trebuchet MS"/>
              </a:rPr>
              <a:t>скобк</a:t>
            </a:r>
            <a:r>
              <a:rPr sz="2800" spc="42" dirty="0">
                <a:cs typeface="Trebuchet MS"/>
              </a:rPr>
              <a:t>о</a:t>
            </a:r>
            <a:r>
              <a:rPr sz="2800" spc="-103" dirty="0">
                <a:cs typeface="Trebuchet MS"/>
              </a:rPr>
              <a:t>й,</a:t>
            </a:r>
            <a:r>
              <a:rPr sz="2800" spc="-273" dirty="0">
                <a:cs typeface="Trebuchet MS"/>
              </a:rPr>
              <a:t> </a:t>
            </a:r>
            <a:r>
              <a:rPr sz="2800" spc="18" dirty="0">
                <a:cs typeface="Trebuchet MS"/>
              </a:rPr>
              <a:t>после</a:t>
            </a:r>
            <a:r>
              <a:rPr sz="2800" spc="-252" dirty="0">
                <a:cs typeface="Trebuchet MS"/>
              </a:rPr>
              <a:t> </a:t>
            </a:r>
            <a:r>
              <a:rPr sz="2800" spc="64" dirty="0">
                <a:cs typeface="Trebuchet MS"/>
              </a:rPr>
              <a:t>которой  </a:t>
            </a:r>
            <a:r>
              <a:rPr sz="2800" spc="18" dirty="0">
                <a:cs typeface="Trebuchet MS"/>
              </a:rPr>
              <a:t>начинается</a:t>
            </a:r>
            <a:r>
              <a:rPr sz="2800" spc="-252" dirty="0">
                <a:cs typeface="Trebuchet MS"/>
              </a:rPr>
              <a:t> </a:t>
            </a:r>
            <a:r>
              <a:rPr sz="2800" spc="30" dirty="0">
                <a:cs typeface="Trebuchet MS"/>
              </a:rPr>
              <a:t>список</a:t>
            </a:r>
            <a:r>
              <a:rPr sz="2800" spc="-252" dirty="0">
                <a:cs typeface="Trebuchet MS"/>
              </a:rPr>
              <a:t> </a:t>
            </a:r>
            <a:r>
              <a:rPr sz="2800" spc="42" dirty="0">
                <a:cs typeface="Trebuchet MS"/>
              </a:rPr>
              <a:t>аргументов</a:t>
            </a:r>
            <a:r>
              <a:rPr sz="2800" spc="-261" dirty="0">
                <a:cs typeface="Trebuchet MS"/>
              </a:rPr>
              <a:t> </a:t>
            </a:r>
            <a:r>
              <a:rPr sz="2800" spc="-30" dirty="0">
                <a:cs typeface="Trebuchet MS"/>
              </a:rPr>
              <a:t>функции.</a:t>
            </a:r>
            <a:endParaRPr sz="2800" dirty="0">
              <a:cs typeface="Trebuchet MS"/>
            </a:endParaRPr>
          </a:p>
          <a:p>
            <a:pPr marL="2707000">
              <a:spcBef>
                <a:spcPts val="21"/>
              </a:spcBef>
              <a:tabLst>
                <a:tab pos="4898399" algn="l"/>
              </a:tabLst>
            </a:pPr>
            <a:r>
              <a:rPr sz="2800" spc="27" dirty="0">
                <a:solidFill>
                  <a:srgbClr val="008000"/>
                </a:solidFill>
                <a:cs typeface="Trebuchet MS"/>
              </a:rPr>
              <a:t>Правильно</a:t>
            </a:r>
            <a:r>
              <a:rPr sz="2800" spc="27" dirty="0">
                <a:cs typeface="Trebuchet MS"/>
              </a:rPr>
              <a:t>:	</a:t>
            </a:r>
            <a:r>
              <a:rPr sz="2800" spc="3" dirty="0">
                <a:solidFill>
                  <a:srgbClr val="3878BD"/>
                </a:solidFill>
                <a:cs typeface="Courier New"/>
              </a:rPr>
              <a:t>print</a:t>
            </a:r>
            <a:r>
              <a:rPr sz="2800" spc="3" dirty="0">
                <a:cs typeface="Courier New"/>
              </a:rPr>
              <a:t>(</a:t>
            </a:r>
            <a:r>
              <a:rPr sz="2800" spc="3" dirty="0">
                <a:solidFill>
                  <a:srgbClr val="9E63A9"/>
                </a:solidFill>
                <a:cs typeface="Courier New"/>
              </a:rPr>
              <a:t>'Привет!'</a:t>
            </a:r>
            <a:r>
              <a:rPr sz="2800" spc="3" dirty="0">
                <a:cs typeface="Courier New"/>
              </a:rPr>
              <a:t>)</a:t>
            </a:r>
            <a:endParaRPr sz="2800" dirty="0">
              <a:cs typeface="Courier New"/>
            </a:endParaRPr>
          </a:p>
          <a:p>
            <a:pPr marL="2707000">
              <a:spcBef>
                <a:spcPts val="1206"/>
              </a:spcBef>
              <a:tabLst>
                <a:tab pos="4884921" algn="l"/>
              </a:tabLst>
            </a:pPr>
            <a:r>
              <a:rPr sz="2800" spc="24" dirty="0">
                <a:solidFill>
                  <a:srgbClr val="CC0000"/>
                </a:solidFill>
                <a:cs typeface="Trebuchet MS"/>
              </a:rPr>
              <a:t>Неправильно:	</a:t>
            </a:r>
            <a:r>
              <a:rPr sz="2800" spc="6" dirty="0">
                <a:solidFill>
                  <a:srgbClr val="3878BD"/>
                </a:solidFill>
                <a:cs typeface="Courier New"/>
              </a:rPr>
              <a:t>print</a:t>
            </a:r>
            <a:r>
              <a:rPr sz="2800" spc="-33" dirty="0">
                <a:solidFill>
                  <a:srgbClr val="3878BD"/>
                </a:solidFill>
                <a:cs typeface="Courier New"/>
              </a:rPr>
              <a:t> </a:t>
            </a:r>
            <a:r>
              <a:rPr sz="2800" spc="6" dirty="0">
                <a:cs typeface="Courier New"/>
              </a:rPr>
              <a:t>(</a:t>
            </a:r>
            <a:r>
              <a:rPr sz="2800" spc="6" dirty="0">
                <a:solidFill>
                  <a:srgbClr val="9E63A9"/>
                </a:solidFill>
                <a:cs typeface="Courier New"/>
              </a:rPr>
              <a:t>'Привет!'</a:t>
            </a:r>
            <a:r>
              <a:rPr sz="2800" spc="6" dirty="0">
                <a:cs typeface="Courier New"/>
              </a:rPr>
              <a:t>)</a:t>
            </a:r>
            <a:endParaRPr sz="2395" dirty="0"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63" y="4271983"/>
            <a:ext cx="1526246" cy="15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37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8555" y="661687"/>
            <a:ext cx="8230299" cy="52399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6573" y="189210"/>
            <a:ext cx="2942663" cy="559606"/>
          </a:xfrm>
          <a:prstGeom prst="rect">
            <a:avLst/>
          </a:prstGeom>
        </p:spPr>
        <p:txBody>
          <a:bodyPr vert="horz" wrap="square" lIns="0" tIns="8856" rIns="0" bIns="0" rtlCol="0" anchor="t">
            <a:spAutoFit/>
          </a:bodyPr>
          <a:lstStyle/>
          <a:p>
            <a:pPr marL="7701">
              <a:lnSpc>
                <a:spcPct val="100000"/>
              </a:lnSpc>
              <a:spcBef>
                <a:spcPts val="69"/>
              </a:spcBef>
            </a:pPr>
            <a:r>
              <a:rPr sz="1789" spc="33" dirty="0">
                <a:solidFill>
                  <a:srgbClr val="FF0000"/>
                </a:solidFill>
              </a:rPr>
              <a:t>Код</a:t>
            </a:r>
            <a:r>
              <a:rPr sz="1789" spc="-188" dirty="0">
                <a:solidFill>
                  <a:srgbClr val="FF0000"/>
                </a:solidFill>
              </a:rPr>
              <a:t> </a:t>
            </a:r>
            <a:r>
              <a:rPr sz="1789" spc="376" dirty="0">
                <a:solidFill>
                  <a:srgbClr val="FF0000"/>
                </a:solidFill>
              </a:rPr>
              <a:t>–</a:t>
            </a:r>
            <a:r>
              <a:rPr sz="1789" spc="-188" dirty="0">
                <a:solidFill>
                  <a:srgbClr val="FF0000"/>
                </a:solidFill>
              </a:rPr>
              <a:t> </a:t>
            </a:r>
            <a:r>
              <a:rPr sz="1789" spc="-6" dirty="0">
                <a:solidFill>
                  <a:srgbClr val="FF0000"/>
                </a:solidFill>
              </a:rPr>
              <a:t>взгляд</a:t>
            </a:r>
            <a:r>
              <a:rPr sz="1789" spc="-188" dirty="0">
                <a:solidFill>
                  <a:srgbClr val="FF0000"/>
                </a:solidFill>
              </a:rPr>
              <a:t> </a:t>
            </a:r>
            <a:r>
              <a:rPr sz="1789" spc="55" dirty="0">
                <a:solidFill>
                  <a:srgbClr val="FF0000"/>
                </a:solidFill>
              </a:rPr>
              <a:t>програм</a:t>
            </a:r>
            <a:r>
              <a:rPr sz="1789" spc="73" dirty="0">
                <a:solidFill>
                  <a:srgbClr val="FF0000"/>
                </a:solidFill>
              </a:rPr>
              <a:t>м</a:t>
            </a:r>
            <a:r>
              <a:rPr sz="1789" spc="27" dirty="0">
                <a:solidFill>
                  <a:srgbClr val="FF0000"/>
                </a:solidFill>
              </a:rPr>
              <a:t>иста</a:t>
            </a:r>
            <a:endParaRPr sz="1789"/>
          </a:p>
        </p:txBody>
      </p:sp>
      <p:sp>
        <p:nvSpPr>
          <p:cNvPr id="4" name="object 4"/>
          <p:cNvSpPr txBox="1"/>
          <p:nvPr/>
        </p:nvSpPr>
        <p:spPr>
          <a:xfrm>
            <a:off x="4841739" y="6091452"/>
            <a:ext cx="4929597" cy="559606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spc="45" dirty="0">
                <a:solidFill>
                  <a:srgbClr val="FF0000"/>
                </a:solidFill>
                <a:latin typeface="Trebuchet MS"/>
                <a:cs typeface="Trebuchet MS"/>
              </a:rPr>
              <a:t>Консо</a:t>
            </a:r>
            <a:r>
              <a:rPr sz="1789" spc="-45" dirty="0">
                <a:solidFill>
                  <a:srgbClr val="FF0000"/>
                </a:solidFill>
                <a:latin typeface="Trebuchet MS"/>
                <a:cs typeface="Trebuchet MS"/>
              </a:rPr>
              <a:t>ль</a:t>
            </a:r>
            <a:r>
              <a:rPr sz="1789" spc="-19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89" spc="-39" dirty="0">
                <a:solidFill>
                  <a:srgbClr val="FF0000"/>
                </a:solidFill>
                <a:latin typeface="Trebuchet MS"/>
                <a:cs typeface="Trebuchet MS"/>
              </a:rPr>
              <a:t>(ввод,</a:t>
            </a:r>
            <a:r>
              <a:rPr sz="1789" spc="-18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89" spc="-21" dirty="0">
                <a:solidFill>
                  <a:srgbClr val="FF0000"/>
                </a:solidFill>
                <a:latin typeface="Trebuchet MS"/>
                <a:cs typeface="Trebuchet MS"/>
              </a:rPr>
              <a:t>вывод,</a:t>
            </a:r>
            <a:r>
              <a:rPr sz="1789" spc="-18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89" spc="64" dirty="0">
                <a:solidFill>
                  <a:srgbClr val="FF0000"/>
                </a:solidFill>
                <a:latin typeface="Trebuchet MS"/>
                <a:cs typeface="Trebuchet MS"/>
              </a:rPr>
              <a:t>соо</a:t>
            </a:r>
            <a:r>
              <a:rPr sz="1789" spc="69" dirty="0">
                <a:solidFill>
                  <a:srgbClr val="FF0000"/>
                </a:solidFill>
                <a:latin typeface="Trebuchet MS"/>
                <a:cs typeface="Trebuchet MS"/>
              </a:rPr>
              <a:t>б</a:t>
            </a:r>
            <a:r>
              <a:rPr sz="1789" spc="33" dirty="0">
                <a:solidFill>
                  <a:srgbClr val="FF0000"/>
                </a:solidFill>
                <a:latin typeface="Trebuchet MS"/>
                <a:cs typeface="Trebuchet MS"/>
              </a:rPr>
              <a:t>щени</a:t>
            </a:r>
            <a:r>
              <a:rPr sz="1789" spc="-24" dirty="0">
                <a:solidFill>
                  <a:srgbClr val="FF0000"/>
                </a:solidFill>
                <a:latin typeface="Trebuchet MS"/>
                <a:cs typeface="Trebuchet MS"/>
              </a:rPr>
              <a:t>я</a:t>
            </a:r>
            <a:r>
              <a:rPr sz="1789" spc="-20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89" spc="82" dirty="0">
                <a:solidFill>
                  <a:srgbClr val="FF0000"/>
                </a:solidFill>
                <a:latin typeface="Trebuchet MS"/>
                <a:cs typeface="Trebuchet MS"/>
              </a:rPr>
              <a:t>об</a:t>
            </a:r>
            <a:r>
              <a:rPr sz="1789" spc="-18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89" spc="61" dirty="0">
                <a:solidFill>
                  <a:srgbClr val="FF0000"/>
                </a:solidFill>
                <a:latin typeface="Trebuchet MS"/>
                <a:cs typeface="Trebuchet MS"/>
              </a:rPr>
              <a:t>ош</a:t>
            </a:r>
            <a:r>
              <a:rPr sz="1789" spc="58" dirty="0">
                <a:solidFill>
                  <a:srgbClr val="FF0000"/>
                </a:solidFill>
                <a:latin typeface="Trebuchet MS"/>
                <a:cs typeface="Trebuchet MS"/>
              </a:rPr>
              <a:t>и</a:t>
            </a:r>
            <a:r>
              <a:rPr sz="1789" spc="27" dirty="0">
                <a:solidFill>
                  <a:srgbClr val="FF0000"/>
                </a:solidFill>
                <a:latin typeface="Trebuchet MS"/>
                <a:cs typeface="Trebuchet MS"/>
              </a:rPr>
              <a:t>бк</a:t>
            </a:r>
            <a:r>
              <a:rPr sz="1789" spc="30" dirty="0">
                <a:solidFill>
                  <a:srgbClr val="FF0000"/>
                </a:solidFill>
                <a:latin typeface="Trebuchet MS"/>
                <a:cs typeface="Trebuchet MS"/>
              </a:rPr>
              <a:t>а</a:t>
            </a:r>
            <a:r>
              <a:rPr sz="1789" spc="-27" dirty="0">
                <a:solidFill>
                  <a:srgbClr val="FF0000"/>
                </a:solidFill>
                <a:latin typeface="Trebuchet MS"/>
                <a:cs typeface="Trebuchet MS"/>
              </a:rPr>
              <a:t>х</a:t>
            </a:r>
            <a:r>
              <a:rPr sz="1789" spc="-139" dirty="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endParaRPr sz="1789">
              <a:latin typeface="Trebuchet MS"/>
              <a:cs typeface="Trebuchet MS"/>
            </a:endParaRPr>
          </a:p>
          <a:p>
            <a:pPr marL="7701">
              <a:spcBef>
                <a:spcPts val="15"/>
              </a:spcBef>
            </a:pPr>
            <a:r>
              <a:rPr sz="1789" spc="376" dirty="0">
                <a:solidFill>
                  <a:srgbClr val="FF0000"/>
                </a:solidFill>
                <a:latin typeface="Trebuchet MS"/>
                <a:cs typeface="Trebuchet MS"/>
              </a:rPr>
              <a:t>–</a:t>
            </a:r>
            <a:r>
              <a:rPr sz="1789" spc="-19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89" spc="-3" dirty="0">
                <a:solidFill>
                  <a:srgbClr val="FF0000"/>
                </a:solidFill>
                <a:latin typeface="Trebuchet MS"/>
                <a:cs typeface="Trebuchet MS"/>
              </a:rPr>
              <a:t>взг</a:t>
            </a:r>
            <a:r>
              <a:rPr sz="1789" dirty="0">
                <a:solidFill>
                  <a:srgbClr val="FF0000"/>
                </a:solidFill>
                <a:latin typeface="Trebuchet MS"/>
                <a:cs typeface="Trebuchet MS"/>
              </a:rPr>
              <a:t>л</a:t>
            </a:r>
            <a:r>
              <a:rPr sz="1789" spc="-9" dirty="0">
                <a:solidFill>
                  <a:srgbClr val="FF0000"/>
                </a:solidFill>
                <a:latin typeface="Trebuchet MS"/>
                <a:cs typeface="Trebuchet MS"/>
              </a:rPr>
              <a:t>яд</a:t>
            </a:r>
            <a:r>
              <a:rPr sz="1789" spc="-2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789" spc="12" dirty="0">
                <a:solidFill>
                  <a:srgbClr val="FF0000"/>
                </a:solidFill>
                <a:latin typeface="Trebuchet MS"/>
                <a:cs typeface="Trebuchet MS"/>
              </a:rPr>
              <a:t>пользователя</a:t>
            </a:r>
            <a:endParaRPr sz="1789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54164" y="515048"/>
            <a:ext cx="4019689" cy="5578430"/>
          </a:xfrm>
          <a:custGeom>
            <a:avLst/>
            <a:gdLst/>
            <a:ahLst/>
            <a:cxnLst/>
            <a:rect l="l" t="t" r="r" b="b"/>
            <a:pathLst>
              <a:path w="6628765" h="9199245">
                <a:moveTo>
                  <a:pt x="729653" y="2256091"/>
                </a:moveTo>
                <a:lnTo>
                  <a:pt x="699541" y="2264994"/>
                </a:lnTo>
                <a:lnTo>
                  <a:pt x="30149" y="0"/>
                </a:lnTo>
                <a:lnTo>
                  <a:pt x="0" y="9004"/>
                </a:lnTo>
                <a:lnTo>
                  <a:pt x="669391" y="2273897"/>
                </a:lnTo>
                <a:lnTo>
                  <a:pt x="639279" y="2282799"/>
                </a:lnTo>
                <a:lnTo>
                  <a:pt x="711225" y="2359863"/>
                </a:lnTo>
                <a:lnTo>
                  <a:pt x="723811" y="2288971"/>
                </a:lnTo>
                <a:lnTo>
                  <a:pt x="729653" y="2256091"/>
                </a:lnTo>
                <a:close/>
              </a:path>
              <a:path w="6628765" h="9199245">
                <a:moveTo>
                  <a:pt x="6628689" y="9179560"/>
                </a:moveTo>
                <a:lnTo>
                  <a:pt x="5629935" y="7918551"/>
                </a:lnTo>
                <a:lnTo>
                  <a:pt x="5645505" y="7906220"/>
                </a:lnTo>
                <a:lnTo>
                  <a:pt x="5654624" y="7898993"/>
                </a:lnTo>
                <a:lnTo>
                  <a:pt x="5559133" y="7854391"/>
                </a:lnTo>
                <a:lnTo>
                  <a:pt x="5580697" y="7957528"/>
                </a:lnTo>
                <a:lnTo>
                  <a:pt x="5605335" y="7938033"/>
                </a:lnTo>
                <a:lnTo>
                  <a:pt x="6603974" y="9199143"/>
                </a:lnTo>
                <a:lnTo>
                  <a:pt x="6628689" y="91795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72668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608" y="2494668"/>
            <a:ext cx="3315791" cy="423343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'Привет!'</a:t>
            </a:r>
            <a:r>
              <a:rPr sz="2698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AE45F22-9925-F6B9-35DB-6638D3F8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spc="64" dirty="0"/>
              <a:t>Программа "</a:t>
            </a:r>
            <a:r>
              <a:rPr lang="en-US" sz="4000" spc="64" dirty="0"/>
              <a:t>hello"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10362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608" y="2456504"/>
            <a:ext cx="3315791" cy="423343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'Привет!'</a:t>
            </a:r>
            <a:r>
              <a:rPr sz="2698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8608" y="4586572"/>
            <a:ext cx="1459395" cy="42295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dirty="0">
                <a:latin typeface="Courier New"/>
                <a:cs typeface="Courier New"/>
              </a:rPr>
              <a:t>Привет!</a:t>
            </a: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DFF9C09-D9E8-2810-F4BB-347923C3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spc="64" dirty="0"/>
              <a:t>Программа "</a:t>
            </a:r>
            <a:r>
              <a:rPr lang="en-US" sz="4000" spc="64" dirty="0"/>
              <a:t>hello"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50083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80041"/>
            <a:ext cx="5585362" cy="114539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37200"/>
              </a:lnSpc>
              <a:spcBef>
                <a:spcPts val="61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'Привет!'</a:t>
            </a:r>
            <a:r>
              <a:rPr sz="2698" dirty="0">
                <a:latin typeface="Courier New"/>
                <a:cs typeface="Courier New"/>
              </a:rPr>
              <a:t>) 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'Хорошая'</a:t>
            </a:r>
            <a:r>
              <a:rPr sz="2698" dirty="0">
                <a:latin typeface="Courier New"/>
                <a:cs typeface="Courier New"/>
              </a:rPr>
              <a:t>,</a:t>
            </a:r>
            <a:r>
              <a:rPr sz="2698" spc="9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'погода.'</a:t>
            </a:r>
            <a:r>
              <a:rPr sz="2698" dirty="0">
                <a:latin typeface="Courier New"/>
                <a:cs typeface="Courier New"/>
              </a:rPr>
              <a:t>)</a:t>
            </a:r>
            <a:endParaRPr sz="2698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Заголовок 6">
            <a:extLst>
              <a:ext uri="{FF2B5EF4-FFF2-40B4-BE49-F238E27FC236}">
                <a16:creationId xmlns:a16="http://schemas.microsoft.com/office/drawing/2014/main" id="{8F446B44-FC2B-01CB-F38B-F04D9C86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spc="64" dirty="0"/>
              <a:t>Программа "</a:t>
            </a:r>
            <a:r>
              <a:rPr lang="en-US" sz="4000" spc="64" dirty="0"/>
              <a:t>hello"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66293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80041"/>
            <a:ext cx="5585362" cy="114539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37200"/>
              </a:lnSpc>
              <a:spcBef>
                <a:spcPts val="61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'Привет!'</a:t>
            </a:r>
            <a:r>
              <a:rPr sz="2698" dirty="0">
                <a:latin typeface="Courier New"/>
                <a:cs typeface="Courier New"/>
              </a:rPr>
              <a:t>) 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'Хорошая'</a:t>
            </a:r>
            <a:r>
              <a:rPr sz="2698" dirty="0">
                <a:latin typeface="Courier New"/>
                <a:cs typeface="Courier New"/>
              </a:rPr>
              <a:t>,</a:t>
            </a:r>
            <a:r>
              <a:rPr sz="2698" spc="9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'погода.'</a:t>
            </a:r>
            <a:r>
              <a:rPr sz="2698" dirty="0">
                <a:latin typeface="Courier New"/>
                <a:cs typeface="Courier New"/>
              </a:rPr>
              <a:t>)</a:t>
            </a:r>
            <a:endParaRPr sz="2698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794" y="4400308"/>
            <a:ext cx="3109781" cy="114539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1"/>
              </a:spcBef>
            </a:pPr>
            <a:r>
              <a:rPr sz="2698" dirty="0">
                <a:latin typeface="Courier New"/>
                <a:cs typeface="Courier New"/>
              </a:rPr>
              <a:t>Привет! </a:t>
            </a:r>
            <a:r>
              <a:rPr sz="2698" spc="82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Хорошая</a:t>
            </a:r>
            <a:r>
              <a:rPr sz="2698" spc="-24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погода.</a:t>
            </a: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Заголовок 6">
            <a:extLst>
              <a:ext uri="{FF2B5EF4-FFF2-40B4-BE49-F238E27FC236}">
                <a16:creationId xmlns:a16="http://schemas.microsoft.com/office/drawing/2014/main" id="{AA2FC6C8-99AA-922D-6AD6-2D3EDD8B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spc="64" dirty="0"/>
              <a:t>Программа "</a:t>
            </a:r>
            <a:r>
              <a:rPr lang="en-US" sz="4000" spc="64" dirty="0"/>
              <a:t>hello"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39136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68794" y="4400308"/>
            <a:ext cx="3109781" cy="114539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1"/>
              </a:spcBef>
            </a:pPr>
            <a:r>
              <a:rPr sz="2698" dirty="0">
                <a:latin typeface="Courier New"/>
                <a:cs typeface="Courier New"/>
              </a:rPr>
              <a:t>Привет, </a:t>
            </a:r>
            <a:r>
              <a:rPr sz="2698" spc="3" dirty="0">
                <a:latin typeface="Courier New"/>
                <a:cs typeface="Courier New"/>
              </a:rPr>
              <a:t>мир! </a:t>
            </a:r>
            <a:r>
              <a:rPr sz="2698" spc="6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Хорошая</a:t>
            </a:r>
            <a:r>
              <a:rPr sz="2698" spc="-24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погода.</a:t>
            </a:r>
            <a:endParaRPr sz="2698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1A117DF-44E4-E886-957F-D73EBF4E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spc="64" dirty="0"/>
              <a:t>Программа "</a:t>
            </a:r>
            <a:r>
              <a:rPr lang="en-US" sz="4000" spc="64" dirty="0"/>
              <a:t>hello"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2926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Естественные языки и языки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 компьютеров тоже есть свой собственный язык, называемый </a:t>
            </a:r>
            <a:r>
              <a:rPr lang="ru-RU" b="1" dirty="0"/>
              <a:t>машинным</a:t>
            </a:r>
            <a:r>
              <a:rPr lang="ru-RU" dirty="0"/>
              <a:t> языком.</a:t>
            </a:r>
          </a:p>
          <a:p>
            <a:endParaRPr lang="ru-RU" dirty="0"/>
          </a:p>
          <a:p>
            <a:r>
              <a:rPr lang="ru-RU" dirty="0"/>
              <a:t>Полный набор известных команд называется </a:t>
            </a:r>
            <a:r>
              <a:rPr lang="ru-RU" b="1" dirty="0"/>
              <a:t>списком инструкций</a:t>
            </a:r>
            <a:r>
              <a:rPr lang="ru-RU" dirty="0"/>
              <a:t>, иногда сокращенно </a:t>
            </a:r>
            <a:r>
              <a:rPr lang="ru-RU" b="1" dirty="0"/>
              <a:t>IL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6400" y="1951831"/>
            <a:ext cx="43719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88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80041"/>
            <a:ext cx="5585362" cy="1146384"/>
          </a:xfrm>
          <a:prstGeom prst="rect">
            <a:avLst/>
          </a:prstGeom>
        </p:spPr>
        <p:txBody>
          <a:bodyPr vert="horz" wrap="square" lIns="0" tIns="160572" rIns="0" bIns="0" rtlCol="0">
            <a:spAutoFit/>
          </a:bodyPr>
          <a:lstStyle/>
          <a:p>
            <a:pPr marL="7701">
              <a:spcBef>
                <a:spcPts val="1264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'Привет,'</a:t>
            </a:r>
            <a:r>
              <a:rPr sz="2698" dirty="0">
                <a:latin typeface="Courier New"/>
                <a:cs typeface="Courier New"/>
              </a:rPr>
              <a:t>,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'мир!'</a:t>
            </a:r>
            <a:r>
              <a:rPr sz="2698" dirty="0">
                <a:latin typeface="Courier New"/>
                <a:cs typeface="Courier New"/>
              </a:rPr>
              <a:t>)</a:t>
            </a:r>
          </a:p>
          <a:p>
            <a:pPr marL="7701">
              <a:spcBef>
                <a:spcPts val="1204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'Хорошая'</a:t>
            </a:r>
            <a:r>
              <a:rPr sz="2698" dirty="0">
                <a:latin typeface="Courier New"/>
                <a:cs typeface="Courier New"/>
              </a:rPr>
              <a:t>,</a:t>
            </a:r>
            <a:r>
              <a:rPr sz="2698" spc="6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'погода.'</a:t>
            </a:r>
            <a:r>
              <a:rPr sz="2698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794" y="4400308"/>
            <a:ext cx="3109781" cy="114539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1"/>
              </a:spcBef>
            </a:pPr>
            <a:r>
              <a:rPr sz="2698" dirty="0">
                <a:latin typeface="Courier New"/>
                <a:cs typeface="Courier New"/>
              </a:rPr>
              <a:t>Привет, </a:t>
            </a:r>
            <a:r>
              <a:rPr sz="2698" spc="3" dirty="0">
                <a:latin typeface="Courier New"/>
                <a:cs typeface="Courier New"/>
              </a:rPr>
              <a:t>мир! </a:t>
            </a:r>
            <a:r>
              <a:rPr sz="2698" spc="6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Хорошая</a:t>
            </a:r>
            <a:r>
              <a:rPr sz="2698" spc="-24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погода.</a:t>
            </a:r>
            <a:endParaRPr sz="2698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Заголовок 6">
            <a:extLst>
              <a:ext uri="{FF2B5EF4-FFF2-40B4-BE49-F238E27FC236}">
                <a16:creationId xmlns:a16="http://schemas.microsoft.com/office/drawing/2014/main" id="{3DBBF4BF-C153-860D-F2D9-A69CC54B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spc="64" dirty="0"/>
              <a:t>Программа "</a:t>
            </a:r>
            <a:r>
              <a:rPr lang="en-US" sz="4000" spc="64" dirty="0"/>
              <a:t>hello"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86857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135" y="2744504"/>
            <a:ext cx="9839730" cy="684496"/>
          </a:xfrm>
          <a:prstGeom prst="rect">
            <a:avLst/>
          </a:prstGeom>
        </p:spPr>
        <p:txBody>
          <a:bodyPr vert="horz" wrap="square" lIns="0" tIns="7316" rIns="0" bIns="0" rtlCol="0" anchor="t">
            <a:spAutoFit/>
          </a:bodyPr>
          <a:lstStyle/>
          <a:p>
            <a:pPr marL="7701" algn="ctr">
              <a:lnSpc>
                <a:spcPct val="100000"/>
              </a:lnSpc>
              <a:spcBef>
                <a:spcPts val="58"/>
              </a:spcBef>
            </a:pPr>
            <a:r>
              <a:rPr sz="4400" spc="64" dirty="0">
                <a:solidFill>
                  <a:schemeClr val="tx2"/>
                </a:solidFill>
                <a:latin typeface="+mj-lt"/>
                <a:cs typeface="+mj-cs"/>
              </a:rPr>
              <a:t>Программа "Эхо-1"</a:t>
            </a:r>
          </a:p>
        </p:txBody>
      </p:sp>
    </p:spTree>
    <p:extLst>
      <p:ext uri="{BB962C8B-B14F-4D97-AF65-F5344CB8AC3E}">
        <p14:creationId xmlns:p14="http://schemas.microsoft.com/office/powerpoint/2010/main" val="3035033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80041"/>
            <a:ext cx="2903772" cy="1714594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spc="3" dirty="0">
                <a:latin typeface="Courier New"/>
                <a:cs typeface="Courier New"/>
              </a:rPr>
              <a:t>cry</a:t>
            </a:r>
            <a:r>
              <a:rPr sz="2698" spc="-18" dirty="0">
                <a:latin typeface="Courier New"/>
                <a:cs typeface="Courier New"/>
              </a:rPr>
              <a:t> </a:t>
            </a:r>
            <a:r>
              <a:rPr sz="2698" spc="6" dirty="0">
                <a:latin typeface="Courier New"/>
                <a:cs typeface="Courier New"/>
              </a:rPr>
              <a:t>=</a:t>
            </a:r>
            <a:r>
              <a:rPr sz="2698" spc="-15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'Ауууу!' </a:t>
            </a:r>
            <a:r>
              <a:rPr sz="2698" spc="-1610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(cry) 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(cry)</a:t>
            </a: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BF5D939-35F7-214F-0F6A-EA33D07D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spc="64" dirty="0"/>
              <a:t>Программа "Эхо-1"</a:t>
            </a:r>
          </a:p>
        </p:txBody>
      </p:sp>
    </p:spTree>
    <p:extLst>
      <p:ext uri="{BB962C8B-B14F-4D97-AF65-F5344CB8AC3E}">
        <p14:creationId xmlns:p14="http://schemas.microsoft.com/office/powerpoint/2010/main" val="1318540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80041"/>
            <a:ext cx="2903772" cy="1714594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spc="3" dirty="0">
                <a:latin typeface="Courier New"/>
                <a:cs typeface="Courier New"/>
              </a:rPr>
              <a:t>cry</a:t>
            </a:r>
            <a:r>
              <a:rPr sz="2698" spc="-18" dirty="0">
                <a:latin typeface="Courier New"/>
                <a:cs typeface="Courier New"/>
              </a:rPr>
              <a:t> </a:t>
            </a:r>
            <a:r>
              <a:rPr sz="2698" spc="6" dirty="0">
                <a:latin typeface="Courier New"/>
                <a:cs typeface="Courier New"/>
              </a:rPr>
              <a:t>=</a:t>
            </a:r>
            <a:r>
              <a:rPr sz="2698" spc="-15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'Ауууу!' </a:t>
            </a:r>
            <a:r>
              <a:rPr sz="2698" spc="-1610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(cry) 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(cry)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794" y="4400308"/>
            <a:ext cx="1253770" cy="114539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1"/>
              </a:spcBef>
            </a:pPr>
            <a:r>
              <a:rPr sz="2698" spc="3" dirty="0">
                <a:latin typeface="Courier New"/>
                <a:cs typeface="Courier New"/>
              </a:rPr>
              <a:t>Аууу</a:t>
            </a:r>
            <a:r>
              <a:rPr sz="2698" dirty="0">
                <a:latin typeface="Courier New"/>
                <a:cs typeface="Courier New"/>
              </a:rPr>
              <a:t>у</a:t>
            </a:r>
            <a:r>
              <a:rPr sz="2698" spc="6" dirty="0">
                <a:latin typeface="Courier New"/>
                <a:cs typeface="Courier New"/>
              </a:rPr>
              <a:t>!  </a:t>
            </a:r>
            <a:r>
              <a:rPr sz="2698" spc="3" dirty="0">
                <a:latin typeface="Courier New"/>
                <a:cs typeface="Courier New"/>
              </a:rPr>
              <a:t>Аууу</a:t>
            </a:r>
            <a:r>
              <a:rPr sz="2698" dirty="0">
                <a:latin typeface="Courier New"/>
                <a:cs typeface="Courier New"/>
              </a:rPr>
              <a:t>у</a:t>
            </a:r>
            <a:r>
              <a:rPr sz="2698" spc="6" dirty="0">
                <a:latin typeface="Courier New"/>
                <a:cs typeface="Courier New"/>
              </a:rPr>
              <a:t>!</a:t>
            </a:r>
            <a:endParaRPr sz="2698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930C647-1819-A7D2-B2CA-4AE35688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Программа "Эхо-1"</a:t>
            </a:r>
          </a:p>
        </p:txBody>
      </p:sp>
    </p:spTree>
    <p:extLst>
      <p:ext uri="{BB962C8B-B14F-4D97-AF65-F5344CB8AC3E}">
        <p14:creationId xmlns:p14="http://schemas.microsoft.com/office/powerpoint/2010/main" val="2778924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8794" y="4379827"/>
          <a:ext cx="5194906" cy="1060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444">
                <a:tc>
                  <a:txBody>
                    <a:bodyPr/>
                    <a:lstStyle/>
                    <a:p>
                      <a:pPr marL="31750">
                        <a:lnSpc>
                          <a:spcPts val="5025"/>
                        </a:lnSpc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Повторение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25"/>
                        </a:lnSpc>
                      </a:pPr>
                      <a:r>
                        <a:rPr sz="2700" spc="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7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spc="5" dirty="0">
                          <a:latin typeface="Courier New"/>
                          <a:cs typeface="Courier New"/>
                        </a:rPr>
                        <a:t>мать</a:t>
                      </a:r>
                      <a:endParaRPr sz="2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025"/>
                        </a:lnSpc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учения.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Повторение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spc="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7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spc="5" dirty="0">
                          <a:latin typeface="Courier New"/>
                          <a:cs typeface="Courier New"/>
                        </a:rPr>
                        <a:t>мать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учения.</a:t>
                      </a:r>
                    </a:p>
                  </a:txBody>
                  <a:tcPr marL="0" marR="0" marT="577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8793" y="5616595"/>
            <a:ext cx="6814139" cy="42295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spc="3" dirty="0">
                <a:latin typeface="Courier New"/>
                <a:cs typeface="Courier New"/>
              </a:rPr>
              <a:t>Меньше</a:t>
            </a:r>
            <a:r>
              <a:rPr sz="2698" spc="-9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знаешь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spc="6" dirty="0">
                <a:latin typeface="Courier New"/>
                <a:cs typeface="Courier New"/>
              </a:rPr>
              <a:t>-</a:t>
            </a:r>
            <a:r>
              <a:rPr sz="2698" spc="-3" dirty="0">
                <a:latin typeface="Courier New"/>
                <a:cs typeface="Courier New"/>
              </a:rPr>
              <a:t> </a:t>
            </a:r>
            <a:r>
              <a:rPr sz="2698" dirty="0" err="1">
                <a:latin typeface="Courier New"/>
                <a:cs typeface="Courier New"/>
              </a:rPr>
              <a:t>крепче</a:t>
            </a:r>
            <a:r>
              <a:rPr sz="2698" dirty="0">
                <a:latin typeface="Courier New"/>
                <a:cs typeface="Courier New"/>
              </a:rPr>
              <a:t> </a:t>
            </a:r>
            <a:r>
              <a:rPr sz="2698" dirty="0" err="1">
                <a:latin typeface="Courier New"/>
                <a:cs typeface="Courier New"/>
              </a:rPr>
              <a:t>спишь</a:t>
            </a:r>
            <a:r>
              <a:rPr lang="ru-RU" sz="2698" dirty="0">
                <a:latin typeface="Courier New"/>
                <a:cs typeface="Courier New"/>
              </a:rPr>
              <a:t>.</a:t>
            </a:r>
            <a:endParaRPr sz="2698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" y="4380323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ADF6C26-9A70-5A68-2C29-96EB2883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spc="167" dirty="0"/>
              <a:t>Программа</a:t>
            </a:r>
            <a:r>
              <a:rPr lang="ru-RU" sz="4000" spc="-421" dirty="0"/>
              <a:t> </a:t>
            </a:r>
            <a:r>
              <a:rPr lang="ru-RU" sz="4000" spc="194" dirty="0"/>
              <a:t>"Эх</a:t>
            </a:r>
            <a:r>
              <a:rPr lang="ru-RU" sz="4000" spc="206" dirty="0"/>
              <a:t>о</a:t>
            </a:r>
            <a:r>
              <a:rPr lang="ru-RU" sz="4000" spc="9" dirty="0"/>
              <a:t>-</a:t>
            </a:r>
            <a:r>
              <a:rPr lang="ru-RU" sz="4000" spc="227" dirty="0"/>
              <a:t>1"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52129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196122"/>
            <a:ext cx="10065339" cy="2852081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621493">
              <a:lnSpc>
                <a:spcPct val="137100"/>
              </a:lnSpc>
              <a:spcBef>
                <a:spcPts val="61"/>
              </a:spcBef>
            </a:pPr>
            <a:r>
              <a:rPr sz="2698" dirty="0">
                <a:latin typeface="Courier New"/>
                <a:cs typeface="Courier New"/>
              </a:rPr>
              <a:t>proverb</a:t>
            </a:r>
            <a:r>
              <a:rPr sz="2698" spc="6" dirty="0">
                <a:latin typeface="Courier New"/>
                <a:cs typeface="Courier New"/>
              </a:rPr>
              <a:t> </a:t>
            </a:r>
            <a:r>
              <a:rPr sz="2698" spc="6" dirty="0">
                <a:solidFill>
                  <a:srgbClr val="3878BD"/>
                </a:solidFill>
                <a:latin typeface="Courier New"/>
                <a:cs typeface="Courier New"/>
              </a:rPr>
              <a:t>=</a:t>
            </a: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'Повторение 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-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 мать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учения.' </a:t>
            </a:r>
            <a:r>
              <a:rPr sz="2698" spc="-1610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print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(</a:t>
            </a:r>
            <a:r>
              <a:rPr sz="2698" dirty="0">
                <a:latin typeface="Courier New"/>
                <a:cs typeface="Courier New"/>
              </a:rPr>
              <a:t>proverb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)</a:t>
            </a:r>
            <a:endParaRPr sz="2698" dirty="0">
              <a:latin typeface="Courier New"/>
              <a:cs typeface="Courier New"/>
            </a:endParaRPr>
          </a:p>
          <a:p>
            <a:pPr marL="7701">
              <a:spcBef>
                <a:spcPts val="1201"/>
              </a:spcBef>
            </a:pPr>
            <a:r>
              <a:rPr sz="2698" dirty="0">
                <a:latin typeface="Courier New"/>
                <a:cs typeface="Courier New"/>
              </a:rPr>
              <a:t>print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(</a:t>
            </a:r>
            <a:r>
              <a:rPr sz="2698" dirty="0">
                <a:latin typeface="Courier New"/>
                <a:cs typeface="Courier New"/>
              </a:rPr>
              <a:t>proverb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)</a:t>
            </a:r>
            <a:endParaRPr sz="2698" dirty="0">
              <a:latin typeface="Courier New"/>
              <a:cs typeface="Courier New"/>
            </a:endParaRPr>
          </a:p>
          <a:p>
            <a:pPr marL="7701" marR="3081">
              <a:lnSpc>
                <a:spcPct val="137100"/>
              </a:lnSpc>
              <a:spcBef>
                <a:spcPts val="3"/>
              </a:spcBef>
            </a:pPr>
            <a:r>
              <a:rPr sz="2698" dirty="0">
                <a:latin typeface="Courier New"/>
                <a:cs typeface="Courier New"/>
              </a:rPr>
              <a:t>proverb</a:t>
            </a:r>
            <a:r>
              <a:rPr sz="2698" spc="6" dirty="0">
                <a:latin typeface="Courier New"/>
                <a:cs typeface="Courier New"/>
              </a:rPr>
              <a:t> </a:t>
            </a:r>
            <a:r>
              <a:rPr sz="2698" spc="6" dirty="0">
                <a:solidFill>
                  <a:srgbClr val="3878BD"/>
                </a:solidFill>
                <a:latin typeface="Courier New"/>
                <a:cs typeface="Courier New"/>
              </a:rPr>
              <a:t>=</a:t>
            </a: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'Меньше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знаешь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-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 крепче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 спишь' </a:t>
            </a:r>
            <a:r>
              <a:rPr sz="2698" spc="-1610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print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(</a:t>
            </a:r>
            <a:r>
              <a:rPr sz="2698" dirty="0">
                <a:latin typeface="Courier New"/>
                <a:cs typeface="Courier New"/>
              </a:rPr>
              <a:t>proverb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)</a:t>
            </a:r>
            <a:endParaRPr sz="2698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7242" y="4764660"/>
          <a:ext cx="5194906" cy="1060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444">
                <a:tc>
                  <a:txBody>
                    <a:bodyPr/>
                    <a:lstStyle/>
                    <a:p>
                      <a:pPr marL="31750">
                        <a:lnSpc>
                          <a:spcPts val="5025"/>
                        </a:lnSpc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Повторение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25"/>
                        </a:lnSpc>
                      </a:pPr>
                      <a:r>
                        <a:rPr sz="2700" spc="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7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spc="5" dirty="0">
                          <a:latin typeface="Courier New"/>
                          <a:cs typeface="Courier New"/>
                        </a:rPr>
                        <a:t>мать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025"/>
                        </a:lnSpc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учения.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Повторение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spc="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7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700" spc="5" dirty="0">
                          <a:latin typeface="Courier New"/>
                          <a:cs typeface="Courier New"/>
                        </a:rPr>
                        <a:t>мать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учения.</a:t>
                      </a:r>
                    </a:p>
                  </a:txBody>
                  <a:tcPr marL="0" marR="0" marT="577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8793" y="5860288"/>
            <a:ext cx="6729473" cy="42295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spc="3" dirty="0">
                <a:latin typeface="Courier New"/>
                <a:cs typeface="Courier New"/>
              </a:rPr>
              <a:t>Меньше</a:t>
            </a:r>
            <a:r>
              <a:rPr sz="2698" spc="-9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знаешь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spc="6" dirty="0">
                <a:latin typeface="Courier New"/>
                <a:cs typeface="Courier New"/>
              </a:rPr>
              <a:t>-</a:t>
            </a:r>
            <a:r>
              <a:rPr sz="2698" spc="-3" dirty="0">
                <a:latin typeface="Courier New"/>
                <a:cs typeface="Courier New"/>
              </a:rPr>
              <a:t> </a:t>
            </a:r>
            <a:r>
              <a:rPr sz="2698" dirty="0" err="1">
                <a:latin typeface="Courier New"/>
                <a:cs typeface="Courier New"/>
              </a:rPr>
              <a:t>крепче</a:t>
            </a:r>
            <a:r>
              <a:rPr sz="2698" dirty="0">
                <a:latin typeface="Courier New"/>
                <a:cs typeface="Courier New"/>
              </a:rPr>
              <a:t> </a:t>
            </a:r>
            <a:r>
              <a:rPr sz="2698" dirty="0" err="1">
                <a:latin typeface="Courier New"/>
                <a:cs typeface="Courier New"/>
              </a:rPr>
              <a:t>спишь</a:t>
            </a:r>
            <a:r>
              <a:rPr lang="ru-RU" sz="2698" dirty="0">
                <a:latin typeface="Courier New"/>
                <a:cs typeface="Courier New"/>
              </a:rPr>
              <a:t>.</a:t>
            </a:r>
            <a:endParaRPr sz="2698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" y="4380323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474959B-68D1-4D40-1B82-57F3F128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spc="167" dirty="0"/>
              <a:t>Программа</a:t>
            </a:r>
            <a:r>
              <a:rPr lang="ru-RU" sz="4000" spc="-421" dirty="0"/>
              <a:t> </a:t>
            </a:r>
            <a:r>
              <a:rPr lang="ru-RU" sz="4000" spc="194" dirty="0"/>
              <a:t>"Эх</a:t>
            </a:r>
            <a:r>
              <a:rPr lang="ru-RU" sz="4000" spc="206" dirty="0"/>
              <a:t>о</a:t>
            </a:r>
            <a:r>
              <a:rPr lang="ru-RU" sz="4000" spc="9" dirty="0"/>
              <a:t>-</a:t>
            </a:r>
            <a:r>
              <a:rPr lang="ru-RU" sz="4000" spc="227" dirty="0"/>
              <a:t>1"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692072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912551"/>
            <a:ext cx="9406479" cy="1740242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spc="3" dirty="0">
                <a:latin typeface="Courier New"/>
                <a:cs typeface="Courier New"/>
              </a:rPr>
              <a:t>hello </a:t>
            </a:r>
            <a:r>
              <a:rPr sz="2698" spc="6" dirty="0">
                <a:solidFill>
                  <a:srgbClr val="3878BD"/>
                </a:solidFill>
                <a:latin typeface="Courier New"/>
                <a:cs typeface="Courier New"/>
              </a:rPr>
              <a:t>=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'Здравствуйте.' </a:t>
            </a:r>
            <a:r>
              <a:rPr sz="2698" spc="-161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endParaRPr lang="en-US" sz="2698" spc="-1613" dirty="0">
              <a:solidFill>
                <a:srgbClr val="9E63A9"/>
              </a:solidFill>
              <a:latin typeface="Courier New"/>
              <a:cs typeface="Courier New"/>
            </a:endParaRPr>
          </a:p>
          <a:p>
            <a:pPr marL="7701" marR="3081">
              <a:lnSpc>
                <a:spcPct val="137100"/>
              </a:lnSpc>
              <a:spcBef>
                <a:spcPts val="64"/>
              </a:spcBef>
            </a:pPr>
            <a:endParaRPr lang="en-US" sz="2698" dirty="0">
              <a:latin typeface="Courier New"/>
              <a:cs typeface="Courier New"/>
            </a:endParaRPr>
          </a:p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dirty="0">
                <a:latin typeface="Courier New"/>
                <a:cs typeface="Courier New"/>
              </a:rPr>
              <a:t>print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(</a:t>
            </a:r>
            <a:r>
              <a:rPr sz="2698" dirty="0">
                <a:latin typeface="Courier New"/>
                <a:cs typeface="Courier New"/>
              </a:rPr>
              <a:t>hello2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)</a:t>
            </a:r>
            <a:endParaRPr sz="2698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794" y="4552706"/>
            <a:ext cx="2696992" cy="42295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dirty="0">
                <a:latin typeface="Courier New"/>
                <a:cs typeface="Courier New"/>
              </a:rPr>
              <a:t>Здравствуйте.</a:t>
            </a: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6F225CC-C223-55DC-1A3E-032C0490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spc="167" dirty="0"/>
              <a:t>Программа</a:t>
            </a:r>
            <a:r>
              <a:rPr lang="ru-RU" sz="4000" spc="-421" dirty="0"/>
              <a:t> </a:t>
            </a:r>
            <a:r>
              <a:rPr lang="ru-RU" sz="4000" spc="194" dirty="0"/>
              <a:t>"Эх</a:t>
            </a:r>
            <a:r>
              <a:rPr lang="ru-RU" sz="4000" spc="206" dirty="0"/>
              <a:t>о</a:t>
            </a:r>
            <a:r>
              <a:rPr lang="ru-RU" sz="4000" spc="9" dirty="0"/>
              <a:t>-</a:t>
            </a:r>
            <a:r>
              <a:rPr lang="ru-RU" sz="4000" spc="227" dirty="0"/>
              <a:t>1"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93539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80041"/>
            <a:ext cx="9406479" cy="1701834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spc="3" dirty="0">
                <a:latin typeface="Courier New"/>
                <a:cs typeface="Courier New"/>
              </a:rPr>
              <a:t>hello </a:t>
            </a:r>
            <a:r>
              <a:rPr sz="2698" spc="6" dirty="0">
                <a:solidFill>
                  <a:srgbClr val="3878BD"/>
                </a:solidFill>
                <a:latin typeface="Courier New"/>
                <a:cs typeface="Courier New"/>
              </a:rPr>
              <a:t>=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'Здравствуйте.' </a:t>
            </a:r>
            <a:r>
              <a:rPr sz="2698" spc="-161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endParaRPr lang="en-US" sz="2698" spc="-1613" dirty="0">
              <a:solidFill>
                <a:srgbClr val="9E63A9"/>
              </a:solidFill>
              <a:latin typeface="Courier New"/>
              <a:cs typeface="Courier New"/>
            </a:endParaRPr>
          </a:p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spc="3" dirty="0">
                <a:latin typeface="Courier New"/>
                <a:cs typeface="Courier New"/>
              </a:rPr>
              <a:t>hello2 </a:t>
            </a:r>
            <a:r>
              <a:rPr sz="2698" spc="6" dirty="0">
                <a:solidFill>
                  <a:srgbClr val="3878BD"/>
                </a:solidFill>
                <a:latin typeface="Courier New"/>
                <a:cs typeface="Courier New"/>
              </a:rPr>
              <a:t>= </a:t>
            </a:r>
            <a:r>
              <a:rPr sz="2698" spc="3" dirty="0">
                <a:latin typeface="Courier New"/>
                <a:cs typeface="Courier New"/>
              </a:rPr>
              <a:t>hello </a:t>
            </a:r>
            <a:r>
              <a:rPr sz="2698" spc="6" dirty="0">
                <a:latin typeface="Courier New"/>
                <a:cs typeface="Courier New"/>
              </a:rPr>
              <a:t> </a:t>
            </a:r>
            <a:endParaRPr lang="en-US" sz="2698" spc="6" dirty="0">
              <a:latin typeface="Courier New"/>
              <a:cs typeface="Courier New"/>
            </a:endParaRPr>
          </a:p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dirty="0">
                <a:latin typeface="Courier New"/>
                <a:cs typeface="Courier New"/>
              </a:rPr>
              <a:t>print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(</a:t>
            </a:r>
            <a:r>
              <a:rPr sz="2698" dirty="0">
                <a:latin typeface="Courier New"/>
                <a:cs typeface="Courier New"/>
              </a:rPr>
              <a:t>hello2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)</a:t>
            </a:r>
            <a:endParaRPr sz="2698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794" y="4552706"/>
            <a:ext cx="2696992" cy="42295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dirty="0">
                <a:latin typeface="Courier New"/>
                <a:cs typeface="Courier New"/>
              </a:rPr>
              <a:t>Здравствуйте.</a:t>
            </a:r>
          </a:p>
        </p:txBody>
      </p:sp>
      <p:sp>
        <p:nvSpPr>
          <p:cNvPr id="5" name="object 5"/>
          <p:cNvSpPr/>
          <p:nvPr/>
        </p:nvSpPr>
        <p:spPr>
          <a:xfrm>
            <a:off x="809" y="4189824"/>
            <a:ext cx="12191144" cy="3081"/>
          </a:xfrm>
          <a:custGeom>
            <a:avLst/>
            <a:gdLst/>
            <a:ahLst/>
            <a:cxnLst/>
            <a:rect l="l" t="t" r="r" b="b"/>
            <a:pathLst>
              <a:path w="20104100" h="5079">
                <a:moveTo>
                  <a:pt x="0" y="0"/>
                </a:moveTo>
                <a:lnTo>
                  <a:pt x="20103995" y="4607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3B1D8F2-A2A0-7920-611E-CAB01EB9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spc="167" dirty="0"/>
              <a:t>Программа</a:t>
            </a:r>
            <a:r>
              <a:rPr lang="ru-RU" sz="4000" spc="-421" dirty="0"/>
              <a:t> </a:t>
            </a:r>
            <a:r>
              <a:rPr lang="ru-RU" sz="4000" spc="194" dirty="0"/>
              <a:t>"Эх</a:t>
            </a:r>
            <a:r>
              <a:rPr lang="ru-RU" sz="4000" spc="206" dirty="0"/>
              <a:t>о</a:t>
            </a:r>
            <a:r>
              <a:rPr lang="ru-RU" sz="4000" spc="9" dirty="0"/>
              <a:t>-</a:t>
            </a:r>
            <a:r>
              <a:rPr lang="ru-RU" sz="4000" spc="227" dirty="0"/>
              <a:t>1"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50299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D64EF67-8C58-B758-AC89-08E26B900C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3495" y="2806059"/>
            <a:ext cx="5011230" cy="746051"/>
          </a:xfrm>
          <a:prstGeom prst="rect">
            <a:avLst/>
          </a:prstGeom>
        </p:spPr>
        <p:txBody>
          <a:bodyPr vert="horz" wrap="square" lIns="0" tIns="7316" rIns="0" bIns="0" rtlCol="0" anchor="t">
            <a:spAutoFit/>
          </a:bodyPr>
          <a:lstStyle/>
          <a:p>
            <a:pPr marL="7701" algn="ctr">
              <a:lnSpc>
                <a:spcPct val="100000"/>
              </a:lnSpc>
              <a:spcBef>
                <a:spcPts val="58"/>
              </a:spcBef>
            </a:pPr>
            <a:r>
              <a:rPr sz="4800" spc="167" dirty="0">
                <a:solidFill>
                  <a:schemeClr val="tx2"/>
                </a:solidFill>
                <a:latin typeface="+mj-lt"/>
                <a:cs typeface="+mj-cs"/>
              </a:rPr>
              <a:t>Вывод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73310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7461" y="1714406"/>
            <a:ext cx="4966563" cy="1714594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4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'Как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тебя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зовут?'</a:t>
            </a:r>
            <a:r>
              <a:rPr sz="2698" dirty="0">
                <a:latin typeface="Courier New"/>
                <a:cs typeface="Courier New"/>
              </a:rPr>
              <a:t>) </a:t>
            </a:r>
            <a:r>
              <a:rPr sz="2698" spc="-1613" dirty="0">
                <a:latin typeface="Courier New"/>
                <a:cs typeface="Courier New"/>
              </a:rPr>
              <a:t> </a:t>
            </a:r>
            <a:r>
              <a:rPr sz="2698" spc="3" dirty="0">
                <a:latin typeface="Courier New"/>
                <a:cs typeface="Courier New"/>
              </a:rPr>
              <a:t>name </a:t>
            </a:r>
            <a:r>
              <a:rPr sz="2698" spc="6" dirty="0">
                <a:latin typeface="Courier New"/>
                <a:cs typeface="Courier New"/>
              </a:rPr>
              <a:t>= </a:t>
            </a: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698" spc="3" dirty="0">
                <a:latin typeface="Courier New"/>
                <a:cs typeface="Courier New"/>
              </a:rPr>
              <a:t>() </a:t>
            </a:r>
            <a:r>
              <a:rPr sz="2698" spc="6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'Привет,'</a:t>
            </a:r>
            <a:r>
              <a:rPr sz="2698" dirty="0">
                <a:latin typeface="Courier New"/>
                <a:cs typeface="Courier New"/>
              </a:rPr>
              <a:t>, name)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2457318-4D67-6089-63B2-32C856D5E7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8" y="152400"/>
            <a:ext cx="11196637" cy="132556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ru-RU" sz="4000" spc="16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Ввод данных: </a:t>
            </a:r>
            <a:r>
              <a:rPr lang="en-US" sz="4000" spc="16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26879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составляет язык?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Можно сказать, что каждый язык (машинный или естественный, неважно) состоит из следующих элементов: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алфавит</a:t>
            </a:r>
            <a:r>
              <a:rPr lang="ru-RU" dirty="0"/>
              <a:t>: набор символов, используемых для построения слов определенного языка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лексика</a:t>
            </a:r>
            <a:r>
              <a:rPr lang="ru-RU" dirty="0"/>
              <a:t>: (она же - словарь) набор слов, которые язык предлагает своим пользователям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синтаксис</a:t>
            </a:r>
            <a:r>
              <a:rPr lang="ru-RU" dirty="0"/>
              <a:t>: набор правил, используемых для определения того, образует ли определенная строка слов допустимое предложение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семантика</a:t>
            </a:r>
            <a:r>
              <a:rPr lang="ru-RU" dirty="0"/>
              <a:t>: набор правил, определяющих, имеет ли определенная фраза смысл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478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8127" y="3001432"/>
            <a:ext cx="7234978" cy="212963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621878">
              <a:lnSpc>
                <a:spcPct val="137100"/>
              </a:lnSpc>
              <a:spcBef>
                <a:spcPts val="61"/>
              </a:spcBef>
            </a:pP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spc="3" dirty="0">
                <a:latin typeface="Courier New"/>
                <a:cs typeface="Courier New"/>
              </a:rPr>
              <a:t>(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'Какая твоя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любимая 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еда?'</a:t>
            </a:r>
            <a:r>
              <a:rPr sz="2698" spc="3" dirty="0">
                <a:latin typeface="Courier New"/>
                <a:cs typeface="Courier New"/>
              </a:rPr>
              <a:t>) </a:t>
            </a:r>
            <a:r>
              <a:rPr sz="2698" spc="-1613" dirty="0">
                <a:latin typeface="Courier New"/>
                <a:cs typeface="Courier New"/>
              </a:rPr>
              <a:t> </a:t>
            </a:r>
            <a:r>
              <a:rPr sz="2698" spc="3" dirty="0">
                <a:latin typeface="Courier New"/>
                <a:cs typeface="Courier New"/>
              </a:rPr>
              <a:t>meal</a:t>
            </a:r>
            <a:r>
              <a:rPr sz="2698" spc="-3" dirty="0">
                <a:latin typeface="Courier New"/>
                <a:cs typeface="Courier New"/>
              </a:rPr>
              <a:t> </a:t>
            </a:r>
            <a:r>
              <a:rPr sz="2698" spc="6" dirty="0">
                <a:solidFill>
                  <a:srgbClr val="3878BD"/>
                </a:solidFill>
                <a:latin typeface="Courier New"/>
                <a:cs typeface="Courier New"/>
              </a:rPr>
              <a:t>=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 input</a:t>
            </a:r>
            <a:r>
              <a:rPr sz="2698" dirty="0">
                <a:latin typeface="Courier New"/>
                <a:cs typeface="Courier New"/>
              </a:rPr>
              <a:t>()</a:t>
            </a:r>
          </a:p>
          <a:p>
            <a:pPr marL="7701">
              <a:spcBef>
                <a:spcPts val="1204"/>
              </a:spcBef>
            </a:pP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spc="3" dirty="0">
                <a:latin typeface="Courier New"/>
                <a:cs typeface="Courier New"/>
              </a:rPr>
              <a:t>(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'Да.'</a:t>
            </a:r>
            <a:r>
              <a:rPr sz="2698" spc="3" dirty="0">
                <a:latin typeface="Courier New"/>
                <a:cs typeface="Courier New"/>
              </a:rPr>
              <a:t>,</a:t>
            </a:r>
            <a:r>
              <a:rPr sz="2698" spc="-9" dirty="0">
                <a:latin typeface="Courier New"/>
                <a:cs typeface="Courier New"/>
              </a:rPr>
              <a:t> </a:t>
            </a:r>
            <a:r>
              <a:rPr sz="2698" spc="3" dirty="0">
                <a:latin typeface="Courier New"/>
                <a:cs typeface="Courier New"/>
              </a:rPr>
              <a:t>meal,</a:t>
            </a:r>
            <a:r>
              <a:rPr sz="2698" spc="-9" dirty="0">
                <a:latin typeface="Courier New"/>
                <a:cs typeface="Courier New"/>
              </a:rPr>
              <a:t> 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'-</a:t>
            </a:r>
            <a:r>
              <a:rPr sz="2698" spc="-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это</a:t>
            </a:r>
            <a:r>
              <a:rPr sz="2698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вкусно.'</a:t>
            </a:r>
            <a:r>
              <a:rPr sz="2698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662E8FC-AE52-A7D4-23FF-1BD5793F54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8" y="152400"/>
            <a:ext cx="11196637" cy="132556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ru-RU" sz="4000" spc="16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Ввод данных: </a:t>
            </a:r>
            <a:r>
              <a:rPr lang="en-US" sz="4000" spc="16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30580740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5938" y="1817107"/>
            <a:ext cx="9828273" cy="2852470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marR="2271493">
              <a:lnSpc>
                <a:spcPct val="137100"/>
              </a:lnSpc>
              <a:spcBef>
                <a:spcPts val="64"/>
              </a:spcBef>
            </a:pP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'Как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тебя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зовут?'</a:t>
            </a:r>
            <a:r>
              <a:rPr sz="2698" dirty="0">
                <a:latin typeface="Courier New"/>
                <a:cs typeface="Courier New"/>
              </a:rPr>
              <a:t>) </a:t>
            </a:r>
            <a:r>
              <a:rPr sz="2698" spc="-1613" dirty="0">
                <a:latin typeface="Courier New"/>
                <a:cs typeface="Courier New"/>
              </a:rPr>
              <a:t> </a:t>
            </a:r>
            <a:r>
              <a:rPr sz="2698" spc="3" dirty="0">
                <a:latin typeface="Courier New"/>
                <a:cs typeface="Courier New"/>
              </a:rPr>
              <a:t>name </a:t>
            </a:r>
            <a:r>
              <a:rPr sz="2698" spc="6" dirty="0">
                <a:latin typeface="Courier New"/>
                <a:cs typeface="Courier New"/>
              </a:rPr>
              <a:t>= </a:t>
            </a: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698" spc="3" dirty="0">
                <a:latin typeface="Courier New"/>
                <a:cs typeface="Courier New"/>
              </a:rPr>
              <a:t>() </a:t>
            </a:r>
            <a:r>
              <a:rPr sz="2698" spc="6" dirty="0"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dirty="0">
                <a:latin typeface="Courier New"/>
                <a:cs typeface="Courier New"/>
              </a:rPr>
              <a:t>(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'Привет,'</a:t>
            </a:r>
            <a:r>
              <a:rPr sz="2698" dirty="0">
                <a:latin typeface="Courier New"/>
                <a:cs typeface="Courier New"/>
              </a:rPr>
              <a:t>,</a:t>
            </a:r>
            <a:r>
              <a:rPr sz="2698" spc="3" dirty="0">
                <a:latin typeface="Courier New"/>
                <a:cs typeface="Courier New"/>
              </a:rPr>
              <a:t> </a:t>
            </a:r>
            <a:r>
              <a:rPr sz="2698" dirty="0">
                <a:latin typeface="Courier New"/>
                <a:cs typeface="Courier New"/>
              </a:rPr>
              <a:t>name)</a:t>
            </a:r>
          </a:p>
          <a:p>
            <a:pPr marL="7701" marR="621878">
              <a:lnSpc>
                <a:spcPct val="137100"/>
              </a:lnSpc>
            </a:pP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spc="3" dirty="0">
                <a:latin typeface="Courier New"/>
                <a:cs typeface="Courier New"/>
              </a:rPr>
              <a:t>(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'Какая твоя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любимая 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еда?'</a:t>
            </a:r>
            <a:r>
              <a:rPr sz="2698" spc="3" dirty="0">
                <a:latin typeface="Courier New"/>
                <a:cs typeface="Courier New"/>
              </a:rPr>
              <a:t>) </a:t>
            </a:r>
            <a:r>
              <a:rPr sz="2698" spc="-1613" dirty="0">
                <a:latin typeface="Courier New"/>
                <a:cs typeface="Courier New"/>
              </a:rPr>
              <a:t> </a:t>
            </a:r>
            <a:r>
              <a:rPr sz="2698" spc="3" dirty="0">
                <a:latin typeface="Courier New"/>
                <a:cs typeface="Courier New"/>
              </a:rPr>
              <a:t>meal</a:t>
            </a:r>
            <a:r>
              <a:rPr sz="2698" spc="-3" dirty="0">
                <a:latin typeface="Courier New"/>
                <a:cs typeface="Courier New"/>
              </a:rPr>
              <a:t> </a:t>
            </a:r>
            <a:r>
              <a:rPr sz="2698" spc="6" dirty="0">
                <a:latin typeface="Courier New"/>
                <a:cs typeface="Courier New"/>
              </a:rPr>
              <a:t>=</a:t>
            </a:r>
            <a:r>
              <a:rPr sz="2698" spc="-3" dirty="0">
                <a:latin typeface="Courier New"/>
                <a:cs typeface="Courier New"/>
              </a:rPr>
              <a:t> </a:t>
            </a: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698" spc="3" dirty="0">
                <a:latin typeface="Courier New"/>
                <a:cs typeface="Courier New"/>
              </a:rPr>
              <a:t>()</a:t>
            </a:r>
            <a:endParaRPr sz="2698" dirty="0">
              <a:latin typeface="Courier New"/>
              <a:cs typeface="Courier New"/>
            </a:endParaRPr>
          </a:p>
          <a:p>
            <a:pPr marL="7701">
              <a:spcBef>
                <a:spcPts val="1204"/>
              </a:spcBef>
            </a:pP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698" spc="3" dirty="0">
                <a:latin typeface="Courier New"/>
                <a:cs typeface="Courier New"/>
              </a:rPr>
              <a:t>(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'Да.'</a:t>
            </a:r>
            <a:r>
              <a:rPr sz="2698" spc="3" dirty="0">
                <a:latin typeface="Courier New"/>
                <a:cs typeface="Courier New"/>
              </a:rPr>
              <a:t>,</a:t>
            </a:r>
            <a:r>
              <a:rPr sz="2698" spc="-9" dirty="0">
                <a:latin typeface="Courier New"/>
                <a:cs typeface="Courier New"/>
              </a:rPr>
              <a:t> </a:t>
            </a:r>
            <a:r>
              <a:rPr sz="2698" spc="3" dirty="0">
                <a:latin typeface="Courier New"/>
                <a:cs typeface="Courier New"/>
              </a:rPr>
              <a:t>meal,</a:t>
            </a:r>
            <a:r>
              <a:rPr sz="2698" spc="-9" dirty="0">
                <a:latin typeface="Courier New"/>
                <a:cs typeface="Courier New"/>
              </a:rPr>
              <a:t> </a:t>
            </a:r>
            <a:r>
              <a:rPr sz="2698" spc="6" dirty="0">
                <a:solidFill>
                  <a:srgbClr val="9E63A9"/>
                </a:solidFill>
                <a:latin typeface="Courier New"/>
                <a:cs typeface="Courier New"/>
              </a:rPr>
              <a:t>'-</a:t>
            </a:r>
            <a:r>
              <a:rPr sz="2698" spc="-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spc="3" dirty="0">
                <a:solidFill>
                  <a:srgbClr val="9E63A9"/>
                </a:solidFill>
                <a:latin typeface="Courier New"/>
                <a:cs typeface="Courier New"/>
              </a:rPr>
              <a:t>это</a:t>
            </a:r>
            <a:r>
              <a:rPr sz="2698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698" dirty="0">
                <a:solidFill>
                  <a:srgbClr val="9E63A9"/>
                </a:solidFill>
                <a:latin typeface="Courier New"/>
                <a:cs typeface="Courier New"/>
              </a:rPr>
              <a:t>вкусно.'</a:t>
            </a:r>
            <a:r>
              <a:rPr sz="2698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668B0C7-DE29-5CD0-4A7C-528335034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8" y="152400"/>
            <a:ext cx="11196637" cy="132556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ru-RU" sz="4000" spc="16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Ввод данных: </a:t>
            </a:r>
            <a:r>
              <a:rPr lang="en-US" sz="4000" spc="16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515052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56A9B4B-B1FF-5F1D-835B-3CC7F8F05F95}"/>
              </a:ext>
            </a:extLst>
          </p:cNvPr>
          <p:cNvSpPr txBox="1">
            <a:spLocks/>
          </p:cNvSpPr>
          <p:nvPr/>
        </p:nvSpPr>
        <p:spPr>
          <a:xfrm>
            <a:off x="2019762" y="3055974"/>
            <a:ext cx="7805644" cy="746051"/>
          </a:xfrm>
          <a:prstGeom prst="rect">
            <a:avLst/>
          </a:prstGeom>
        </p:spPr>
        <p:txBody>
          <a:bodyPr vert="horz" wrap="square" lIns="0" tIns="7316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algn="ctr">
              <a:lnSpc>
                <a:spcPct val="100000"/>
              </a:lnSpc>
              <a:spcBef>
                <a:spcPts val="58"/>
              </a:spcBef>
            </a:pPr>
            <a:r>
              <a:rPr lang="ru-RU" sz="4800" spc="167" dirty="0"/>
              <a:t>Программа "Попугай"</a:t>
            </a:r>
          </a:p>
        </p:txBody>
      </p:sp>
    </p:spTree>
    <p:extLst>
      <p:ext uri="{BB962C8B-B14F-4D97-AF65-F5344CB8AC3E}">
        <p14:creationId xmlns:p14="http://schemas.microsoft.com/office/powerpoint/2010/main" val="30708864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732596-FB58-2E52-EBCA-F6A26FCC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7228" y="2549710"/>
            <a:ext cx="9393306" cy="879290"/>
          </a:xfrm>
          <a:prstGeom prst="rect">
            <a:avLst/>
          </a:prstGeom>
        </p:spPr>
        <p:txBody>
          <a:bodyPr vert="horz" wrap="square" lIns="0" tIns="43127" rIns="0" bIns="0" rtlCol="0" anchor="t">
            <a:spAutoFit/>
          </a:bodyPr>
          <a:lstStyle/>
          <a:p>
            <a:pPr marL="7701" marR="3081">
              <a:lnSpc>
                <a:spcPts val="6998"/>
              </a:lnSpc>
              <a:spcBef>
                <a:spcPts val="340"/>
              </a:spcBef>
            </a:pPr>
            <a:r>
              <a:rPr sz="4800" spc="167" dirty="0">
                <a:solidFill>
                  <a:schemeClr val="tx2"/>
                </a:solidFill>
                <a:latin typeface="+mj-lt"/>
                <a:cs typeface="+mj-cs"/>
              </a:rPr>
              <a:t>Что выведет эта  программа?</a:t>
            </a:r>
          </a:p>
        </p:txBody>
      </p:sp>
    </p:spTree>
    <p:extLst>
      <p:ext uri="{BB962C8B-B14F-4D97-AF65-F5344CB8AC3E}">
        <p14:creationId xmlns:p14="http://schemas.microsoft.com/office/powerpoint/2010/main" val="14339458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7243" y="1764992"/>
          <a:ext cx="3132501" cy="1624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769">
                <a:tc>
                  <a:txBody>
                    <a:bodyPr/>
                    <a:lstStyle/>
                    <a:p>
                      <a:pPr marL="31750">
                        <a:lnSpc>
                          <a:spcPts val="5025"/>
                        </a:lnSpc>
                      </a:pPr>
                      <a:r>
                        <a:rPr sz="2700" spc="5" dirty="0">
                          <a:latin typeface="Courier New"/>
                          <a:cs typeface="Courier New"/>
                        </a:rPr>
                        <a:t>word1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25"/>
                        </a:lnSpc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=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025"/>
                        </a:lnSpc>
                      </a:pPr>
                      <a:r>
                        <a:rPr sz="2700" dirty="0">
                          <a:solidFill>
                            <a:srgbClr val="3878BD"/>
                          </a:solidFill>
                          <a:latin typeface="Courier New"/>
                          <a:cs typeface="Courier New"/>
                        </a:rPr>
                        <a:t>input</a:t>
                      </a:r>
                      <a:r>
                        <a:rPr sz="2700" dirty="0">
                          <a:latin typeface="Courier New"/>
                          <a:cs typeface="Courier New"/>
                        </a:rPr>
                        <a:t>()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spc="5" dirty="0">
                          <a:latin typeface="Courier New"/>
                          <a:cs typeface="Courier New"/>
                        </a:rPr>
                        <a:t>word2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=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spc="5" dirty="0">
                          <a:solidFill>
                            <a:srgbClr val="3878BD"/>
                          </a:solidFill>
                          <a:latin typeface="Courier New"/>
                          <a:cs typeface="Courier New"/>
                        </a:rPr>
                        <a:t>input</a:t>
                      </a:r>
                      <a:r>
                        <a:rPr sz="2700" spc="5" dirty="0">
                          <a:latin typeface="Courier New"/>
                          <a:cs typeface="Courier New"/>
                        </a:rPr>
                        <a:t>()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5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spc="5" dirty="0">
                          <a:latin typeface="Courier New"/>
                          <a:cs typeface="Courier New"/>
                        </a:rPr>
                        <a:t>word3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dirty="0">
                          <a:latin typeface="Courier New"/>
                          <a:cs typeface="Courier New"/>
                        </a:rPr>
                        <a:t>=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700" spc="5" dirty="0">
                          <a:solidFill>
                            <a:srgbClr val="3878BD"/>
                          </a:solidFill>
                          <a:latin typeface="Courier New"/>
                          <a:cs typeface="Courier New"/>
                        </a:rPr>
                        <a:t>input</a:t>
                      </a:r>
                      <a:r>
                        <a:rPr sz="2700" spc="5" dirty="0">
                          <a:latin typeface="Courier New"/>
                          <a:cs typeface="Courier New"/>
                        </a:rPr>
                        <a:t>()</a:t>
                      </a:r>
                      <a:endParaRPr sz="2700">
                        <a:latin typeface="Courier New"/>
                        <a:cs typeface="Courier New"/>
                      </a:endParaRPr>
                    </a:p>
                  </a:txBody>
                  <a:tcPr marL="0" marR="0" marT="577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68794" y="3272366"/>
            <a:ext cx="2490983" cy="171420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 algn="just">
              <a:lnSpc>
                <a:spcPct val="137100"/>
              </a:lnSpc>
              <a:spcBef>
                <a:spcPts val="61"/>
              </a:spcBef>
            </a:pP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prin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t</a:t>
            </a:r>
            <a:r>
              <a:rPr sz="2698" spc="3" dirty="0">
                <a:latin typeface="Courier New"/>
                <a:cs typeface="Courier New"/>
              </a:rPr>
              <a:t>(wo</a:t>
            </a:r>
            <a:r>
              <a:rPr sz="2698" spc="-6" dirty="0">
                <a:latin typeface="Courier New"/>
                <a:cs typeface="Courier New"/>
              </a:rPr>
              <a:t>r</a:t>
            </a:r>
            <a:r>
              <a:rPr sz="2698" spc="3" dirty="0">
                <a:latin typeface="Courier New"/>
                <a:cs typeface="Courier New"/>
              </a:rPr>
              <a:t>d1)  </a:t>
            </a: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prin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t</a:t>
            </a:r>
            <a:r>
              <a:rPr sz="2698" spc="3" dirty="0">
                <a:latin typeface="Courier New"/>
                <a:cs typeface="Courier New"/>
              </a:rPr>
              <a:t>(wo</a:t>
            </a:r>
            <a:r>
              <a:rPr sz="2698" spc="-6" dirty="0">
                <a:latin typeface="Courier New"/>
                <a:cs typeface="Courier New"/>
              </a:rPr>
              <a:t>r</a:t>
            </a:r>
            <a:r>
              <a:rPr sz="2698" spc="3" dirty="0">
                <a:latin typeface="Courier New"/>
                <a:cs typeface="Courier New"/>
              </a:rPr>
              <a:t>d2)  </a:t>
            </a:r>
            <a:r>
              <a:rPr sz="2698" spc="3" dirty="0">
                <a:solidFill>
                  <a:srgbClr val="3878BD"/>
                </a:solidFill>
                <a:latin typeface="Courier New"/>
                <a:cs typeface="Courier New"/>
              </a:rPr>
              <a:t>prin</a:t>
            </a:r>
            <a:r>
              <a:rPr sz="2698" dirty="0">
                <a:solidFill>
                  <a:srgbClr val="3878BD"/>
                </a:solidFill>
                <a:latin typeface="Courier New"/>
                <a:cs typeface="Courier New"/>
              </a:rPr>
              <a:t>t</a:t>
            </a:r>
            <a:r>
              <a:rPr sz="2698" spc="3" dirty="0">
                <a:latin typeface="Courier New"/>
                <a:cs typeface="Courier New"/>
              </a:rPr>
              <a:t>(wo</a:t>
            </a:r>
            <a:r>
              <a:rPr sz="2698" spc="-6" dirty="0">
                <a:latin typeface="Courier New"/>
                <a:cs typeface="Courier New"/>
              </a:rPr>
              <a:t>r</a:t>
            </a:r>
            <a:r>
              <a:rPr sz="2698" spc="3" dirty="0">
                <a:latin typeface="Courier New"/>
                <a:cs typeface="Courier New"/>
              </a:rPr>
              <a:t>d3)</a:t>
            </a:r>
            <a:endParaRPr sz="2698">
              <a:latin typeface="Courier New"/>
              <a:cs typeface="Courier New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B49DDB5-991B-41F0-0DAC-B89541B9D5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8" y="534294"/>
            <a:ext cx="11196637" cy="56177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ru-RU" sz="4000" spc="16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Программа "Попугай"</a:t>
            </a:r>
            <a:endParaRPr lang="en-US" sz="4000" spc="167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1996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1" y="364279"/>
            <a:ext cx="8296991" cy="623329"/>
          </a:xfrm>
          <a:prstGeom prst="rect">
            <a:avLst/>
          </a:prstGeom>
        </p:spPr>
        <p:txBody>
          <a:bodyPr vert="horz" wrap="square" lIns="0" tIns="7701" rIns="0" bIns="0" rtlCol="0" anchor="t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212" dirty="0"/>
              <a:t>Что</a:t>
            </a:r>
            <a:r>
              <a:rPr sz="4000" spc="-421" dirty="0"/>
              <a:t> </a:t>
            </a:r>
            <a:r>
              <a:rPr sz="4000" spc="36" dirty="0"/>
              <a:t>вывед</a:t>
            </a:r>
            <a:r>
              <a:rPr sz="4000" spc="24" dirty="0"/>
              <a:t>е</a:t>
            </a:r>
            <a:r>
              <a:rPr sz="4000" spc="94" dirty="0"/>
              <a:t>т</a:t>
            </a:r>
            <a:r>
              <a:rPr sz="4000" spc="-421" dirty="0"/>
              <a:t> </a:t>
            </a:r>
            <a:r>
              <a:rPr sz="4000" spc="33" dirty="0"/>
              <a:t>эта</a:t>
            </a:r>
            <a:r>
              <a:rPr sz="4000" spc="-421" dirty="0"/>
              <a:t> </a:t>
            </a:r>
            <a:r>
              <a:rPr sz="4000" spc="143" dirty="0"/>
              <a:t>прогр</a:t>
            </a:r>
            <a:r>
              <a:rPr sz="4000" spc="200" dirty="0"/>
              <a:t>амма?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5563" y="1956085"/>
            <a:ext cx="1698520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45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564" y="2778886"/>
            <a:ext cx="1361973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3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Пётр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5563" y="4013507"/>
            <a:ext cx="1529862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3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Антон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34100" y="1330823"/>
            <a:ext cx="0" cy="5527987"/>
          </a:xfrm>
          <a:custGeom>
            <a:avLst/>
            <a:gdLst/>
            <a:ahLst/>
            <a:cxnLst/>
            <a:rect l="l" t="t" r="r" b="b"/>
            <a:pathLst>
              <a:path h="9116060">
                <a:moveTo>
                  <a:pt x="0" y="0"/>
                </a:moveTo>
                <a:lnTo>
                  <a:pt x="0" y="9115681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644994" y="1544496"/>
            <a:ext cx="4558009" cy="500567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39626">
              <a:lnSpc>
                <a:spcPct val="123700"/>
              </a:lnSpc>
              <a:spcBef>
                <a:spcPts val="58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</a:t>
            </a:r>
            <a:r>
              <a:rPr sz="2183" spc="9" dirty="0">
                <a:solidFill>
                  <a:srgbClr val="9E63A9"/>
                </a:solidFill>
                <a:latin typeface="Courier New"/>
                <a:cs typeface="Courier New"/>
              </a:rPr>
              <a:t>фамилию:'</a:t>
            </a:r>
            <a:r>
              <a:rPr sz="2183" spc="9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 </a:t>
            </a:r>
            <a:r>
              <a:rPr sz="2183" spc="15" dirty="0">
                <a:solidFill>
                  <a:srgbClr val="3878BD"/>
                </a:solidFill>
                <a:latin typeface="Courier New"/>
                <a:cs typeface="Courier New"/>
              </a:rPr>
              <a:t>=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</a:t>
            </a:r>
            <a:r>
              <a:rPr sz="2183" spc="7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name</a:t>
            </a:r>
            <a:r>
              <a:rPr sz="2183" spc="52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55" dirty="0"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  <a:p>
            <a:pPr marL="7701" marR="3081">
              <a:lnSpc>
                <a:spcPct val="123700"/>
              </a:lnSpc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новое 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new_name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 surname)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(new_name,</a:t>
            </a:r>
            <a:r>
              <a:rPr sz="2183" spc="9" dirty="0">
                <a:latin typeface="Courier New"/>
                <a:cs typeface="Courier New"/>
              </a:rPr>
              <a:t> name)</a:t>
            </a:r>
            <a:endParaRPr sz="2183">
              <a:latin typeface="Courier New"/>
              <a:cs typeface="Courier New"/>
            </a:endParaRPr>
          </a:p>
          <a:p>
            <a:pPr marL="7701" marR="1012718">
              <a:lnSpc>
                <a:spcPct val="123700"/>
              </a:lnSpc>
            </a:pPr>
            <a:r>
              <a:rPr sz="2183" spc="12" dirty="0">
                <a:latin typeface="Courier New"/>
                <a:cs typeface="Courier New"/>
              </a:rPr>
              <a:t>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latin typeface="Courier New"/>
                <a:cs typeface="Courier New"/>
              </a:rPr>
              <a:t>new_name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(new_name, </a:t>
            </a:r>
            <a:r>
              <a:rPr sz="2183" spc="9" dirty="0">
                <a:latin typeface="Courier New"/>
                <a:cs typeface="Courier New"/>
              </a:rPr>
              <a:t>name)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21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84236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1" y="364279"/>
            <a:ext cx="8500191" cy="623329"/>
          </a:xfrm>
          <a:prstGeom prst="rect">
            <a:avLst/>
          </a:prstGeom>
        </p:spPr>
        <p:txBody>
          <a:bodyPr vert="horz" wrap="square" lIns="0" tIns="7701" rIns="0" bIns="0" rtlCol="0" anchor="t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212" dirty="0"/>
              <a:t>Что</a:t>
            </a:r>
            <a:r>
              <a:rPr sz="4000" spc="-421" dirty="0"/>
              <a:t> </a:t>
            </a:r>
            <a:r>
              <a:rPr sz="4000" spc="36" dirty="0"/>
              <a:t>вывед</a:t>
            </a:r>
            <a:r>
              <a:rPr sz="4000" spc="24" dirty="0"/>
              <a:t>е</a:t>
            </a:r>
            <a:r>
              <a:rPr sz="4000" spc="94" dirty="0"/>
              <a:t>т</a:t>
            </a:r>
            <a:r>
              <a:rPr sz="4000" spc="-421" dirty="0"/>
              <a:t> </a:t>
            </a:r>
            <a:r>
              <a:rPr sz="4000" spc="33" dirty="0"/>
              <a:t>эта</a:t>
            </a:r>
            <a:r>
              <a:rPr sz="4000" spc="-421" dirty="0"/>
              <a:t> </a:t>
            </a:r>
            <a:r>
              <a:rPr sz="4000" spc="143" dirty="0"/>
              <a:t>прогр</a:t>
            </a:r>
            <a:r>
              <a:rPr sz="4000" spc="200" dirty="0"/>
              <a:t>амма?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5563" y="1956085"/>
            <a:ext cx="1698520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45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563" y="2702789"/>
            <a:ext cx="2539116" cy="835891"/>
          </a:xfrm>
          <a:prstGeom prst="rect">
            <a:avLst/>
          </a:prstGeom>
        </p:spPr>
        <p:txBody>
          <a:bodyPr vert="horz" wrap="square" lIns="0" tIns="86254" rIns="0" bIns="0" rtlCol="0">
            <a:spAutoFit/>
          </a:bodyPr>
          <a:lstStyle/>
          <a:p>
            <a:pPr marL="7701">
              <a:spcBef>
                <a:spcPts val="6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24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Пётр</a:t>
            </a:r>
            <a:endParaRPr sz="2183">
              <a:latin typeface="Courier New"/>
              <a:cs typeface="Courier New"/>
            </a:endParaRPr>
          </a:p>
          <a:p>
            <a:pPr marL="680408">
              <a:spcBef>
                <a:spcPts val="622"/>
              </a:spcBef>
            </a:pPr>
            <a:r>
              <a:rPr sz="2183" spc="12" dirty="0">
                <a:latin typeface="Courier New"/>
                <a:cs typeface="Courier New"/>
              </a:rPr>
              <a:t>Пётр</a:t>
            </a:r>
            <a:r>
              <a:rPr sz="2183" spc="-24" dirty="0">
                <a:latin typeface="Courier New"/>
                <a:cs typeface="Courier New"/>
              </a:rPr>
              <a:t> </a:t>
            </a:r>
            <a:r>
              <a:rPr sz="2183" spc="9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5563" y="3937474"/>
            <a:ext cx="2539116" cy="1256071"/>
          </a:xfrm>
          <a:prstGeom prst="rect">
            <a:avLst/>
          </a:prstGeom>
        </p:spPr>
        <p:txBody>
          <a:bodyPr vert="horz" wrap="square" lIns="0" tIns="86254" rIns="0" bIns="0" rtlCol="0">
            <a:spAutoFit/>
          </a:bodyPr>
          <a:lstStyle/>
          <a:p>
            <a:pPr marL="7701">
              <a:spcBef>
                <a:spcPts val="6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24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Антон</a:t>
            </a:r>
            <a:endParaRPr sz="2183">
              <a:latin typeface="Courier New"/>
              <a:cs typeface="Courier New"/>
            </a:endParaRPr>
          </a:p>
          <a:p>
            <a:pPr marL="680408" marR="3081">
              <a:lnSpc>
                <a:spcPct val="123700"/>
              </a:lnSpc>
            </a:pPr>
            <a:r>
              <a:rPr sz="2183" spc="12" dirty="0">
                <a:latin typeface="Courier New"/>
                <a:cs typeface="Courier New"/>
              </a:rPr>
              <a:t>Пётр</a:t>
            </a:r>
            <a:r>
              <a:rPr sz="2183" spc="-27" dirty="0">
                <a:latin typeface="Courier New"/>
                <a:cs typeface="Courier New"/>
              </a:rPr>
              <a:t> </a:t>
            </a:r>
            <a:r>
              <a:rPr sz="2183" spc="9" dirty="0">
                <a:latin typeface="Courier New"/>
                <a:cs typeface="Courier New"/>
              </a:rPr>
              <a:t>Иванов </a:t>
            </a:r>
            <a:r>
              <a:rPr sz="2183" spc="-1301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Антон</a:t>
            </a:r>
            <a:r>
              <a:rPr sz="2183" spc="-9" dirty="0">
                <a:latin typeface="Courier New"/>
                <a:cs typeface="Courier New"/>
              </a:rPr>
              <a:t> </a:t>
            </a:r>
            <a:r>
              <a:rPr sz="2183" spc="9" dirty="0">
                <a:latin typeface="Courier New"/>
                <a:cs typeface="Courier New"/>
              </a:rPr>
              <a:t>Пётр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8404" y="5584015"/>
            <a:ext cx="2034681" cy="84004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23700"/>
              </a:lnSpc>
              <a:spcBef>
                <a:spcPts val="55"/>
              </a:spcBef>
            </a:pPr>
            <a:r>
              <a:rPr sz="2183" spc="12" dirty="0">
                <a:latin typeface="Courier New"/>
                <a:cs typeface="Courier New"/>
              </a:rPr>
              <a:t>Антон Антон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Антон</a:t>
            </a:r>
            <a:r>
              <a:rPr sz="2183" spc="-24" dirty="0">
                <a:latin typeface="Courier New"/>
                <a:cs typeface="Courier New"/>
              </a:rPr>
              <a:t> </a:t>
            </a:r>
            <a:r>
              <a:rPr sz="2183" spc="9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34100" y="1330823"/>
            <a:ext cx="0" cy="5527987"/>
          </a:xfrm>
          <a:custGeom>
            <a:avLst/>
            <a:gdLst/>
            <a:ahLst/>
            <a:cxnLst/>
            <a:rect l="l" t="t" r="r" b="b"/>
            <a:pathLst>
              <a:path h="9116060">
                <a:moveTo>
                  <a:pt x="0" y="0"/>
                </a:moveTo>
                <a:lnTo>
                  <a:pt x="0" y="9115681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644994" y="1544496"/>
            <a:ext cx="4558009" cy="500567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39626">
              <a:lnSpc>
                <a:spcPct val="123700"/>
              </a:lnSpc>
              <a:spcBef>
                <a:spcPts val="58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</a:t>
            </a:r>
            <a:r>
              <a:rPr sz="2183" spc="9" dirty="0">
                <a:solidFill>
                  <a:srgbClr val="9E63A9"/>
                </a:solidFill>
                <a:latin typeface="Courier New"/>
                <a:cs typeface="Courier New"/>
              </a:rPr>
              <a:t>фамилию:'</a:t>
            </a:r>
            <a:r>
              <a:rPr sz="2183" spc="9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 </a:t>
            </a:r>
            <a:r>
              <a:rPr sz="2183" spc="15" dirty="0">
                <a:solidFill>
                  <a:srgbClr val="3878BD"/>
                </a:solidFill>
                <a:latin typeface="Courier New"/>
                <a:cs typeface="Courier New"/>
              </a:rPr>
              <a:t>=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</a:t>
            </a:r>
            <a:r>
              <a:rPr sz="2183" spc="7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name</a:t>
            </a:r>
            <a:r>
              <a:rPr sz="2183" spc="52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55" dirty="0"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  <a:p>
            <a:pPr marL="7701" marR="3081">
              <a:lnSpc>
                <a:spcPct val="123700"/>
              </a:lnSpc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новое 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new_name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 surname)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(new_name,</a:t>
            </a:r>
            <a:r>
              <a:rPr sz="2183" spc="9" dirty="0">
                <a:latin typeface="Courier New"/>
                <a:cs typeface="Courier New"/>
              </a:rPr>
              <a:t> name)</a:t>
            </a:r>
            <a:endParaRPr sz="2183">
              <a:latin typeface="Courier New"/>
              <a:cs typeface="Courier New"/>
            </a:endParaRPr>
          </a:p>
          <a:p>
            <a:pPr marL="7701" marR="1012718">
              <a:lnSpc>
                <a:spcPct val="123700"/>
              </a:lnSpc>
            </a:pPr>
            <a:r>
              <a:rPr sz="2183" spc="12" dirty="0">
                <a:latin typeface="Courier New"/>
                <a:cs typeface="Courier New"/>
              </a:rPr>
              <a:t>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latin typeface="Courier New"/>
                <a:cs typeface="Courier New"/>
              </a:rPr>
              <a:t>new_name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(new_name, </a:t>
            </a:r>
            <a:r>
              <a:rPr sz="2183" spc="9" dirty="0">
                <a:latin typeface="Courier New"/>
                <a:cs typeface="Courier New"/>
              </a:rPr>
              <a:t>name)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21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081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364279"/>
            <a:ext cx="8381658" cy="623329"/>
          </a:xfrm>
          <a:prstGeom prst="rect">
            <a:avLst/>
          </a:prstGeom>
        </p:spPr>
        <p:txBody>
          <a:bodyPr vert="horz" wrap="square" lIns="0" tIns="7701" rIns="0" bIns="0" rtlCol="0" anchor="t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212" dirty="0"/>
              <a:t>Что</a:t>
            </a:r>
            <a:r>
              <a:rPr sz="4000" spc="-421" dirty="0"/>
              <a:t> </a:t>
            </a:r>
            <a:r>
              <a:rPr sz="4000" spc="36" dirty="0"/>
              <a:t>вывед</a:t>
            </a:r>
            <a:r>
              <a:rPr sz="4000" spc="24" dirty="0"/>
              <a:t>е</a:t>
            </a:r>
            <a:r>
              <a:rPr sz="4000" spc="94" dirty="0"/>
              <a:t>т</a:t>
            </a:r>
            <a:r>
              <a:rPr sz="4000" spc="-421" dirty="0"/>
              <a:t> </a:t>
            </a:r>
            <a:r>
              <a:rPr sz="4000" spc="33" dirty="0"/>
              <a:t>эта</a:t>
            </a:r>
            <a:r>
              <a:rPr sz="4000" spc="-421" dirty="0"/>
              <a:t> </a:t>
            </a:r>
            <a:r>
              <a:rPr sz="4000" spc="143" dirty="0"/>
              <a:t>прогр</a:t>
            </a:r>
            <a:r>
              <a:rPr sz="4000" spc="200" dirty="0"/>
              <a:t>амма?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5563" y="1956085"/>
            <a:ext cx="1698520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45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564" y="2778886"/>
            <a:ext cx="1361973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3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Пётр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5563" y="4013507"/>
            <a:ext cx="1529862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3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Антон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34100" y="1330823"/>
            <a:ext cx="0" cy="5527987"/>
          </a:xfrm>
          <a:custGeom>
            <a:avLst/>
            <a:gdLst/>
            <a:ahLst/>
            <a:cxnLst/>
            <a:rect l="l" t="t" r="r" b="b"/>
            <a:pathLst>
              <a:path h="9116060">
                <a:moveTo>
                  <a:pt x="0" y="0"/>
                </a:moveTo>
                <a:lnTo>
                  <a:pt x="0" y="9115681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 txBox="1"/>
          <p:nvPr/>
        </p:nvSpPr>
        <p:spPr>
          <a:xfrm>
            <a:off x="644994" y="1544495"/>
            <a:ext cx="4558009" cy="458915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39626">
              <a:lnSpc>
                <a:spcPct val="123700"/>
              </a:lnSpc>
              <a:spcBef>
                <a:spcPts val="58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</a:t>
            </a:r>
            <a:r>
              <a:rPr sz="2183" spc="9" dirty="0">
                <a:solidFill>
                  <a:srgbClr val="9E63A9"/>
                </a:solidFill>
                <a:latin typeface="Courier New"/>
                <a:cs typeface="Courier New"/>
              </a:rPr>
              <a:t>фамилию:'</a:t>
            </a:r>
            <a:r>
              <a:rPr sz="2183" spc="9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</a:t>
            </a:r>
            <a:r>
              <a:rPr sz="2183" spc="7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name</a:t>
            </a:r>
            <a:r>
              <a:rPr sz="2183" spc="52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55" dirty="0"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  <a:p>
            <a:pPr marL="7701" marR="3081">
              <a:lnSpc>
                <a:spcPct val="123700"/>
              </a:lnSpc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новое 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new_name  </a:t>
            </a:r>
            <a:r>
              <a:rPr sz="2183" spc="15" dirty="0">
                <a:latin typeface="Courier New"/>
                <a:cs typeface="Courier New"/>
              </a:rPr>
              <a:t>= 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old_name</a:t>
            </a:r>
            <a:r>
              <a:rPr sz="2183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12" dirty="0">
                <a:latin typeface="Courier New"/>
                <a:cs typeface="Courier New"/>
              </a:rPr>
              <a:t> name</a:t>
            </a:r>
            <a:endParaRPr sz="2183">
              <a:latin typeface="Courier New"/>
              <a:cs typeface="Courier New"/>
            </a:endParaRPr>
          </a:p>
          <a:p>
            <a:pPr marL="7701" marR="339626">
              <a:lnSpc>
                <a:spcPct val="123700"/>
              </a:lnSpc>
            </a:pPr>
            <a:r>
              <a:rPr sz="2183" spc="12" dirty="0">
                <a:latin typeface="Courier New"/>
                <a:cs typeface="Courier New"/>
              </a:rPr>
              <a:t>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latin typeface="Courier New"/>
                <a:cs typeface="Courier New"/>
              </a:rPr>
              <a:t>new_name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(new_name, old_name)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7104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364279"/>
            <a:ext cx="9474584" cy="623329"/>
          </a:xfrm>
          <a:prstGeom prst="rect">
            <a:avLst/>
          </a:prstGeom>
        </p:spPr>
        <p:txBody>
          <a:bodyPr vert="horz" wrap="square" lIns="0" tIns="7701" rIns="0" bIns="0" rtlCol="0" anchor="t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212" dirty="0"/>
              <a:t>Что</a:t>
            </a:r>
            <a:r>
              <a:rPr sz="4000" spc="-421" dirty="0"/>
              <a:t> </a:t>
            </a:r>
            <a:r>
              <a:rPr sz="4000" spc="36" dirty="0"/>
              <a:t>вывед</a:t>
            </a:r>
            <a:r>
              <a:rPr sz="4000" spc="24" dirty="0"/>
              <a:t>е</a:t>
            </a:r>
            <a:r>
              <a:rPr sz="4000" spc="94" dirty="0"/>
              <a:t>т</a:t>
            </a:r>
            <a:r>
              <a:rPr sz="4000" spc="-421" dirty="0"/>
              <a:t> </a:t>
            </a:r>
            <a:r>
              <a:rPr sz="4000" spc="33" dirty="0"/>
              <a:t>эта</a:t>
            </a:r>
            <a:r>
              <a:rPr sz="4000" spc="-421" dirty="0"/>
              <a:t> </a:t>
            </a:r>
            <a:r>
              <a:rPr sz="4000" spc="143" dirty="0"/>
              <a:t>прогр</a:t>
            </a:r>
            <a:r>
              <a:rPr sz="4000" spc="200" dirty="0"/>
              <a:t>амма?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5563" y="1956085"/>
            <a:ext cx="1698520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45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563" y="2702789"/>
            <a:ext cx="2539886" cy="835891"/>
          </a:xfrm>
          <a:prstGeom prst="rect">
            <a:avLst/>
          </a:prstGeom>
        </p:spPr>
        <p:txBody>
          <a:bodyPr vert="horz" wrap="square" lIns="0" tIns="86254" rIns="0" bIns="0" rtlCol="0">
            <a:spAutoFit/>
          </a:bodyPr>
          <a:lstStyle/>
          <a:p>
            <a:pPr marL="7701">
              <a:spcBef>
                <a:spcPts val="6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24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Пётр</a:t>
            </a:r>
            <a:endParaRPr sz="2183">
              <a:latin typeface="Courier New"/>
              <a:cs typeface="Courier New"/>
            </a:endParaRPr>
          </a:p>
          <a:p>
            <a:pPr marL="680408">
              <a:spcBef>
                <a:spcPts val="622"/>
              </a:spcBef>
            </a:pPr>
            <a:r>
              <a:rPr sz="2183" spc="12" dirty="0">
                <a:latin typeface="Courier New"/>
                <a:cs typeface="Courier New"/>
              </a:rPr>
              <a:t>Пётр</a:t>
            </a:r>
            <a:r>
              <a:rPr sz="2183" spc="-42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5563" y="4013507"/>
            <a:ext cx="1529862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&gt;&gt;&gt;</a:t>
            </a:r>
            <a:r>
              <a:rPr sz="2183" spc="-3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Антон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8404" y="5172132"/>
            <a:ext cx="2035451" cy="84043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23700"/>
              </a:lnSpc>
              <a:spcBef>
                <a:spcPts val="58"/>
              </a:spcBef>
            </a:pPr>
            <a:r>
              <a:rPr sz="2183" spc="12" dirty="0">
                <a:latin typeface="Courier New"/>
                <a:cs typeface="Courier New"/>
              </a:rPr>
              <a:t>Антон Пётр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Антон</a:t>
            </a:r>
            <a:r>
              <a:rPr sz="2183" spc="-39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Иванов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34100" y="1330823"/>
            <a:ext cx="0" cy="5527987"/>
          </a:xfrm>
          <a:custGeom>
            <a:avLst/>
            <a:gdLst/>
            <a:ahLst/>
            <a:cxnLst/>
            <a:rect l="l" t="t" r="r" b="b"/>
            <a:pathLst>
              <a:path h="9116060">
                <a:moveTo>
                  <a:pt x="0" y="0"/>
                </a:moveTo>
                <a:lnTo>
                  <a:pt x="0" y="9115681"/>
                </a:lnTo>
              </a:path>
            </a:pathLst>
          </a:custGeom>
          <a:ln w="314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644994" y="1544495"/>
            <a:ext cx="4558009" cy="458915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39626">
              <a:lnSpc>
                <a:spcPct val="123700"/>
              </a:lnSpc>
              <a:spcBef>
                <a:spcPts val="58"/>
              </a:spcBef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</a:t>
            </a:r>
            <a:r>
              <a:rPr sz="2183" spc="9" dirty="0">
                <a:solidFill>
                  <a:srgbClr val="9E63A9"/>
                </a:solidFill>
                <a:latin typeface="Courier New"/>
                <a:cs typeface="Courier New"/>
              </a:rPr>
              <a:t>фамилию:'</a:t>
            </a:r>
            <a:r>
              <a:rPr sz="2183" spc="9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</a:t>
            </a:r>
            <a:r>
              <a:rPr sz="2183" spc="7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name</a:t>
            </a:r>
            <a:r>
              <a:rPr sz="2183" spc="52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55" dirty="0"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  <a:p>
            <a:pPr marL="7701" marR="3081">
              <a:lnSpc>
                <a:spcPct val="123700"/>
              </a:lnSpc>
            </a:pP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ourier New"/>
                <a:cs typeface="Courier New"/>
              </a:rPr>
              <a:t>'Введите новое имя:'</a:t>
            </a:r>
            <a:r>
              <a:rPr sz="2183" spc="12" dirty="0">
                <a:latin typeface="Courier New"/>
                <a:cs typeface="Courier New"/>
              </a:rPr>
              <a:t>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new_name  </a:t>
            </a:r>
            <a:r>
              <a:rPr sz="2183" spc="15" dirty="0">
                <a:latin typeface="Courier New"/>
                <a:cs typeface="Courier New"/>
              </a:rPr>
              <a:t>= 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input</a:t>
            </a:r>
            <a:r>
              <a:rPr sz="2183" spc="9" dirty="0">
                <a:latin typeface="Courier New"/>
                <a:cs typeface="Courier New"/>
              </a:rPr>
              <a:t>() </a:t>
            </a:r>
            <a:r>
              <a:rPr sz="2183" spc="12" dirty="0">
                <a:latin typeface="Courier New"/>
                <a:cs typeface="Courier New"/>
              </a:rPr>
              <a:t> old_name</a:t>
            </a:r>
            <a:r>
              <a:rPr sz="2183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12" dirty="0">
                <a:latin typeface="Courier New"/>
                <a:cs typeface="Courier New"/>
              </a:rPr>
              <a:t> name</a:t>
            </a:r>
            <a:endParaRPr sz="2183">
              <a:latin typeface="Courier New"/>
              <a:cs typeface="Courier New"/>
            </a:endParaRPr>
          </a:p>
          <a:p>
            <a:pPr marL="7701" marR="339626">
              <a:lnSpc>
                <a:spcPct val="123700"/>
              </a:lnSpc>
            </a:pPr>
            <a:r>
              <a:rPr sz="2183" spc="12" dirty="0">
                <a:latin typeface="Courier New"/>
                <a:cs typeface="Courier New"/>
              </a:rPr>
              <a:t>name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9" dirty="0">
                <a:latin typeface="Courier New"/>
                <a:cs typeface="Courier New"/>
              </a:rPr>
              <a:t>new_name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(new_name, old_name) </a:t>
            </a:r>
            <a:r>
              <a:rPr sz="2183" spc="-1304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(name,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surname)</a:t>
            </a:r>
            <a:endParaRPr sz="2183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0497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732596-FB58-2E52-EBCA-F6A26FCC5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0295" y="2218781"/>
            <a:ext cx="9393306" cy="1776971"/>
          </a:xfrm>
          <a:prstGeom prst="rect">
            <a:avLst/>
          </a:prstGeom>
        </p:spPr>
        <p:txBody>
          <a:bodyPr vert="horz" wrap="square" lIns="0" tIns="43127" rIns="0" bIns="0" rtlCol="0" anchor="t">
            <a:spAutoFit/>
          </a:bodyPr>
          <a:lstStyle/>
          <a:p>
            <a:pPr marL="7701" marR="3081" algn="ctr">
              <a:lnSpc>
                <a:spcPts val="6998"/>
              </a:lnSpc>
              <a:spcBef>
                <a:spcPts val="340"/>
              </a:spcBef>
            </a:pPr>
            <a:r>
              <a:rPr lang="ru-RU" sz="4800" spc="167" dirty="0">
                <a:solidFill>
                  <a:schemeClr val="tx2"/>
                </a:solidFill>
                <a:latin typeface="+mj-lt"/>
                <a:cs typeface="+mj-cs"/>
              </a:rPr>
              <a:t>Взломанная программа  "</a:t>
            </a:r>
            <a:r>
              <a:rPr lang="en-US" sz="4800" spc="167" dirty="0" err="1">
                <a:solidFill>
                  <a:schemeClr val="tx2"/>
                </a:solidFill>
                <a:latin typeface="+mj-lt"/>
                <a:cs typeface="+mj-cs"/>
              </a:rPr>
              <a:t>guessing_game</a:t>
            </a:r>
            <a:r>
              <a:rPr lang="en-US" sz="4800" spc="167" dirty="0">
                <a:solidFill>
                  <a:schemeClr val="tx2"/>
                </a:solidFill>
                <a:latin typeface="+mj-lt"/>
                <a:cs typeface="+mj-cs"/>
              </a:rPr>
              <a:t>"</a:t>
            </a:r>
            <a:endParaRPr sz="4800" spc="167" dirty="0">
              <a:solidFill>
                <a:schemeClr val="tx2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999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составляет язык? (продолжение)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IL фактически является алфавитом машинного языка. </a:t>
            </a:r>
          </a:p>
          <a:p>
            <a:endParaRPr lang="ru-RU" dirty="0"/>
          </a:p>
          <a:p>
            <a:r>
              <a:rPr lang="ru-RU" dirty="0"/>
              <a:t>Программа, написанная на языке программирования высокого уровня, называется </a:t>
            </a:r>
            <a:r>
              <a:rPr lang="ru-RU" b="1" dirty="0"/>
              <a:t>исходным кодом </a:t>
            </a:r>
            <a:r>
              <a:rPr lang="ru-RU" dirty="0"/>
              <a:t>(в отличие от машинного кода, выполняемого компьютерами). </a:t>
            </a:r>
          </a:p>
          <a:p>
            <a:endParaRPr lang="ru-RU" dirty="0"/>
          </a:p>
          <a:p>
            <a:r>
              <a:rPr lang="ru-RU" dirty="0"/>
              <a:t>Точно так же файл, содержащий исходный код, называется </a:t>
            </a:r>
            <a:r>
              <a:rPr lang="ru-RU" b="1" dirty="0"/>
              <a:t>исходным файлом 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3808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2" y="1528618"/>
            <a:ext cx="11060043" cy="38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429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17" y="1398539"/>
            <a:ext cx="11205415" cy="42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55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08" y="1168401"/>
            <a:ext cx="11073583" cy="48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56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C57CD8-ECBB-4DDE-B897-7EF574178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4" r="1" b="13323"/>
          <a:stretch/>
        </p:blipFill>
        <p:spPr bwMode="auto">
          <a:xfrm>
            <a:off x="660895" y="482599"/>
            <a:ext cx="10870210" cy="5892801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433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A6279B-66C8-4058-80C8-E6593481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06" y="1234447"/>
            <a:ext cx="10724194" cy="47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652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3"/>
          <p:cNvSpPr>
            <a:spLocks noGrp="1"/>
          </p:cNvSpPr>
          <p:nvPr>
            <p:ph type="title"/>
          </p:nvPr>
        </p:nvSpPr>
        <p:spPr>
          <a:xfrm>
            <a:off x="2115895" y="763003"/>
            <a:ext cx="7510704" cy="6397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4000" spc="36" dirty="0"/>
              <a:t>Данные и их типы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328496" y="1901960"/>
            <a:ext cx="932257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1" dirty="0">
                <a:ea typeface="Verdana" panose="020B0604030504040204" pitchFamily="34" charset="0"/>
                <a:cs typeface="Times New Roman" panose="02020603050405020304" pitchFamily="18" charset="0"/>
              </a:rPr>
              <a:t>целые числа (</a:t>
            </a:r>
            <a:r>
              <a:rPr lang="ru-RU" sz="2400" b="1" i="1" dirty="0" err="1">
                <a:ea typeface="Verdana" panose="020B0604030504040204" pitchFamily="34" charset="0"/>
                <a:cs typeface="Times New Roman" panose="02020603050405020304" pitchFamily="18" charset="0"/>
              </a:rPr>
              <a:t>integer</a:t>
            </a:r>
            <a:r>
              <a:rPr lang="ru-RU" sz="2400" b="1" i="1" dirty="0"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ru-RU" sz="2400" b="1" dirty="0"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– положительные и отрицательные целые числа, а также 0 (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например: 4, 687, -45, 0</a:t>
            </a:r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lvl="0"/>
            <a:endParaRPr lang="ru-RU" sz="1050" dirty="0"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1" dirty="0">
                <a:ea typeface="Verdana" panose="020B0604030504040204" pitchFamily="34" charset="0"/>
                <a:cs typeface="Times New Roman" panose="02020603050405020304" pitchFamily="18" charset="0"/>
              </a:rPr>
              <a:t>числа с плавающей точкой (</a:t>
            </a:r>
            <a:r>
              <a:rPr lang="ru-RU" sz="2400" b="1" i="1" dirty="0" err="1">
                <a:ea typeface="Verdana" panose="020B0604030504040204" pitchFamily="34" charset="0"/>
                <a:cs typeface="Times New Roman" panose="02020603050405020304" pitchFamily="18" charset="0"/>
              </a:rPr>
              <a:t>float</a:t>
            </a:r>
            <a:r>
              <a:rPr lang="ru-RU" sz="2400" b="1" i="1" dirty="0"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ea typeface="Verdana" panose="020B0604030504040204" pitchFamily="34" charset="0"/>
                <a:cs typeface="Times New Roman" panose="02020603050405020304" pitchFamily="18" charset="0"/>
              </a:rPr>
              <a:t>point</a:t>
            </a:r>
            <a:r>
              <a:rPr lang="ru-RU" sz="2400" b="1" i="1" dirty="0"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 – дробные числа </a:t>
            </a:r>
          </a:p>
          <a:p>
            <a:pPr lvl="0"/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   (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например: 1.45, -3.789654, 0.00453</a:t>
            </a:r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   Примечание: разделителем целой и дробной части     </a:t>
            </a:r>
          </a:p>
          <a:p>
            <a:pPr lvl="0"/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   служит 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точка</a:t>
            </a:r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, а не запятая.</a:t>
            </a:r>
          </a:p>
          <a:p>
            <a:pPr lvl="0"/>
            <a:endParaRPr lang="ru-RU" sz="1050" dirty="0"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1" dirty="0">
                <a:ea typeface="Verdana" panose="020B0604030504040204" pitchFamily="34" charset="0"/>
                <a:cs typeface="Times New Roman" panose="02020603050405020304" pitchFamily="18" charset="0"/>
              </a:rPr>
              <a:t>строки (</a:t>
            </a:r>
            <a:r>
              <a:rPr lang="ru-RU" sz="2400" b="1" i="1" dirty="0" err="1">
                <a:ea typeface="Verdana" panose="020B0604030504040204" pitchFamily="34" charset="0"/>
                <a:cs typeface="Times New Roman" panose="02020603050405020304" pitchFamily="18" charset="0"/>
              </a:rPr>
              <a:t>string</a:t>
            </a:r>
            <a:r>
              <a:rPr lang="ru-RU" sz="2400" b="1" i="1" dirty="0"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ru-RU" sz="2400" b="1" dirty="0"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— набор символов, заключенных в кавычки</a:t>
            </a:r>
          </a:p>
          <a:p>
            <a:pPr lvl="0"/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   (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например: "</a:t>
            </a:r>
            <a:r>
              <a:rPr lang="ru-RU" sz="2400" b="1" dirty="0" err="1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ball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", "</a:t>
            </a:r>
            <a:r>
              <a:rPr lang="ru-RU" sz="2400" b="1" dirty="0" err="1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What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is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your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name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?",</a:t>
            </a:r>
          </a:p>
          <a:p>
            <a:pPr lvl="0"/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   '</a:t>
            </a:r>
            <a:r>
              <a:rPr lang="ru-RU" sz="2400" b="1" dirty="0" err="1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dkfjUUv</a:t>
            </a:r>
            <a:r>
              <a:rPr lang="ru-RU" sz="2400" b="1" dirty="0">
                <a:solidFill>
                  <a:srgbClr val="FF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', '6589'</a:t>
            </a:r>
            <a:r>
              <a:rPr lang="ru-RU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ru-RU" sz="900" dirty="0">
                <a:ea typeface="Verdana" panose="020B0604030504040204" pitchFamily="34" charset="0"/>
                <a:cs typeface="Times New Roman" panose="02020603050405020304" pitchFamily="18" charset="0"/>
              </a:rPr>
              <a:t>   </a:t>
            </a:r>
            <a:endParaRPr lang="ru-RU" sz="2400" dirty="0"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9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24EE42-AC4D-42FD-9C7B-4E6EB639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08" y="57150"/>
            <a:ext cx="87058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840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D2A3A6-7C07-4603-9C84-02DF00A4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61937"/>
            <a:ext cx="870585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30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и интерпретация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Существует два разных способа преобразования программы из языка программирования высокого уровня в машинный:</a:t>
            </a:r>
          </a:p>
          <a:p>
            <a:endParaRPr lang="ru-RU" dirty="0"/>
          </a:p>
          <a:p>
            <a:r>
              <a:rPr lang="ru-RU" b="1" dirty="0"/>
              <a:t>КОМПИЛЯЦИЯ</a:t>
            </a:r>
            <a:r>
              <a:rPr lang="ru-RU" dirty="0"/>
              <a:t> - исходная программа транслируется один раз путем получения файла, содержащего машинный код; программа, выполняющая этот перевод, называется компилятором или переводчиком.</a:t>
            </a:r>
          </a:p>
          <a:p>
            <a:endParaRPr lang="ru-RU" dirty="0"/>
          </a:p>
          <a:p>
            <a:r>
              <a:rPr lang="ru-RU" b="1" dirty="0"/>
              <a:t>ИНТЕРПРЕТАЦИЯ</a:t>
            </a:r>
            <a:r>
              <a:rPr lang="ru-RU" dirty="0"/>
              <a:t> - вы можете переводить исходную программу каждый раз, когда она должна быть запущена; программа, выполняющая такое преобразование, называется интерпретатором, поскольку она интерпретирует код каждый раз, когда он предназначен для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184277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и интерпретация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72246" y="1218974"/>
          <a:ext cx="11488827" cy="5217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КОМПИЛЯЦИЯ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ИНТЕРПРЕТАЦИЯ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ПРЕИМУЩЕСТВА</a:t>
                      </a:r>
                    </a:p>
                  </a:txBody>
                  <a:tcPr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выполнение переведённого кода обычно происходит быстрее;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компилятор должен быть только у пользователя - конечный пользователь может использовать код без него;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переведенный код хранится с использованием машинного языка - поскольку его очень сложно понять, ваши собственные изобретения и трюки в программировании, вероятно, останутся вашим секретом.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вы можете запустить код сразу после его завершения - дополнительных этапов перевода нет;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код хранится при использовании языка программирования, а не машинного языка - это означает, что его можно запускать на компьютерах, использующих разные машинные языки; вы не компилируете свой код отдельно для каждой архитектуры.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НЕДОСТАТКИ</a:t>
                      </a:r>
                    </a:p>
                  </a:txBody>
                  <a:tcPr vert="vert2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сама компиляция может занять очень много времени - вы не сможете запустить свой код сразу после внесения правки;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 вас должно быть столько же компиляторов, сколько аппаратных платформ, на которых вы хотите, чтобы ваш код запускался.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не ожидайте, что интерпретация сильно ускорит работу Вашего кода - ваш код будет делить мощность компьютера с интерпретатором, поэтому он не может быть действительно быстрым;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и у вас, и у конечного пользователя должен быть интерпретатор для запуска вашего кода.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1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всё это значит?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Python</a:t>
            </a:r>
            <a:r>
              <a:rPr lang="ru-RU" dirty="0"/>
              <a:t> - это </a:t>
            </a:r>
            <a:r>
              <a:rPr lang="ru-RU" b="1" dirty="0"/>
              <a:t>интерпретируемый язык </a:t>
            </a:r>
            <a:r>
              <a:rPr lang="ru-RU" dirty="0"/>
              <a:t>. </a:t>
            </a:r>
          </a:p>
          <a:p>
            <a:r>
              <a:rPr lang="ru-RU" dirty="0"/>
              <a:t>Если вы хотите программировать на </a:t>
            </a:r>
            <a:r>
              <a:rPr lang="ru-RU" dirty="0" err="1"/>
              <a:t>Python</a:t>
            </a:r>
            <a:r>
              <a:rPr lang="ru-RU" dirty="0"/>
              <a:t>, вам понадобится </a:t>
            </a:r>
            <a:r>
              <a:rPr lang="ru-RU" b="1" dirty="0"/>
              <a:t>интерпретатор </a:t>
            </a:r>
            <a:r>
              <a:rPr lang="ru-RU" b="1" dirty="0" err="1"/>
              <a:t>Python</a:t>
            </a:r>
            <a:r>
              <a:rPr lang="ru-RU" dirty="0"/>
              <a:t>. </a:t>
            </a:r>
          </a:p>
          <a:p>
            <a:r>
              <a:rPr lang="ru-RU" dirty="0"/>
              <a:t>По историческим причинам языки, предназначенные для интерпретации, часто называются </a:t>
            </a:r>
            <a:r>
              <a:rPr lang="ru-RU" b="1" dirty="0"/>
              <a:t>языками сценариев</a:t>
            </a:r>
            <a:r>
              <a:rPr lang="ru-RU" dirty="0"/>
              <a:t>, а исходные программы, закодированные с их помощью называются </a:t>
            </a:r>
            <a:r>
              <a:rPr lang="ru-RU" b="1" dirty="0"/>
              <a:t>сценариями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7409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34</TotalTime>
  <Words>2457</Words>
  <Application>Microsoft Office PowerPoint</Application>
  <PresentationFormat>Широкоэкранный</PresentationFormat>
  <Paragraphs>292</Paragraphs>
  <Slides>68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9" baseType="lpstr">
      <vt:lpstr>Arial</vt:lpstr>
      <vt:lpstr>Calibri</vt:lpstr>
      <vt:lpstr>Cambria</vt:lpstr>
      <vt:lpstr>Circe</vt:lpstr>
      <vt:lpstr>Courier New</vt:lpstr>
      <vt:lpstr>Helvetica Light</vt:lpstr>
      <vt:lpstr>Lucida Console</vt:lpstr>
      <vt:lpstr>Times New Roman</vt:lpstr>
      <vt:lpstr>Trebuchet MS</vt:lpstr>
      <vt:lpstr>Wingdings</vt:lpstr>
      <vt:lpstr>Тема Office</vt:lpstr>
      <vt:lpstr>Введение в программирование</vt:lpstr>
      <vt:lpstr>Общие сведения о языке Python</vt:lpstr>
      <vt:lpstr>Как работает компьютерная программа?</vt:lpstr>
      <vt:lpstr>Естественные языки и языки программирования</vt:lpstr>
      <vt:lpstr>Что составляет язык?</vt:lpstr>
      <vt:lpstr>Что составляет язык? (продолжение)</vt:lpstr>
      <vt:lpstr>Компиляция и интерпретация</vt:lpstr>
      <vt:lpstr>Компиляция и интерпретация</vt:lpstr>
      <vt:lpstr>Что всё это значит?</vt:lpstr>
      <vt:lpstr>Что такое Python?</vt:lpstr>
      <vt:lpstr>Цели Python</vt:lpstr>
      <vt:lpstr>Более, чем один Python</vt:lpstr>
      <vt:lpstr>Python, также известный как CPython</vt:lpstr>
      <vt:lpstr>Как получить Python и как его использовать?</vt:lpstr>
      <vt:lpstr>Начало работы с Python</vt:lpstr>
      <vt:lpstr>Как написать и запустить свою первую программу</vt:lpstr>
      <vt:lpstr>Сообщение об ошибке</vt:lpstr>
      <vt:lpstr>Введение в программирование</vt:lpstr>
      <vt:lpstr>Функция print()</vt:lpstr>
      <vt:lpstr>Функция print()</vt:lpstr>
      <vt:lpstr>Функция print() - символы перехода и перевода строки</vt:lpstr>
      <vt:lpstr>Функция print() символ escape и символ новой строки</vt:lpstr>
      <vt:lpstr>Функция print() - использование нескольких аргументов</vt:lpstr>
      <vt:lpstr>Функция print() аргументы ключевого слова</vt:lpstr>
      <vt:lpstr>Функция print() - аргументы ключевого слова</vt:lpstr>
      <vt:lpstr>Функция print() - аргументы ключевого слова</vt:lpstr>
      <vt:lpstr>Типы данных. Переменные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Ввод данных (пользователь должен что-то напечатать  на клавиатуре) – input</vt:lpstr>
      <vt:lpstr>Код – взгляд программиста</vt:lpstr>
      <vt:lpstr>Программа "hello"</vt:lpstr>
      <vt:lpstr>Программа "hello"</vt:lpstr>
      <vt:lpstr>Программа "hello"</vt:lpstr>
      <vt:lpstr>Программа "hello"</vt:lpstr>
      <vt:lpstr>Программа "hello"</vt:lpstr>
      <vt:lpstr>Программа "hello"</vt:lpstr>
      <vt:lpstr>Программа "Эхо-1"</vt:lpstr>
      <vt:lpstr>Программа "Эхо-1"</vt:lpstr>
      <vt:lpstr>Программа "Эхо-1"</vt:lpstr>
      <vt:lpstr>Программа "Эхо-1"</vt:lpstr>
      <vt:lpstr>Программа "Эхо-1"</vt:lpstr>
      <vt:lpstr>Программа "Эхо-1"</vt:lpstr>
      <vt:lpstr>Программа "Эхо-1"</vt:lpstr>
      <vt:lpstr>Вывод данных</vt:lpstr>
      <vt:lpstr>Ввод данных: input()</vt:lpstr>
      <vt:lpstr>Ввод данных: input()</vt:lpstr>
      <vt:lpstr>Ввод данных: input()</vt:lpstr>
      <vt:lpstr>Презентация PowerPoint</vt:lpstr>
      <vt:lpstr>Что выведет эта  программа?</vt:lpstr>
      <vt:lpstr>Программа "Попугай"</vt:lpstr>
      <vt:lpstr>Что выведет эта программа?</vt:lpstr>
      <vt:lpstr>Что выведет эта программа?</vt:lpstr>
      <vt:lpstr>Что выведет эта программа?</vt:lpstr>
      <vt:lpstr>Что выведет эта программа?</vt:lpstr>
      <vt:lpstr>Взломанная программа  "guessing_game"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Данные и их типы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Пользователь Windows</dc:creator>
  <cp:lastModifiedBy>Андриенко Богдан Николаевич</cp:lastModifiedBy>
  <cp:revision>8</cp:revision>
  <dcterms:created xsi:type="dcterms:W3CDTF">2022-01-30T05:59:16Z</dcterms:created>
  <dcterms:modified xsi:type="dcterms:W3CDTF">2023-03-29T09:25:39Z</dcterms:modified>
</cp:coreProperties>
</file>