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6" r:id="rId14"/>
    <p:sldId id="345" r:id="rId15"/>
    <p:sldId id="347" r:id="rId16"/>
    <p:sldId id="348" r:id="rId17"/>
    <p:sldId id="349" r:id="rId18"/>
    <p:sldId id="350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3" r:id="rId40"/>
    <p:sldId id="374" r:id="rId41"/>
    <p:sldId id="375" r:id="rId42"/>
    <p:sldId id="376" r:id="rId43"/>
    <p:sldId id="377" r:id="rId44"/>
    <p:sldId id="351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00" r:id="rId59"/>
    <p:sldId id="292" r:id="rId60"/>
    <p:sldId id="301" r:id="rId61"/>
    <p:sldId id="302" r:id="rId62"/>
    <p:sldId id="303" r:id="rId63"/>
    <p:sldId id="295" r:id="rId64"/>
    <p:sldId id="296" r:id="rId65"/>
    <p:sldId id="304" r:id="rId66"/>
    <p:sldId id="293" r:id="rId67"/>
    <p:sldId id="294" r:id="rId68"/>
    <p:sldId id="299" r:id="rId69"/>
    <p:sldId id="305" r:id="rId70"/>
    <p:sldId id="306" r:id="rId71"/>
    <p:sldId id="307" r:id="rId72"/>
    <p:sldId id="308" r:id="rId73"/>
    <p:sldId id="334" r:id="rId7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83945" y="1072717"/>
            <a:ext cx="3161281" cy="3579509"/>
          </a:xfrm>
          <a:solidFill>
            <a:schemeClr val="accent1">
              <a:lumMod val="50000"/>
            </a:schemeClr>
          </a:solidFill>
        </p:spPr>
      </p:pic>
      <p:sp>
        <p:nvSpPr>
          <p:cNvPr id="7" name="Прямоугольник 6"/>
          <p:cNvSpPr/>
          <p:nvPr/>
        </p:nvSpPr>
        <p:spPr>
          <a:xfrm>
            <a:off x="1116142" y="2382873"/>
            <a:ext cx="2215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>
                <a:solidFill>
                  <a:schemeClr val="accent4">
                    <a:lumMod val="60000"/>
                    <a:lumOff val="40000"/>
                  </a:schemeClr>
                </a:solidFill>
              </a:rPr>
              <a:t>Занятие №02</a:t>
            </a:r>
            <a:endParaRPr lang="ru-RU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16142" y="3045204"/>
            <a:ext cx="6489857" cy="1857641"/>
          </a:xfrm>
        </p:spPr>
        <p:txBody>
          <a:bodyPr>
            <a:normAutofit fontScale="90000"/>
          </a:bodyPr>
          <a:lstStyle/>
          <a:p>
            <a:r>
              <a:rPr lang="ru-RU" sz="4800" b="1" dirty="0"/>
              <a:t>Числа, строки, списки, кортежи, множества, диапазоны, словари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Форматирование строк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6"/>
            <a:ext cx="11196636" cy="2660697"/>
          </a:xfrm>
        </p:spPr>
        <p:txBody>
          <a:bodyPr/>
          <a:lstStyle/>
          <a:p>
            <a:r>
              <a:rPr lang="ru-RU" dirty="0"/>
              <a:t>Оператор %</a:t>
            </a:r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&gt;&gt;&gt; name = "Alex"</a:t>
            </a:r>
          </a:p>
          <a:p>
            <a:r>
              <a:rPr lang="en-US" dirty="0"/>
              <a:t>&gt;&gt;&gt; 'Hello, %s' %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623" y="5042264"/>
            <a:ext cx="7226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Что нового в использовании этого оператора?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286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Протестируйте код программы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6"/>
            <a:ext cx="11196636" cy="1053965"/>
          </a:xfrm>
        </p:spPr>
        <p:txBody>
          <a:bodyPr/>
          <a:lstStyle/>
          <a:p>
            <a:r>
              <a:rPr lang="pt-BR" dirty="0"/>
              <a:t>&gt;&gt;&gt; '%d %s, %d %s' % (6, 'bananas', 10, 'lemons')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8138" y="3058974"/>
            <a:ext cx="7226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Что нового в использовании этого оператора?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670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Пояснение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'</a:t>
            </a:r>
            <a:r>
              <a:rPr lang="ru-RU" b="1" dirty="0"/>
              <a:t>%d</a:t>
            </a:r>
            <a:r>
              <a:rPr lang="ru-RU" dirty="0"/>
              <a:t>', '</a:t>
            </a:r>
            <a:r>
              <a:rPr lang="ru-RU" b="1" dirty="0"/>
              <a:t>%i</a:t>
            </a:r>
            <a:r>
              <a:rPr lang="ru-RU" dirty="0"/>
              <a:t>', '</a:t>
            </a:r>
            <a:r>
              <a:rPr lang="ru-RU" b="1" dirty="0"/>
              <a:t>%u</a:t>
            </a:r>
            <a:r>
              <a:rPr lang="ru-RU" dirty="0"/>
              <a:t> — десятичное число;</a:t>
            </a:r>
          </a:p>
          <a:p>
            <a:r>
              <a:rPr lang="ru-RU" dirty="0"/>
              <a:t>'</a:t>
            </a:r>
            <a:r>
              <a:rPr lang="ru-RU" b="1" dirty="0"/>
              <a:t>%c</a:t>
            </a:r>
            <a:r>
              <a:rPr lang="ru-RU" dirty="0"/>
              <a:t>' — символ, точнее строка из одного символа или число – код символа;</a:t>
            </a:r>
          </a:p>
          <a:p>
            <a:r>
              <a:rPr lang="ru-RU" dirty="0"/>
              <a:t>'</a:t>
            </a:r>
            <a:r>
              <a:rPr lang="ru-RU" b="1" dirty="0"/>
              <a:t>%r</a:t>
            </a:r>
            <a:r>
              <a:rPr lang="ru-RU" dirty="0"/>
              <a:t>' — строка (литерал </a:t>
            </a:r>
            <a:r>
              <a:rPr lang="ru-RU" dirty="0" err="1"/>
              <a:t>Python</a:t>
            </a:r>
            <a:r>
              <a:rPr lang="ru-RU" dirty="0"/>
              <a:t>);</a:t>
            </a:r>
          </a:p>
          <a:p>
            <a:r>
              <a:rPr lang="ru-RU" dirty="0"/>
              <a:t>'</a:t>
            </a:r>
            <a:r>
              <a:rPr lang="ru-RU" b="1" dirty="0"/>
              <a:t>%s</a:t>
            </a:r>
            <a:r>
              <a:rPr lang="ru-RU" dirty="0"/>
              <a:t>' — строка.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54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str.format</a:t>
            </a:r>
            <a:r>
              <a:rPr lang="en-US" sz="4000" dirty="0"/>
              <a:t>()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24386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&gt;&gt;&gt; print('{}'.format(100))</a:t>
            </a:r>
          </a:p>
          <a:p>
            <a:endParaRPr lang="ru-RU" dirty="0"/>
          </a:p>
          <a:p>
            <a:r>
              <a:rPr lang="en-US" dirty="0"/>
              <a:t>&gt;&gt;&gt; '{0}, {1}, {2}'.format('one', 'two', 'three')</a:t>
            </a:r>
          </a:p>
          <a:p>
            <a:endParaRPr lang="ru-RU" dirty="0"/>
          </a:p>
          <a:p>
            <a:r>
              <a:rPr lang="en-US" dirty="0"/>
              <a:t>&gt;&gt;&gt; '{2}, {1}, {0}'.format('one', 'two', 'three')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37" y="4629906"/>
            <a:ext cx="1069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Запустите эти три строки кода. Какая разница между использованием этого оператора вместо %?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73142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Функции для работы со строками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str</a:t>
            </a:r>
            <a:r>
              <a:rPr lang="ru-RU" dirty="0"/>
              <a:t>(n) — преобразование числового или другого типа к строке;</a:t>
            </a:r>
          </a:p>
          <a:p>
            <a:r>
              <a:rPr lang="ru-RU" dirty="0" err="1"/>
              <a:t>len</a:t>
            </a:r>
            <a:r>
              <a:rPr lang="ru-RU" dirty="0"/>
              <a:t>(s) — длина строки;</a:t>
            </a:r>
          </a:p>
          <a:p>
            <a:r>
              <a:rPr lang="ru-RU" dirty="0" err="1"/>
              <a:t>chr</a:t>
            </a:r>
            <a:r>
              <a:rPr lang="ru-RU" dirty="0"/>
              <a:t>(s) — получение символа по его коду ASCII;</a:t>
            </a:r>
          </a:p>
          <a:p>
            <a:r>
              <a:rPr lang="ru-RU" dirty="0" err="1"/>
              <a:t>ord</a:t>
            </a:r>
            <a:r>
              <a:rPr lang="ru-RU" dirty="0"/>
              <a:t>(s) — получение кода ASCII по символу.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90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Методы для работы со строками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6"/>
            <a:ext cx="11676062" cy="4603751"/>
          </a:xfrm>
        </p:spPr>
        <p:txBody>
          <a:bodyPr/>
          <a:lstStyle/>
          <a:p>
            <a:r>
              <a:rPr lang="ru-RU" dirty="0" err="1"/>
              <a:t>find</a:t>
            </a:r>
            <a:r>
              <a:rPr lang="ru-RU" dirty="0"/>
              <a:t>(s, </a:t>
            </a:r>
            <a:r>
              <a:rPr lang="ru-RU" dirty="0" err="1"/>
              <a:t>start</a:t>
            </a:r>
            <a:r>
              <a:rPr lang="ru-RU" dirty="0"/>
              <a:t>, </a:t>
            </a:r>
            <a:r>
              <a:rPr lang="ru-RU" dirty="0" err="1"/>
              <a:t>end</a:t>
            </a:r>
            <a:r>
              <a:rPr lang="ru-RU" dirty="0"/>
              <a:t>) — возвращает индекс первого вхождения подстроки в s или -1 при отсутствии. Поиск идет в границах от </a:t>
            </a:r>
            <a:r>
              <a:rPr lang="ru-RU" dirty="0" err="1"/>
              <a:t>start</a:t>
            </a:r>
            <a:r>
              <a:rPr lang="ru-RU" dirty="0"/>
              <a:t> до </a:t>
            </a:r>
            <a:r>
              <a:rPr lang="ru-RU" dirty="0" err="1"/>
              <a:t>end</a:t>
            </a:r>
            <a:r>
              <a:rPr lang="ru-RU" dirty="0"/>
              <a:t>;</a:t>
            </a:r>
          </a:p>
          <a:p>
            <a:r>
              <a:rPr lang="ru-RU" dirty="0" err="1"/>
              <a:t>rfind</a:t>
            </a:r>
            <a:r>
              <a:rPr lang="ru-RU" dirty="0"/>
              <a:t>(s, </a:t>
            </a:r>
            <a:r>
              <a:rPr lang="ru-RU" dirty="0" err="1"/>
              <a:t>start</a:t>
            </a:r>
            <a:r>
              <a:rPr lang="ru-RU" dirty="0"/>
              <a:t>, </a:t>
            </a:r>
            <a:r>
              <a:rPr lang="ru-RU" dirty="0" err="1"/>
              <a:t>end</a:t>
            </a:r>
            <a:r>
              <a:rPr lang="ru-RU" dirty="0"/>
              <a:t>) — аналогично, но возвращает индекс последнего вхождения;</a:t>
            </a:r>
          </a:p>
          <a:p>
            <a:r>
              <a:rPr lang="ru-RU" dirty="0" err="1"/>
              <a:t>replace</a:t>
            </a:r>
            <a:r>
              <a:rPr lang="ru-RU" dirty="0"/>
              <a:t>(s, </a:t>
            </a:r>
            <a:r>
              <a:rPr lang="ru-RU" dirty="0" err="1"/>
              <a:t>new</a:t>
            </a:r>
            <a:r>
              <a:rPr lang="ru-RU" dirty="0"/>
              <a:t>) — меняет последовательность символов s на новую подстроку </a:t>
            </a:r>
            <a:r>
              <a:rPr lang="ru-RU" dirty="0" err="1"/>
              <a:t>new</a:t>
            </a:r>
            <a:r>
              <a:rPr lang="ru-RU" dirty="0"/>
              <a:t>;</a:t>
            </a:r>
          </a:p>
          <a:p>
            <a:r>
              <a:rPr lang="ru-RU" dirty="0" err="1"/>
              <a:t>split</a:t>
            </a:r>
            <a:r>
              <a:rPr lang="ru-RU" dirty="0"/>
              <a:t>(x) — разбивает строку на подстроки при помощи выбранного разделителя x;</a:t>
            </a:r>
          </a:p>
          <a:p>
            <a:r>
              <a:rPr lang="ru-RU" dirty="0" err="1"/>
              <a:t>join</a:t>
            </a:r>
            <a:r>
              <a:rPr lang="ru-RU" dirty="0"/>
              <a:t>(x) — соединяет строки в одну при помощи выбранного разделителя x;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5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Методы для работы со строками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6"/>
            <a:ext cx="11676062" cy="4603751"/>
          </a:xfrm>
        </p:spPr>
        <p:txBody>
          <a:bodyPr/>
          <a:lstStyle/>
          <a:p>
            <a:r>
              <a:rPr lang="ru-RU" dirty="0" err="1"/>
              <a:t>strip</a:t>
            </a:r>
            <a:r>
              <a:rPr lang="ru-RU" dirty="0"/>
              <a:t>(s) — убирает пробелы с обеих сторон;</a:t>
            </a:r>
          </a:p>
          <a:p>
            <a:r>
              <a:rPr lang="ru-RU" dirty="0" err="1"/>
              <a:t>lstrip</a:t>
            </a:r>
            <a:r>
              <a:rPr lang="ru-RU" dirty="0"/>
              <a:t>(s), </a:t>
            </a:r>
            <a:r>
              <a:rPr lang="ru-RU" dirty="0" err="1"/>
              <a:t>rstrip</a:t>
            </a:r>
            <a:r>
              <a:rPr lang="ru-RU" dirty="0"/>
              <a:t>(s) — убирает пробелы только слева или справа;</a:t>
            </a:r>
          </a:p>
          <a:p>
            <a:r>
              <a:rPr lang="ru-RU" dirty="0" err="1"/>
              <a:t>lower</a:t>
            </a:r>
            <a:r>
              <a:rPr lang="ru-RU" dirty="0"/>
              <a:t>() — перевод всех символов в нижний регистр;</a:t>
            </a:r>
          </a:p>
          <a:p>
            <a:r>
              <a:rPr lang="ru-RU" dirty="0" err="1"/>
              <a:t>upper</a:t>
            </a:r>
            <a:r>
              <a:rPr lang="ru-RU" dirty="0"/>
              <a:t>() — перевод всех символов в верхний регистр;</a:t>
            </a:r>
          </a:p>
          <a:p>
            <a:r>
              <a:rPr lang="ru-RU" dirty="0" err="1"/>
              <a:t>capitalize</a:t>
            </a:r>
            <a:r>
              <a:rPr lang="ru-RU" dirty="0"/>
              <a:t>() — перевод первой буквы в верхний регистр, остальных — в нижний.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Примеры использования: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7" y="1477963"/>
            <a:ext cx="11196636" cy="4189051"/>
          </a:xfrm>
        </p:spPr>
        <p:txBody>
          <a:bodyPr>
            <a:normAutofit/>
          </a:bodyPr>
          <a:lstStyle/>
          <a:p>
            <a:r>
              <a:rPr lang="en-US" dirty="0"/>
              <a:t>&gt;&gt;&gt; text = "Wikipedia is a Python library that makes it easy to access and parse data from Wikipedia"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text.find</a:t>
            </a:r>
            <a:r>
              <a:rPr lang="en-US" dirty="0"/>
              <a:t>("Wikipedia")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text.rfind</a:t>
            </a:r>
            <a:r>
              <a:rPr lang="en-US" dirty="0"/>
              <a:t>("Wikipedia")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text.replace</a:t>
            </a:r>
            <a:r>
              <a:rPr lang="en-US" dirty="0"/>
              <a:t>("from Wikipedia", "from https://www.wikipedia.org/")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55438" y="5805232"/>
            <a:ext cx="6681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Какой результат выдают эти программы?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996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Примеры использования: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0441" y="1636983"/>
            <a:ext cx="11196636" cy="4603751"/>
          </a:xfrm>
        </p:spPr>
        <p:txBody>
          <a:bodyPr>
            <a:normAutofit/>
          </a:bodyPr>
          <a:lstStyle/>
          <a:p>
            <a:r>
              <a:rPr lang="en-US" dirty="0"/>
              <a:t>&gt;&gt;&gt; text = "  test "</a:t>
            </a:r>
          </a:p>
          <a:p>
            <a:r>
              <a:rPr lang="en-US" dirty="0"/>
              <a:t>&gt;&gt;&gt; </a:t>
            </a:r>
            <a:r>
              <a:rPr lang="en-US" dirty="0" err="1"/>
              <a:t>text.strip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text.lstrip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text.rstrip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&gt;&gt;&gt; text = "Python is a product of the Python Software Foundation"</a:t>
            </a:r>
          </a:p>
          <a:p>
            <a:r>
              <a:rPr lang="en-US" dirty="0"/>
              <a:t>&gt;&gt;&gt; </a:t>
            </a:r>
            <a:r>
              <a:rPr lang="en-US" dirty="0" err="1"/>
              <a:t>text.lower</a:t>
            </a:r>
            <a:r>
              <a:rPr lang="en-US" dirty="0"/>
              <a:t>()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30453" y="2761008"/>
            <a:ext cx="76104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Какой результат выдают эти программы?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50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248B655-CCF6-FA93-46F3-F2A525A4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54" y="1413113"/>
            <a:ext cx="9577387" cy="2390410"/>
          </a:xfrm>
        </p:spPr>
        <p:txBody>
          <a:bodyPr/>
          <a:lstStyle/>
          <a:p>
            <a:pPr algn="ctr"/>
            <a:r>
              <a:rPr lang="ru-RU" dirty="0"/>
              <a:t>Что такое списки?</a:t>
            </a:r>
          </a:p>
        </p:txBody>
      </p:sp>
    </p:spTree>
    <p:extLst>
      <p:ext uri="{BB962C8B-B14F-4D97-AF65-F5344CB8AC3E}">
        <p14:creationId xmlns:p14="http://schemas.microsoft.com/office/powerpoint/2010/main" val="279047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534" y="1131146"/>
            <a:ext cx="11196637" cy="1325563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chemeClr val="tx1"/>
                </a:solidFill>
              </a:rPr>
              <a:t>Строка</a:t>
            </a:r>
            <a:r>
              <a:rPr lang="ru-RU" sz="3200" dirty="0">
                <a:solidFill>
                  <a:schemeClr val="tx1"/>
                </a:solidFill>
              </a:rPr>
              <a:t> — это упорядоченная последовательность символов, которая предназначена для хранения информации в виде простого текста.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46078" y="2744558"/>
            <a:ext cx="3579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&gt;&gt;&gt; s = "Hello, World!"</a:t>
            </a:r>
          </a:p>
        </p:txBody>
      </p:sp>
    </p:spTree>
    <p:extLst>
      <p:ext uri="{BB962C8B-B14F-4D97-AF65-F5344CB8AC3E}">
        <p14:creationId xmlns:p14="http://schemas.microsoft.com/office/powerpoint/2010/main" val="4023763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8657" y="1232746"/>
            <a:ext cx="11196637" cy="1325563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Списки в </a:t>
            </a:r>
            <a:r>
              <a:rPr lang="ru-RU" sz="3200" dirty="0" err="1">
                <a:solidFill>
                  <a:schemeClr val="tx1"/>
                </a:solidFill>
              </a:rPr>
              <a:t>Python</a:t>
            </a:r>
            <a:r>
              <a:rPr lang="ru-RU" sz="3200" dirty="0">
                <a:solidFill>
                  <a:schemeClr val="tx1"/>
                </a:solidFill>
              </a:rPr>
              <a:t> - упорядоченные изменяемые коллекции объектов произвольных типов (почти как массив, но типы могут отличаться).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8975" y="28288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/>
              <a:t>&gt;&gt;&gt; list('</a:t>
            </a:r>
            <a:r>
              <a:rPr lang="en-US" sz="3600" dirty="0" err="1"/>
              <a:t>список</a:t>
            </a:r>
            <a:r>
              <a:rPr lang="en-US" sz="3600" dirty="0"/>
              <a:t>')</a:t>
            </a:r>
          </a:p>
          <a:p>
            <a:r>
              <a:rPr lang="en-US" sz="3600" dirty="0"/>
              <a:t>['с', 'п', 'и', 'с', 'о', 'к']</a:t>
            </a:r>
          </a:p>
        </p:txBody>
      </p:sp>
    </p:spTree>
    <p:extLst>
      <p:ext uri="{BB962C8B-B14F-4D97-AF65-F5344CB8AC3E}">
        <p14:creationId xmlns:p14="http://schemas.microsoft.com/office/powerpoint/2010/main" val="2128165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Протестируйте пример программы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4605" y="1477963"/>
            <a:ext cx="10016595" cy="4603751"/>
          </a:xfrm>
        </p:spPr>
        <p:txBody>
          <a:bodyPr/>
          <a:lstStyle/>
          <a:p>
            <a:r>
              <a:rPr lang="en-US" dirty="0"/>
              <a:t>numbers = [1, 2, 3, 4, 5]</a:t>
            </a:r>
          </a:p>
          <a:p>
            <a:r>
              <a:rPr lang="en-US" dirty="0"/>
              <a:t>people = ["Tom", "Sam", "Bob"]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print(numbers)  # [1, 2, 3, 4, 5]</a:t>
            </a:r>
          </a:p>
          <a:p>
            <a:r>
              <a:rPr lang="en-US" dirty="0"/>
              <a:t>print(people)   # ["Tom", "Sam", "Bob"]</a:t>
            </a:r>
            <a:endParaRPr lang="ru-RU" dirty="0"/>
          </a:p>
          <a:p>
            <a:endParaRPr lang="ru-RU" dirty="0"/>
          </a:p>
          <a:p>
            <a:r>
              <a:rPr lang="en-US" dirty="0"/>
              <a:t>objects = [1, 2.6, "Hello", True]</a:t>
            </a:r>
          </a:p>
        </p:txBody>
      </p:sp>
    </p:spTree>
    <p:extLst>
      <p:ext uri="{BB962C8B-B14F-4D97-AF65-F5344CB8AC3E}">
        <p14:creationId xmlns:p14="http://schemas.microsoft.com/office/powerpoint/2010/main" val="2956533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Создание списка</a:t>
            </a:r>
            <a:endParaRPr lang="en-US" sz="40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95364" y="1656819"/>
            <a:ext cx="11196636" cy="4603751"/>
          </a:xfrm>
        </p:spPr>
        <p:txBody>
          <a:bodyPr/>
          <a:lstStyle/>
          <a:p>
            <a:r>
              <a:rPr lang="en-US" dirty="0"/>
              <a:t>&gt;&gt;&gt; s = []  # </a:t>
            </a:r>
            <a:r>
              <a:rPr lang="ru-RU" dirty="0"/>
              <a:t>Пустой список</a:t>
            </a:r>
          </a:p>
          <a:p>
            <a:r>
              <a:rPr lang="ru-RU" dirty="0"/>
              <a:t>&gt;&gt;&gt; </a:t>
            </a:r>
            <a:r>
              <a:rPr lang="en-US" dirty="0"/>
              <a:t>l = ['s', 'p', ['</a:t>
            </a:r>
            <a:r>
              <a:rPr lang="en-US" dirty="0" err="1"/>
              <a:t>isok</a:t>
            </a:r>
            <a:r>
              <a:rPr lang="en-US" dirty="0"/>
              <a:t>'], 2]</a:t>
            </a:r>
          </a:p>
          <a:p>
            <a:r>
              <a:rPr lang="en-US" dirty="0"/>
              <a:t>&gt;&gt;&gt; s</a:t>
            </a:r>
          </a:p>
          <a:p>
            <a:r>
              <a:rPr lang="en-US" dirty="0"/>
              <a:t>[]</a:t>
            </a:r>
          </a:p>
          <a:p>
            <a:r>
              <a:rPr lang="en-US" dirty="0"/>
              <a:t>&gt;&gt;&gt; l</a:t>
            </a:r>
          </a:p>
          <a:p>
            <a:r>
              <a:rPr lang="en-US" dirty="0"/>
              <a:t>['s', 'p', ['</a:t>
            </a:r>
            <a:r>
              <a:rPr lang="en-US" dirty="0" err="1"/>
              <a:t>isok</a:t>
            </a:r>
            <a:r>
              <a:rPr lang="en-US" dirty="0"/>
              <a:t>'], 2]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21978" y="2922861"/>
            <a:ext cx="4208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>
                <a:solidFill>
                  <a:schemeClr val="tx2">
                    <a:lumMod val="50000"/>
                  </a:schemeClr>
                </a:solidFill>
              </a:rPr>
              <a:t>С помощью литерала</a:t>
            </a:r>
            <a:endParaRPr lang="en-US" sz="32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44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Создание списка</a:t>
            </a:r>
            <a:endParaRPr lang="en-US" sz="40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95364" y="1758419"/>
            <a:ext cx="11196636" cy="4603751"/>
          </a:xfrm>
        </p:spPr>
        <p:txBody>
          <a:bodyPr/>
          <a:lstStyle/>
          <a:p>
            <a:r>
              <a:rPr lang="en-US" dirty="0"/>
              <a:t>&gt;&gt;&gt; c = [c * 3 for c in 'list']</a:t>
            </a:r>
          </a:p>
          <a:p>
            <a:r>
              <a:rPr lang="en-US" dirty="0"/>
              <a:t>&gt;&gt;&gt; c</a:t>
            </a:r>
          </a:p>
          <a:p>
            <a:r>
              <a:rPr lang="en-US" dirty="0"/>
              <a:t>['</a:t>
            </a:r>
            <a:r>
              <a:rPr lang="en-US" dirty="0" err="1"/>
              <a:t>lll</a:t>
            </a:r>
            <a:r>
              <a:rPr lang="en-US" dirty="0"/>
              <a:t>', 'iii', '</a:t>
            </a:r>
            <a:r>
              <a:rPr lang="en-US" dirty="0" err="1"/>
              <a:t>sss</a:t>
            </a:r>
            <a:r>
              <a:rPr lang="en-US" dirty="0"/>
              <a:t>', '</a:t>
            </a:r>
            <a:r>
              <a:rPr lang="en-US" dirty="0" err="1"/>
              <a:t>ttt</a:t>
            </a:r>
            <a:r>
              <a:rPr lang="en-US" dirty="0"/>
              <a:t>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21978" y="2922861"/>
            <a:ext cx="3924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/>
              <a:t>Генераторы списков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4229661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Создание списка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074737" y="4883971"/>
            <a:ext cx="7780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Сложная конструкция генератора списков</a:t>
            </a:r>
            <a:endParaRPr lang="en-US" sz="48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07962" y="1681641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&gt;&gt;&gt; c = [c * 3 for c in 'list' if c != '</a:t>
            </a:r>
            <a:r>
              <a:rPr lang="en-US" sz="2800" dirty="0" err="1"/>
              <a:t>i</a:t>
            </a:r>
            <a:r>
              <a:rPr lang="en-US" sz="2800" dirty="0"/>
              <a:t>']</a:t>
            </a:r>
          </a:p>
          <a:p>
            <a:r>
              <a:rPr lang="en-US" sz="2800" dirty="0"/>
              <a:t>&gt;&gt;&gt; c</a:t>
            </a:r>
          </a:p>
          <a:p>
            <a:r>
              <a:rPr lang="en-US" sz="2800" dirty="0"/>
              <a:t>['</a:t>
            </a:r>
            <a:r>
              <a:rPr lang="en-US" sz="2800" dirty="0" err="1"/>
              <a:t>lll</a:t>
            </a:r>
            <a:r>
              <a:rPr lang="en-US" sz="2800" dirty="0"/>
              <a:t>', '</a:t>
            </a:r>
            <a:r>
              <a:rPr lang="en-US" sz="2800" dirty="0" err="1"/>
              <a:t>sss</a:t>
            </a:r>
            <a:r>
              <a:rPr lang="en-US" sz="2800" dirty="0"/>
              <a:t>', '</a:t>
            </a:r>
            <a:r>
              <a:rPr lang="en-US" sz="2800" dirty="0" err="1"/>
              <a:t>ttt</a:t>
            </a:r>
            <a:r>
              <a:rPr lang="en-US" sz="2800" dirty="0"/>
              <a:t>']</a:t>
            </a:r>
          </a:p>
          <a:p>
            <a:r>
              <a:rPr lang="en-US" sz="2800" dirty="0"/>
              <a:t>&gt;&gt;&gt; c = [c + d for c in 'list' if c != '</a:t>
            </a:r>
            <a:r>
              <a:rPr lang="en-US" sz="2800" dirty="0" err="1"/>
              <a:t>i</a:t>
            </a:r>
            <a:r>
              <a:rPr lang="en-US" sz="2800" dirty="0"/>
              <a:t>' for d in 'spam' if d != 'a']</a:t>
            </a:r>
          </a:p>
          <a:p>
            <a:r>
              <a:rPr lang="en-US" sz="2800" dirty="0"/>
              <a:t>&gt;&gt;&gt; c</a:t>
            </a:r>
          </a:p>
          <a:p>
            <a:r>
              <a:rPr lang="en-US" sz="2800" dirty="0"/>
              <a:t>['ls', '</a:t>
            </a:r>
            <a:r>
              <a:rPr lang="en-US" sz="2800" dirty="0" err="1"/>
              <a:t>lp</a:t>
            </a:r>
            <a:r>
              <a:rPr lang="en-US" sz="2800" dirty="0"/>
              <a:t>', 'lm', '</a:t>
            </a:r>
            <a:r>
              <a:rPr lang="en-US" sz="2800" dirty="0" err="1"/>
              <a:t>ss</a:t>
            </a:r>
            <a:r>
              <a:rPr lang="en-US" sz="2800" dirty="0"/>
              <a:t>', '</a:t>
            </a:r>
            <a:r>
              <a:rPr lang="en-US" sz="2800" dirty="0" err="1"/>
              <a:t>sp</a:t>
            </a:r>
            <a:r>
              <a:rPr lang="en-US" sz="2800" dirty="0"/>
              <a:t>', '</a:t>
            </a:r>
            <a:r>
              <a:rPr lang="en-US" sz="2800" dirty="0" err="1"/>
              <a:t>sm</a:t>
            </a:r>
            <a:r>
              <a:rPr lang="en-US" sz="2800" dirty="0"/>
              <a:t>', '</a:t>
            </a:r>
            <a:r>
              <a:rPr lang="en-US" sz="2800" dirty="0" err="1"/>
              <a:t>ts</a:t>
            </a:r>
            <a:r>
              <a:rPr lang="en-US" sz="2800" dirty="0"/>
              <a:t>', '</a:t>
            </a:r>
            <a:r>
              <a:rPr lang="en-US" sz="2800" dirty="0" err="1"/>
              <a:t>tp</a:t>
            </a:r>
            <a:r>
              <a:rPr lang="en-US" sz="2800" dirty="0"/>
              <a:t>', 'tm']</a:t>
            </a:r>
          </a:p>
        </p:txBody>
      </p:sp>
    </p:spTree>
    <p:extLst>
      <p:ext uri="{BB962C8B-B14F-4D97-AF65-F5344CB8AC3E}">
        <p14:creationId xmlns:p14="http://schemas.microsoft.com/office/powerpoint/2010/main" val="1329249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Обращение к элементам списка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people = ["Tom", "Sam", "Bob"]</a:t>
            </a:r>
          </a:p>
          <a:p>
            <a:r>
              <a:rPr lang="en-US" dirty="0"/>
              <a:t># </a:t>
            </a:r>
            <a:r>
              <a:rPr lang="en-US" dirty="0" err="1"/>
              <a:t>получение</a:t>
            </a:r>
            <a:r>
              <a:rPr lang="en-US" dirty="0"/>
              <a:t> </a:t>
            </a:r>
            <a:r>
              <a:rPr lang="en-US" dirty="0" err="1"/>
              <a:t>элементов</a:t>
            </a:r>
            <a:r>
              <a:rPr lang="en-US" dirty="0"/>
              <a:t> с </a:t>
            </a:r>
            <a:r>
              <a:rPr lang="en-US" dirty="0" err="1"/>
              <a:t>начала</a:t>
            </a:r>
            <a:r>
              <a:rPr lang="en-US" dirty="0"/>
              <a:t> </a:t>
            </a:r>
            <a:r>
              <a:rPr lang="en-US" dirty="0" err="1"/>
              <a:t>списка</a:t>
            </a:r>
            <a:endParaRPr lang="en-US" dirty="0"/>
          </a:p>
          <a:p>
            <a:r>
              <a:rPr lang="en-US" dirty="0"/>
              <a:t>print(people[0])   # Tom</a:t>
            </a:r>
          </a:p>
          <a:p>
            <a:r>
              <a:rPr lang="en-US" dirty="0"/>
              <a:t>print(people[1])   # Sam</a:t>
            </a:r>
          </a:p>
          <a:p>
            <a:r>
              <a:rPr lang="en-US" dirty="0"/>
              <a:t>print(people[2])   # Bob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 </a:t>
            </a:r>
            <a:r>
              <a:rPr lang="en-US" dirty="0" err="1"/>
              <a:t>получение</a:t>
            </a:r>
            <a:r>
              <a:rPr lang="en-US" dirty="0"/>
              <a:t> </a:t>
            </a:r>
            <a:r>
              <a:rPr lang="en-US" dirty="0" err="1"/>
              <a:t>элементов</a:t>
            </a:r>
            <a:r>
              <a:rPr lang="en-US" dirty="0"/>
              <a:t> с </a:t>
            </a:r>
            <a:r>
              <a:rPr lang="en-US" dirty="0" err="1"/>
              <a:t>конца</a:t>
            </a:r>
            <a:r>
              <a:rPr lang="en-US" dirty="0"/>
              <a:t> </a:t>
            </a:r>
            <a:r>
              <a:rPr lang="en-US" dirty="0" err="1"/>
              <a:t>списка</a:t>
            </a:r>
            <a:endParaRPr lang="en-US" dirty="0"/>
          </a:p>
          <a:p>
            <a:r>
              <a:rPr lang="en-US" dirty="0"/>
              <a:t>print(people[-2])   # Sam</a:t>
            </a:r>
          </a:p>
          <a:p>
            <a:r>
              <a:rPr lang="en-US" dirty="0"/>
              <a:t>print(people[-1])   # Bob</a:t>
            </a:r>
          </a:p>
          <a:p>
            <a:r>
              <a:rPr lang="en-US" dirty="0"/>
              <a:t>print(people[-3])   # Tom</a:t>
            </a:r>
          </a:p>
        </p:txBody>
      </p:sp>
    </p:spTree>
    <p:extLst>
      <p:ext uri="{BB962C8B-B14F-4D97-AF65-F5344CB8AC3E}">
        <p14:creationId xmlns:p14="http://schemas.microsoft.com/office/powerpoint/2010/main" val="2967070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Изменения элемента списка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5364" y="1622953"/>
            <a:ext cx="10095969" cy="4603751"/>
          </a:xfrm>
        </p:spPr>
        <p:txBody>
          <a:bodyPr/>
          <a:lstStyle/>
          <a:p>
            <a:r>
              <a:rPr lang="en-US" dirty="0"/>
              <a:t>people = ["Tom", "Sam", "Bob"]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people[1] = "Mike"  # </a:t>
            </a:r>
            <a:r>
              <a:rPr lang="ru-RU" dirty="0"/>
              <a:t>изменение второго элемента</a:t>
            </a:r>
          </a:p>
          <a:p>
            <a:r>
              <a:rPr lang="en-US" dirty="0"/>
              <a:t>print(people[1])    # Mike</a:t>
            </a:r>
          </a:p>
          <a:p>
            <a:r>
              <a:rPr lang="en-US" dirty="0"/>
              <a:t>print(people)       # ["Tom", "Mike", "Bob"]</a:t>
            </a:r>
          </a:p>
        </p:txBody>
      </p:sp>
    </p:spTree>
    <p:extLst>
      <p:ext uri="{BB962C8B-B14F-4D97-AF65-F5344CB8AC3E}">
        <p14:creationId xmlns:p14="http://schemas.microsoft.com/office/powerpoint/2010/main" val="2466336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Разложение списка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9138" y="1477963"/>
            <a:ext cx="9339262" cy="4603751"/>
          </a:xfrm>
        </p:spPr>
        <p:txBody>
          <a:bodyPr/>
          <a:lstStyle/>
          <a:p>
            <a:r>
              <a:rPr lang="en-US" dirty="0"/>
              <a:t>people = ["Tom", "Bob", "Sam"]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tom, bob, </a:t>
            </a:r>
            <a:r>
              <a:rPr lang="en-US" dirty="0" err="1"/>
              <a:t>sam</a:t>
            </a:r>
            <a:r>
              <a:rPr lang="en-US" dirty="0"/>
              <a:t> = people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print(tom)      # Tom</a:t>
            </a:r>
          </a:p>
          <a:p>
            <a:r>
              <a:rPr lang="en-US" dirty="0"/>
              <a:t>print(bob)      # Bob</a:t>
            </a:r>
          </a:p>
          <a:p>
            <a:r>
              <a:rPr lang="en-US" dirty="0"/>
              <a:t>print(</a:t>
            </a:r>
            <a:r>
              <a:rPr lang="en-US" dirty="0" err="1"/>
              <a:t>sam</a:t>
            </a:r>
            <a:r>
              <a:rPr lang="en-US" dirty="0"/>
              <a:t>)      # Sam</a:t>
            </a:r>
          </a:p>
        </p:txBody>
      </p:sp>
    </p:spTree>
    <p:extLst>
      <p:ext uri="{BB962C8B-B14F-4D97-AF65-F5344CB8AC3E}">
        <p14:creationId xmlns:p14="http://schemas.microsoft.com/office/powerpoint/2010/main" val="1199292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Перебор элементов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6871" y="1690686"/>
            <a:ext cx="11196636" cy="4603751"/>
          </a:xfrm>
        </p:spPr>
        <p:txBody>
          <a:bodyPr/>
          <a:lstStyle/>
          <a:p>
            <a:r>
              <a:rPr lang="en-US" dirty="0"/>
              <a:t>people = ["Tom", "Sam", "Bob"]</a:t>
            </a:r>
          </a:p>
          <a:p>
            <a:r>
              <a:rPr lang="en-US" dirty="0"/>
              <a:t>for person in people:</a:t>
            </a:r>
          </a:p>
          <a:p>
            <a:r>
              <a:rPr lang="en-US" dirty="0"/>
              <a:t>    print(person)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1269" y="3108960"/>
            <a:ext cx="5703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Перебор с помощью цикла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1500639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Перебор элементов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238206" y="2834640"/>
            <a:ext cx="6152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Перебор с помощью цикла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While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01148" y="1957265"/>
            <a:ext cx="11196636" cy="4603751"/>
          </a:xfrm>
        </p:spPr>
        <p:txBody>
          <a:bodyPr/>
          <a:lstStyle/>
          <a:p>
            <a:r>
              <a:rPr lang="en-US" dirty="0"/>
              <a:t>people = ["Tom", "Sam", "Bob"]</a:t>
            </a:r>
          </a:p>
          <a:p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(people):</a:t>
            </a:r>
          </a:p>
          <a:p>
            <a:r>
              <a:rPr lang="en-US" dirty="0"/>
              <a:t>    print(people[</a:t>
            </a:r>
            <a:r>
              <a:rPr lang="en-US" dirty="0" err="1"/>
              <a:t>i</a:t>
            </a:r>
            <a:r>
              <a:rPr lang="en-US" dirty="0"/>
              <a:t>])    # </a:t>
            </a:r>
            <a:r>
              <a:rPr lang="ru-RU" dirty="0"/>
              <a:t>применяем индекс для получения элемента</a:t>
            </a:r>
          </a:p>
          <a:p>
            <a:r>
              <a:rPr lang="ru-RU" dirty="0"/>
              <a:t>    </a:t>
            </a:r>
            <a:r>
              <a:rPr lang="en-US" dirty="0" err="1"/>
              <a:t>i</a:t>
            </a:r>
            <a:r>
              <a:rPr lang="en-US" dirty="0"/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90192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Создание строки</a:t>
            </a:r>
            <a:endParaRPr lang="en-US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427270" y="2342997"/>
            <a:ext cx="3404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3B4447"/>
                </a:solidFill>
                <a:latin typeface="Segoe UI Semibold" panose="020B0702040204020203" pitchFamily="34" charset="0"/>
              </a:rPr>
              <a:t> Литералы строк</a:t>
            </a:r>
            <a:endParaRPr lang="ru-RU" sz="3200" b="0" i="0" dirty="0">
              <a:solidFill>
                <a:srgbClr val="3B4447"/>
              </a:solidFill>
              <a:effectLst/>
              <a:latin typeface="Segoe UI Semibold" panose="020B07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33723" y="1477963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&gt;&gt;&gt; 'string'  </a:t>
            </a:r>
            <a:endParaRPr lang="ru-RU" sz="2800" dirty="0"/>
          </a:p>
          <a:p>
            <a:r>
              <a:rPr lang="en-US" sz="2800" dirty="0"/>
              <a:t>'string'</a:t>
            </a:r>
          </a:p>
          <a:p>
            <a:endParaRPr lang="en-US" sz="2800" dirty="0"/>
          </a:p>
          <a:p>
            <a:r>
              <a:rPr lang="en-US" sz="2800" dirty="0"/>
              <a:t>&gt;&gt;&gt; "string"  </a:t>
            </a:r>
            <a:endParaRPr lang="ru-RU" sz="2800" dirty="0"/>
          </a:p>
          <a:p>
            <a:r>
              <a:rPr lang="en-US" sz="2800" dirty="0"/>
              <a:t>'string'</a:t>
            </a:r>
          </a:p>
          <a:p>
            <a:endParaRPr lang="en-US" sz="2800" dirty="0"/>
          </a:p>
          <a:p>
            <a:r>
              <a:rPr lang="en-US" sz="2800" dirty="0"/>
              <a:t>&gt;&gt;&gt; """string"""</a:t>
            </a:r>
          </a:p>
          <a:p>
            <a:r>
              <a:rPr lang="en-US" sz="2800" dirty="0"/>
              <a:t>'string'</a:t>
            </a:r>
          </a:p>
          <a:p>
            <a:endParaRPr lang="en-US" sz="2800" dirty="0"/>
          </a:p>
          <a:p>
            <a:r>
              <a:rPr lang="en-US" sz="2800" dirty="0"/>
              <a:t>&gt;&gt;&gt; '''string'''</a:t>
            </a:r>
          </a:p>
          <a:p>
            <a:r>
              <a:rPr lang="en-US" sz="2800" dirty="0"/>
              <a:t>'string'</a:t>
            </a:r>
          </a:p>
        </p:txBody>
      </p:sp>
    </p:spTree>
    <p:extLst>
      <p:ext uri="{BB962C8B-B14F-4D97-AF65-F5344CB8AC3E}">
        <p14:creationId xmlns:p14="http://schemas.microsoft.com/office/powerpoint/2010/main" val="4242339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98CAB86-A9FC-6E7C-39C1-CCB05DDB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Функции и методы списков</a:t>
            </a:r>
          </a:p>
        </p:txBody>
      </p:sp>
    </p:spTree>
    <p:extLst>
      <p:ext uri="{BB962C8B-B14F-4D97-AF65-F5344CB8AC3E}">
        <p14:creationId xmlns:p14="http://schemas.microsoft.com/office/powerpoint/2010/main" val="926566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Таблица "методы списков"</a:t>
            </a:r>
            <a:endParaRPr lang="en-US" sz="40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057" y="1257830"/>
            <a:ext cx="8634267" cy="5109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29146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684" y="2058368"/>
            <a:ext cx="11086890" cy="2741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BF32B553-F154-3443-F569-D05C9FEC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Таблица "методы списков"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0802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7681" y="327054"/>
            <a:ext cx="11196637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Встроенные функции для работы со списками</a:t>
            </a:r>
            <a:endParaRPr lang="en-US" sz="36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97682" y="1652617"/>
            <a:ext cx="11196636" cy="4603751"/>
          </a:xfrm>
        </p:spPr>
        <p:txBody>
          <a:bodyPr/>
          <a:lstStyle/>
          <a:p>
            <a:r>
              <a:rPr lang="ru-RU" dirty="0" err="1"/>
              <a:t>len</a:t>
            </a:r>
            <a:r>
              <a:rPr lang="ru-RU" dirty="0"/>
              <a:t>(</a:t>
            </a:r>
            <a:r>
              <a:rPr lang="ru-RU" dirty="0" err="1"/>
              <a:t>list</a:t>
            </a:r>
            <a:r>
              <a:rPr lang="ru-RU" dirty="0"/>
              <a:t>): возвращает длину списка</a:t>
            </a:r>
          </a:p>
          <a:p>
            <a:endParaRPr lang="ru-RU" dirty="0"/>
          </a:p>
          <a:p>
            <a:r>
              <a:rPr lang="ru-RU" dirty="0" err="1"/>
              <a:t>sorted</a:t>
            </a:r>
            <a:r>
              <a:rPr lang="ru-RU" dirty="0"/>
              <a:t>(</a:t>
            </a:r>
            <a:r>
              <a:rPr lang="ru-RU" dirty="0" err="1"/>
              <a:t>list</a:t>
            </a:r>
            <a:r>
              <a:rPr lang="ru-RU" dirty="0"/>
              <a:t>, [</a:t>
            </a:r>
            <a:r>
              <a:rPr lang="ru-RU" dirty="0" err="1"/>
              <a:t>key</a:t>
            </a:r>
            <a:r>
              <a:rPr lang="ru-RU" dirty="0"/>
              <a:t>]): возвращает отсортированный список</a:t>
            </a:r>
          </a:p>
          <a:p>
            <a:endParaRPr lang="ru-RU" dirty="0"/>
          </a:p>
          <a:p>
            <a:r>
              <a:rPr lang="ru-RU" dirty="0" err="1"/>
              <a:t>min</a:t>
            </a:r>
            <a:r>
              <a:rPr lang="ru-RU" dirty="0"/>
              <a:t>(</a:t>
            </a:r>
            <a:r>
              <a:rPr lang="ru-RU" dirty="0" err="1"/>
              <a:t>list</a:t>
            </a:r>
            <a:r>
              <a:rPr lang="ru-RU" dirty="0"/>
              <a:t>): возвращает наименьший элемент списка</a:t>
            </a:r>
          </a:p>
          <a:p>
            <a:endParaRPr lang="ru-RU" dirty="0"/>
          </a:p>
          <a:p>
            <a:r>
              <a:rPr lang="ru-RU" dirty="0" err="1"/>
              <a:t>max</a:t>
            </a:r>
            <a:r>
              <a:rPr lang="ru-RU" dirty="0"/>
              <a:t>(</a:t>
            </a:r>
            <a:r>
              <a:rPr lang="ru-RU" dirty="0" err="1"/>
              <a:t>list</a:t>
            </a:r>
            <a:r>
              <a:rPr lang="ru-RU" dirty="0"/>
              <a:t>): возвращает наибольший элемент списка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953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Добавление и удаление элементов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7682" y="1606019"/>
            <a:ext cx="11196636" cy="46037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people = ["Tom", "Bob"]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 </a:t>
            </a:r>
            <a:r>
              <a:rPr lang="ru-RU" dirty="0"/>
              <a:t>добавляем в конец списка</a:t>
            </a:r>
          </a:p>
          <a:p>
            <a:r>
              <a:rPr lang="en-US" dirty="0" err="1"/>
              <a:t>people.append</a:t>
            </a:r>
            <a:r>
              <a:rPr lang="en-US" dirty="0"/>
              <a:t>("Alice")  # ["Tom", "Bob", "Alice"]</a:t>
            </a:r>
          </a:p>
          <a:p>
            <a:r>
              <a:rPr lang="en-US" dirty="0"/>
              <a:t># </a:t>
            </a:r>
            <a:r>
              <a:rPr lang="ru-RU" dirty="0"/>
              <a:t>добавляем на вторую позицию</a:t>
            </a:r>
          </a:p>
          <a:p>
            <a:r>
              <a:rPr lang="en-US" dirty="0" err="1"/>
              <a:t>people.insert</a:t>
            </a:r>
            <a:r>
              <a:rPr lang="en-US" dirty="0"/>
              <a:t>(1, "Bill")  # ["Tom", "Bill", "Bob", "Alice"]</a:t>
            </a:r>
          </a:p>
          <a:p>
            <a:r>
              <a:rPr lang="en-US" dirty="0"/>
              <a:t># </a:t>
            </a:r>
            <a:r>
              <a:rPr lang="ru-RU" dirty="0"/>
              <a:t>добавляем набор элементов ["</a:t>
            </a:r>
            <a:r>
              <a:rPr lang="en-US" dirty="0"/>
              <a:t>Mike", "Sam"]</a:t>
            </a:r>
          </a:p>
          <a:p>
            <a:r>
              <a:rPr lang="en-US" dirty="0" err="1"/>
              <a:t>people.extend</a:t>
            </a:r>
            <a:r>
              <a:rPr lang="en-US" dirty="0"/>
              <a:t>(["Mike", "Sam"])      # ["Tom", "Bill", "Bob", "Alice", "Mike", "Sam"]</a:t>
            </a:r>
          </a:p>
          <a:p>
            <a:r>
              <a:rPr lang="en-US" dirty="0"/>
              <a:t># </a:t>
            </a:r>
            <a:r>
              <a:rPr lang="ru-RU" dirty="0"/>
              <a:t>получаем индекс элемента</a:t>
            </a:r>
          </a:p>
          <a:p>
            <a:r>
              <a:rPr lang="en-US" dirty="0" err="1"/>
              <a:t>index_of_tom</a:t>
            </a:r>
            <a:r>
              <a:rPr lang="en-US" dirty="0"/>
              <a:t> = </a:t>
            </a:r>
            <a:r>
              <a:rPr lang="en-US" dirty="0" err="1"/>
              <a:t>people.index</a:t>
            </a:r>
            <a:r>
              <a:rPr lang="en-US" dirty="0"/>
              <a:t>("Tom")</a:t>
            </a:r>
          </a:p>
        </p:txBody>
      </p:sp>
    </p:spTree>
    <p:extLst>
      <p:ext uri="{BB962C8B-B14F-4D97-AF65-F5344CB8AC3E}">
        <p14:creationId xmlns:p14="http://schemas.microsoft.com/office/powerpoint/2010/main" val="2371635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Добавление и удаление элементов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622953"/>
            <a:ext cx="11196636" cy="460375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people = ["Tom", "Bob"]</a:t>
            </a:r>
          </a:p>
          <a:p>
            <a:r>
              <a:rPr lang="en-US" dirty="0"/>
              <a:t> </a:t>
            </a:r>
          </a:p>
          <a:p>
            <a:r>
              <a:rPr lang="ru-RU" dirty="0"/>
              <a:t># удаляем по этому индексу</a:t>
            </a:r>
          </a:p>
          <a:p>
            <a:r>
              <a:rPr lang="en-US" dirty="0" err="1"/>
              <a:t>removed_item</a:t>
            </a:r>
            <a:r>
              <a:rPr lang="en-US" dirty="0"/>
              <a:t> = </a:t>
            </a:r>
            <a:r>
              <a:rPr lang="en-US" dirty="0" err="1"/>
              <a:t>people.pop</a:t>
            </a:r>
            <a:r>
              <a:rPr lang="en-US" dirty="0"/>
              <a:t>(</a:t>
            </a:r>
            <a:r>
              <a:rPr lang="en-US" dirty="0" err="1"/>
              <a:t>index_of_tom</a:t>
            </a:r>
            <a:r>
              <a:rPr lang="en-US" dirty="0"/>
              <a:t>)     # ["Bill", "Bob", "Alice", "Mike", "Sam"]</a:t>
            </a:r>
          </a:p>
          <a:p>
            <a:r>
              <a:rPr lang="en-US" dirty="0"/>
              <a:t># </a:t>
            </a:r>
            <a:r>
              <a:rPr lang="ru-RU" dirty="0"/>
              <a:t>удаляем последний элемент</a:t>
            </a:r>
          </a:p>
          <a:p>
            <a:r>
              <a:rPr lang="en-US" dirty="0" err="1"/>
              <a:t>last_item</a:t>
            </a:r>
            <a:r>
              <a:rPr lang="en-US" dirty="0"/>
              <a:t> = </a:t>
            </a:r>
            <a:r>
              <a:rPr lang="en-US" dirty="0" err="1"/>
              <a:t>people.pop</a:t>
            </a:r>
            <a:r>
              <a:rPr lang="en-US" dirty="0"/>
              <a:t>()     # ["Bill", "Bob", "Alice", "Mike"]</a:t>
            </a:r>
          </a:p>
          <a:p>
            <a:r>
              <a:rPr lang="en-US" dirty="0"/>
              <a:t># </a:t>
            </a:r>
            <a:r>
              <a:rPr lang="ru-RU" dirty="0"/>
              <a:t>удаляем элемент "</a:t>
            </a:r>
            <a:r>
              <a:rPr lang="en-US" dirty="0"/>
              <a:t>Alice"</a:t>
            </a:r>
          </a:p>
          <a:p>
            <a:r>
              <a:rPr lang="en-US" dirty="0" err="1"/>
              <a:t>people.remove</a:t>
            </a:r>
            <a:r>
              <a:rPr lang="en-US" dirty="0"/>
              <a:t>("Alice")      # ["Bill", "Bob", "Mike"]</a:t>
            </a:r>
          </a:p>
          <a:p>
            <a:r>
              <a:rPr lang="en-US" dirty="0"/>
              <a:t>print(people)       # ["Bill", "Bob", "Mike"]</a:t>
            </a:r>
          </a:p>
          <a:p>
            <a:r>
              <a:rPr lang="en-US" dirty="0"/>
              <a:t># </a:t>
            </a:r>
            <a:r>
              <a:rPr lang="ru-RU" dirty="0"/>
              <a:t>удаляем все элементы</a:t>
            </a:r>
          </a:p>
          <a:p>
            <a:r>
              <a:rPr lang="en-US" dirty="0" err="1"/>
              <a:t>people.clear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18594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7681" y="829733"/>
            <a:ext cx="11196637" cy="1325563"/>
          </a:xfrm>
        </p:spPr>
        <p:txBody>
          <a:bodyPr>
            <a:noAutofit/>
          </a:bodyPr>
          <a:lstStyle/>
          <a:p>
            <a:pPr algn="just"/>
            <a:r>
              <a:rPr lang="ru-RU" sz="2800" dirty="0">
                <a:solidFill>
                  <a:schemeClr val="tx1"/>
                </a:solidFill>
              </a:rPr>
              <a:t>Методы списков, в отличие от строковых методов, изменяют сам список, а потому результат выполнения не нужно записывать в эту переменную.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15937" y="2406649"/>
            <a:ext cx="9593262" cy="3740151"/>
          </a:xfrm>
        </p:spPr>
        <p:txBody>
          <a:bodyPr/>
          <a:lstStyle/>
          <a:p>
            <a:r>
              <a:rPr lang="en-US" dirty="0"/>
              <a:t>&gt;&gt;&gt; l = [1, 2, 3, 5, 7]</a:t>
            </a:r>
          </a:p>
          <a:p>
            <a:r>
              <a:rPr lang="en-US" dirty="0"/>
              <a:t>&gt;&gt;&gt; </a:t>
            </a:r>
            <a:r>
              <a:rPr lang="en-US" dirty="0" err="1"/>
              <a:t>l.sort</a:t>
            </a:r>
            <a:r>
              <a:rPr lang="en-US" dirty="0"/>
              <a:t>()</a:t>
            </a:r>
          </a:p>
          <a:p>
            <a:r>
              <a:rPr lang="en-US" dirty="0"/>
              <a:t>&gt;&gt;&gt; l</a:t>
            </a:r>
          </a:p>
          <a:p>
            <a:r>
              <a:rPr lang="en-US" dirty="0"/>
              <a:t>[1, 2, 3, 5, 7]</a:t>
            </a:r>
          </a:p>
          <a:p>
            <a:r>
              <a:rPr lang="en-US" dirty="0"/>
              <a:t>&gt;&gt;&gt; l = </a:t>
            </a:r>
            <a:r>
              <a:rPr lang="en-US" dirty="0" err="1"/>
              <a:t>l.sort</a:t>
            </a:r>
            <a:r>
              <a:rPr lang="en-US" dirty="0"/>
              <a:t>()</a:t>
            </a:r>
          </a:p>
          <a:p>
            <a:r>
              <a:rPr lang="en-US" dirty="0"/>
              <a:t>&gt;&gt;&gt; print(l)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642611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Рассмотрим примеры работы со списками: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690686"/>
            <a:ext cx="11196636" cy="4603751"/>
          </a:xfrm>
        </p:spPr>
        <p:txBody>
          <a:bodyPr/>
          <a:lstStyle/>
          <a:p>
            <a:r>
              <a:rPr lang="en-US" dirty="0"/>
              <a:t>&gt;&gt;&gt; a = [66.25, 333, 333, 1, 1234.5]</a:t>
            </a:r>
          </a:p>
          <a:p>
            <a:r>
              <a:rPr lang="en-US" dirty="0"/>
              <a:t>&gt;&gt;&gt; print(</a:t>
            </a:r>
            <a:r>
              <a:rPr lang="en-US" dirty="0" err="1"/>
              <a:t>a.count</a:t>
            </a:r>
            <a:r>
              <a:rPr lang="en-US" dirty="0"/>
              <a:t>(333), </a:t>
            </a:r>
            <a:r>
              <a:rPr lang="en-US" dirty="0" err="1"/>
              <a:t>a.count</a:t>
            </a:r>
            <a:r>
              <a:rPr lang="en-US" dirty="0"/>
              <a:t>(66.25), </a:t>
            </a:r>
            <a:r>
              <a:rPr lang="en-US" dirty="0" err="1"/>
              <a:t>a.count</a:t>
            </a:r>
            <a:r>
              <a:rPr lang="en-US" dirty="0"/>
              <a:t>('x'))</a:t>
            </a:r>
          </a:p>
          <a:p>
            <a:r>
              <a:rPr lang="en-US" dirty="0"/>
              <a:t>2 1 0</a:t>
            </a:r>
          </a:p>
          <a:p>
            <a:r>
              <a:rPr lang="en-US" dirty="0"/>
              <a:t>&gt;&gt;&gt; </a:t>
            </a:r>
            <a:r>
              <a:rPr lang="en-US" dirty="0" err="1"/>
              <a:t>a.insert</a:t>
            </a:r>
            <a:r>
              <a:rPr lang="en-US" dirty="0"/>
              <a:t>(2, -1)</a:t>
            </a:r>
          </a:p>
          <a:p>
            <a:r>
              <a:rPr lang="en-US" dirty="0"/>
              <a:t>&gt;&gt;&gt; </a:t>
            </a:r>
            <a:r>
              <a:rPr lang="en-US" dirty="0" err="1"/>
              <a:t>a.append</a:t>
            </a:r>
            <a:r>
              <a:rPr lang="en-US" dirty="0"/>
              <a:t>(333)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[66.25, 333, -1, 333, 1, 1234.5, 333]</a:t>
            </a:r>
          </a:p>
          <a:p>
            <a:r>
              <a:rPr lang="en-US" dirty="0"/>
              <a:t>&gt;&gt;&gt; </a:t>
            </a:r>
            <a:r>
              <a:rPr lang="en-US" dirty="0" err="1"/>
              <a:t>a.index</a:t>
            </a:r>
            <a:r>
              <a:rPr lang="en-US" dirty="0"/>
              <a:t>(333)</a:t>
            </a:r>
          </a:p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28948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Рассмотрим примеры работы со списками: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7" y="1477963"/>
            <a:ext cx="11196636" cy="4603751"/>
          </a:xfrm>
        </p:spPr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a.remove</a:t>
            </a:r>
            <a:r>
              <a:rPr lang="en-US" dirty="0"/>
              <a:t>(333)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[66.25, -1, 333, 1, 1234.5, 333]</a:t>
            </a:r>
          </a:p>
          <a:p>
            <a:r>
              <a:rPr lang="en-US" dirty="0"/>
              <a:t>&gt;&gt;&gt; </a:t>
            </a:r>
            <a:r>
              <a:rPr lang="en-US" dirty="0" err="1"/>
              <a:t>a.reverse</a:t>
            </a:r>
            <a:r>
              <a:rPr lang="en-US" dirty="0"/>
              <a:t>()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[333, 1234.5, 1, 333, -1, 66.25]</a:t>
            </a:r>
          </a:p>
          <a:p>
            <a:r>
              <a:rPr lang="en-US" dirty="0"/>
              <a:t>&gt;&gt;&gt; </a:t>
            </a:r>
            <a:r>
              <a:rPr lang="en-US" dirty="0" err="1"/>
              <a:t>a.sort</a:t>
            </a:r>
            <a:r>
              <a:rPr lang="en-US" dirty="0"/>
              <a:t>()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[-1, 1, 66.25, 333, 333, 1234.5]</a:t>
            </a:r>
          </a:p>
        </p:txBody>
      </p:sp>
    </p:spTree>
    <p:extLst>
      <p:ext uri="{BB962C8B-B14F-4D97-AF65-F5344CB8AC3E}">
        <p14:creationId xmlns:p14="http://schemas.microsoft.com/office/powerpoint/2010/main" val="1100848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D00978C-DB60-E173-993B-64982E55C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05" y="1316035"/>
            <a:ext cx="9577387" cy="2390410"/>
          </a:xfrm>
        </p:spPr>
        <p:txBody>
          <a:bodyPr/>
          <a:lstStyle/>
          <a:p>
            <a:pPr algn="ctr"/>
            <a:r>
              <a:rPr lang="ru-RU" dirty="0"/>
              <a:t>Как разбить строку на символы? </a:t>
            </a:r>
          </a:p>
        </p:txBody>
      </p:sp>
    </p:spTree>
    <p:extLst>
      <p:ext uri="{BB962C8B-B14F-4D97-AF65-F5344CB8AC3E}">
        <p14:creationId xmlns:p14="http://schemas.microsoft.com/office/powerpoint/2010/main" val="64956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Перенос строк</a:t>
            </a:r>
            <a:endParaRPr lang="en-US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27798" y="1477963"/>
            <a:ext cx="10077269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Перенос строки осуществляется с помощью символа </a:t>
            </a:r>
            <a:r>
              <a:rPr lang="en-US" sz="2800" b="1" dirty="0"/>
              <a:t>\n :</a:t>
            </a:r>
          </a:p>
          <a:p>
            <a:endParaRPr lang="en-US" sz="2000" dirty="0"/>
          </a:p>
          <a:p>
            <a:r>
              <a:rPr lang="en-US" sz="2000" dirty="0"/>
              <a:t>&gt;&gt;&gt; text = "one\</a:t>
            </a:r>
            <a:r>
              <a:rPr lang="en-US" sz="2000" dirty="0" err="1"/>
              <a:t>ntwo</a:t>
            </a:r>
            <a:r>
              <a:rPr lang="en-US" sz="2000" dirty="0"/>
              <a:t>\</a:t>
            </a:r>
            <a:r>
              <a:rPr lang="en-US" sz="2000" dirty="0" err="1"/>
              <a:t>nthree</a:t>
            </a:r>
            <a:r>
              <a:rPr lang="en-US" sz="2000" dirty="0"/>
              <a:t>"</a:t>
            </a:r>
          </a:p>
          <a:p>
            <a:r>
              <a:rPr lang="en-US" sz="2000" dirty="0"/>
              <a:t>&gt;&gt;&gt; print(text)</a:t>
            </a:r>
            <a:endParaRPr lang="ru-RU" sz="2000" dirty="0"/>
          </a:p>
          <a:p>
            <a:endParaRPr lang="ru-RU" sz="2000" dirty="0"/>
          </a:p>
          <a:p>
            <a:r>
              <a:rPr lang="ru-RU" sz="2400" b="1" i="1" dirty="0"/>
              <a:t>Результат программы:</a:t>
            </a:r>
          </a:p>
          <a:p>
            <a:endParaRPr lang="en-US" sz="2000" dirty="0"/>
          </a:p>
          <a:p>
            <a:r>
              <a:rPr lang="en-US" sz="2000" dirty="0"/>
              <a:t>one</a:t>
            </a:r>
          </a:p>
          <a:p>
            <a:r>
              <a:rPr lang="en-US" sz="2000" dirty="0"/>
              <a:t>two</a:t>
            </a:r>
          </a:p>
          <a:p>
            <a:r>
              <a:rPr lang="en-US" sz="2000" dirty="0"/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761762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Есть следующие варианты:</a:t>
            </a:r>
            <a:endParaRPr lang="en-US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7315" y="1263571"/>
            <a:ext cx="62919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text = "</a:t>
            </a:r>
            <a:r>
              <a:rPr lang="en-US" dirty="0" err="1"/>
              <a:t>django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#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вариант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1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&gt;&gt;&gt; list(text)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['d', 'j', 'a', 'n', 'g', 'o']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#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вариант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2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&gt;&gt;&gt; [c for c in "text"]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['t', 'e', 'x', 't']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#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вариант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3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&gt;&gt;&gt; for c in text: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	print(c)	</a:t>
            </a:r>
          </a:p>
          <a:p>
            <a:endParaRPr lang="en-US" dirty="0"/>
          </a:p>
          <a:p>
            <a:r>
              <a:rPr lang="en-US" dirty="0"/>
              <a:t>d</a:t>
            </a:r>
          </a:p>
          <a:p>
            <a:r>
              <a:rPr lang="en-US" dirty="0"/>
              <a:t>j</a:t>
            </a:r>
          </a:p>
          <a:p>
            <a:r>
              <a:rPr lang="en-US" dirty="0"/>
              <a:t>a</a:t>
            </a:r>
          </a:p>
          <a:p>
            <a:r>
              <a:rPr lang="en-US" dirty="0"/>
              <a:t>n</a:t>
            </a:r>
          </a:p>
          <a:p>
            <a:r>
              <a:rPr lang="en-US" dirty="0"/>
              <a:t>g</a:t>
            </a:r>
          </a:p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051835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19499A8-6FEC-1D26-93BF-8E35B4F6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из строки выделить числа ? </a:t>
            </a:r>
          </a:p>
        </p:txBody>
      </p:sp>
    </p:spTree>
    <p:extLst>
      <p:ext uri="{BB962C8B-B14F-4D97-AF65-F5344CB8AC3E}">
        <p14:creationId xmlns:p14="http://schemas.microsoft.com/office/powerpoint/2010/main" val="1182346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Используем методы строк:</a:t>
            </a:r>
            <a:endParaRPr lang="en-US" sz="4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91177" y="2022009"/>
            <a:ext cx="92702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&gt;&gt;&gt; </a:t>
            </a:r>
            <a:r>
              <a:rPr lang="en-US" sz="2800" dirty="0" err="1"/>
              <a:t>str</a:t>
            </a:r>
            <a:r>
              <a:rPr lang="en-US" sz="2800" dirty="0"/>
              <a:t> = "h3110 23 cat 444.4 rabbit 11 2 dog"</a:t>
            </a:r>
          </a:p>
          <a:p>
            <a:r>
              <a:rPr lang="en-US" sz="2800" dirty="0"/>
              <a:t>&gt;&gt;&gt; [</a:t>
            </a:r>
            <a:r>
              <a:rPr lang="en-US" sz="2800" dirty="0" err="1"/>
              <a:t>int</a:t>
            </a:r>
            <a:r>
              <a:rPr lang="en-US" sz="2800" dirty="0"/>
              <a:t>(s) for s in </a:t>
            </a:r>
            <a:r>
              <a:rPr lang="en-US" sz="2800" dirty="0" err="1"/>
              <a:t>str.split</a:t>
            </a:r>
            <a:r>
              <a:rPr lang="en-US" sz="2800" dirty="0"/>
              <a:t>() if </a:t>
            </a:r>
            <a:r>
              <a:rPr lang="en-US" sz="2800" dirty="0" err="1"/>
              <a:t>s.isdigit</a:t>
            </a:r>
            <a:r>
              <a:rPr lang="en-US" sz="2800" dirty="0"/>
              <a:t>()]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2389" y="4101737"/>
            <a:ext cx="6892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Какой результат программы вы получили?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307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859816-7B8D-0C58-80FE-97AFDBC2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bg1"/>
                </a:solidFill>
              </a:rPr>
              <a:t>Как перевернуть строку 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5676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Используем срезы для строк:</a:t>
            </a:r>
            <a:endParaRPr lang="en-US" sz="3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75844" y="1753217"/>
            <a:ext cx="92702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&gt;&gt;&gt; 'test'[::-1]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9130" y="2582468"/>
            <a:ext cx="593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2">
                    <a:lumMod val="50000"/>
                  </a:schemeClr>
                </a:solidFill>
              </a:rPr>
              <a:t>Какой результат программы вы получили?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5844" y="370673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&gt;&gt;&gt; ''.join(reversed('test'))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130" y="4892547"/>
            <a:ext cx="6151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2">
                    <a:lumMod val="50000"/>
                  </a:schemeClr>
                </a:solidFill>
              </a:rPr>
              <a:t>В чем разница между двумя программами?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99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1D36CF7-2F29-7278-53BE-6E7E11BD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bg1"/>
                </a:solidFill>
              </a:rPr>
              <a:t>Как убрать пробелы из строки 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26394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1. Обрежем строку:</a:t>
            </a:r>
            <a:endParaRPr lang="en-US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79565" y="153326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&gt;&gt;&gt; " Some text ".strip()</a:t>
            </a: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515936" y="288667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/>
              <a:t>2. Удалим все пробелы:</a:t>
            </a:r>
            <a:endParaRPr lang="en-US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79565" y="4212233"/>
            <a:ext cx="4335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&gt;&gt;&gt; " Some   text ".replace(' ', '')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7250" y="5324735"/>
            <a:ext cx="593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2">
                    <a:lumMod val="50000"/>
                  </a:schemeClr>
                </a:solidFill>
              </a:rPr>
              <a:t>Какой результат программы вы получили?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48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8ABFEA3-1EB9-A6A3-4E3D-D08FDE14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06" y="1544897"/>
            <a:ext cx="9577387" cy="2390410"/>
          </a:xfrm>
        </p:spPr>
        <p:txBody>
          <a:bodyPr/>
          <a:lstStyle/>
          <a:p>
            <a:pPr algn="ctr"/>
            <a:r>
              <a:rPr lang="ru-RU" sz="4400" dirty="0">
                <a:solidFill>
                  <a:schemeClr val="bg1"/>
                </a:solidFill>
              </a:rPr>
              <a:t>Как применять копирование списка в </a:t>
            </a:r>
            <a:r>
              <a:rPr lang="en-US" sz="4400" dirty="0">
                <a:solidFill>
                  <a:schemeClr val="bg1"/>
                </a:solidFill>
              </a:rPr>
              <a:t>Python</a:t>
            </a:r>
            <a:r>
              <a:rPr lang="ru-RU" sz="4400" dirty="0">
                <a:solidFill>
                  <a:schemeClr val="bg1"/>
                </a:solidFill>
              </a:rPr>
              <a:t> 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8746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1. Используем метод </a:t>
            </a:r>
            <a:r>
              <a:rPr lang="en-US" sz="4000" dirty="0"/>
              <a:t>copy()</a:t>
            </a:r>
            <a:r>
              <a:rPr lang="ru-RU" sz="4000" dirty="0"/>
              <a:t>:</a:t>
            </a:r>
            <a:endParaRPr lang="en-US" sz="4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63077" y="1477963"/>
            <a:ext cx="85566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&gt;&gt;&gt; a = ["</a:t>
            </a:r>
            <a:r>
              <a:rPr lang="en-US" sz="2000" dirty="0" err="1"/>
              <a:t>кот</a:t>
            </a:r>
            <a:r>
              <a:rPr lang="en-US" sz="2000" dirty="0"/>
              <a:t>", "</a:t>
            </a:r>
            <a:r>
              <a:rPr lang="en-US" sz="2000" dirty="0" err="1"/>
              <a:t>слон</a:t>
            </a:r>
            <a:r>
              <a:rPr lang="en-US" sz="2000" dirty="0"/>
              <a:t>", "</a:t>
            </a:r>
            <a:r>
              <a:rPr lang="en-US" sz="2000" dirty="0" err="1"/>
              <a:t>змея</a:t>
            </a:r>
            <a:r>
              <a:rPr lang="en-US" sz="2000" dirty="0"/>
              <a:t>"]</a:t>
            </a:r>
          </a:p>
          <a:p>
            <a:endParaRPr lang="en-US" sz="2000" dirty="0"/>
          </a:p>
          <a:p>
            <a:r>
              <a:rPr lang="en-US" sz="2000" dirty="0"/>
              <a:t>&gt;&gt;&gt; b = </a:t>
            </a:r>
            <a:r>
              <a:rPr lang="en-US" sz="2000" dirty="0" err="1"/>
              <a:t>a.copy</a:t>
            </a:r>
            <a:r>
              <a:rPr lang="en-US" sz="2000" dirty="0"/>
              <a:t>()</a:t>
            </a:r>
          </a:p>
          <a:p>
            <a:r>
              <a:rPr lang="en-US" sz="2000" dirty="0"/>
              <a:t>&gt;&gt;&gt; print(id(a), id(b), a, b)</a:t>
            </a:r>
          </a:p>
          <a:p>
            <a:r>
              <a:rPr lang="en-US" sz="2000" dirty="0"/>
              <a:t>56467336 56467016 ['</a:t>
            </a:r>
            <a:r>
              <a:rPr lang="en-US" sz="2000" dirty="0" err="1"/>
              <a:t>кот</a:t>
            </a:r>
            <a:r>
              <a:rPr lang="en-US" sz="2000" dirty="0"/>
              <a:t>', '</a:t>
            </a:r>
            <a:r>
              <a:rPr lang="en-US" sz="2000" dirty="0" err="1"/>
              <a:t>слон</a:t>
            </a:r>
            <a:r>
              <a:rPr lang="en-US" sz="2000" dirty="0"/>
              <a:t>', '</a:t>
            </a:r>
            <a:r>
              <a:rPr lang="en-US" sz="2000" dirty="0" err="1"/>
              <a:t>змея</a:t>
            </a:r>
            <a:r>
              <a:rPr lang="en-US" sz="2000" dirty="0"/>
              <a:t>'] ['</a:t>
            </a:r>
            <a:r>
              <a:rPr lang="en-US" sz="2000" dirty="0" err="1"/>
              <a:t>кот</a:t>
            </a:r>
            <a:r>
              <a:rPr lang="en-US" sz="2000" dirty="0"/>
              <a:t>', '</a:t>
            </a:r>
            <a:r>
              <a:rPr lang="en-US" sz="2000" dirty="0" err="1"/>
              <a:t>слон</a:t>
            </a:r>
            <a:r>
              <a:rPr lang="en-US" sz="2000" dirty="0"/>
              <a:t>', '</a:t>
            </a:r>
            <a:r>
              <a:rPr lang="en-US" sz="2000" dirty="0" err="1"/>
              <a:t>змея</a:t>
            </a:r>
            <a:r>
              <a:rPr lang="en-US" sz="2000" dirty="0"/>
              <a:t>']</a:t>
            </a:r>
          </a:p>
          <a:p>
            <a:endParaRPr lang="en-US" sz="2000" dirty="0"/>
          </a:p>
          <a:p>
            <a:r>
              <a:rPr lang="en-US" sz="2000" dirty="0"/>
              <a:t>&gt;&gt;&gt; d = list(a)</a:t>
            </a:r>
          </a:p>
          <a:p>
            <a:r>
              <a:rPr lang="en-US" sz="2000" dirty="0"/>
              <a:t>&gt;&gt;&gt; print(id(a), id(d), a, d)</a:t>
            </a:r>
          </a:p>
          <a:p>
            <a:r>
              <a:rPr lang="en-US" sz="2000" dirty="0"/>
              <a:t>56467336 60493768 ['</a:t>
            </a:r>
            <a:r>
              <a:rPr lang="en-US" sz="2000" dirty="0" err="1"/>
              <a:t>кот</a:t>
            </a:r>
            <a:r>
              <a:rPr lang="en-US" sz="2000" dirty="0"/>
              <a:t>', '</a:t>
            </a:r>
            <a:r>
              <a:rPr lang="en-US" sz="2000" dirty="0" err="1"/>
              <a:t>слон</a:t>
            </a:r>
            <a:r>
              <a:rPr lang="en-US" sz="2000" dirty="0"/>
              <a:t>', '</a:t>
            </a:r>
            <a:r>
              <a:rPr lang="en-US" sz="2000" dirty="0" err="1"/>
              <a:t>змея</a:t>
            </a:r>
            <a:r>
              <a:rPr lang="en-US" sz="2000" dirty="0"/>
              <a:t>'] ['</a:t>
            </a:r>
            <a:r>
              <a:rPr lang="en-US" sz="2000" dirty="0" err="1"/>
              <a:t>кот</a:t>
            </a:r>
            <a:r>
              <a:rPr lang="en-US" sz="2000" dirty="0"/>
              <a:t>', '</a:t>
            </a:r>
            <a:r>
              <a:rPr lang="en-US" sz="2000" dirty="0" err="1"/>
              <a:t>слон</a:t>
            </a:r>
            <a:r>
              <a:rPr lang="en-US" sz="2000" dirty="0"/>
              <a:t>', '</a:t>
            </a:r>
            <a:r>
              <a:rPr lang="en-US" sz="2000" dirty="0" err="1"/>
              <a:t>змея</a:t>
            </a:r>
            <a:r>
              <a:rPr lang="en-US" sz="2000" dirty="0"/>
              <a:t>']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23444" y="5056871"/>
            <a:ext cx="108891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Важно: copy.copy(a) делает поверхностное копирование. Объекты внутри списка будут скопированы как ссылки на них (как в случае с оператором =).</a:t>
            </a:r>
          </a:p>
        </p:txBody>
      </p:sp>
    </p:spTree>
    <p:extLst>
      <p:ext uri="{BB962C8B-B14F-4D97-AF65-F5344CB8AC3E}">
        <p14:creationId xmlns:p14="http://schemas.microsoft.com/office/powerpoint/2010/main" val="28001818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2. Для рекурсивного копирования всех элементов в списке, используйте copy.deepcopy(a)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477963"/>
            <a:ext cx="11196636" cy="46037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&gt;&gt;&gt; import copy</a:t>
            </a:r>
          </a:p>
          <a:p>
            <a:r>
              <a:rPr lang="en-US" dirty="0"/>
              <a:t>&gt;&gt;&gt; e = copy.copy(a)  # </a:t>
            </a:r>
          </a:p>
          <a:p>
            <a:r>
              <a:rPr lang="en-US" dirty="0"/>
              <a:t>&gt;&gt;&gt; print(id(a), id(e), a, e)</a:t>
            </a:r>
          </a:p>
          <a:p>
            <a:r>
              <a:rPr lang="en-US" dirty="0"/>
              <a:t>56467336 60491304 ['</a:t>
            </a:r>
            <a:r>
              <a:rPr lang="ru-RU" dirty="0"/>
              <a:t>кот', 'слон', 'змея'] ['кот', 'слон', 'змея']</a:t>
            </a:r>
          </a:p>
          <a:p>
            <a:endParaRPr lang="ru-RU" dirty="0"/>
          </a:p>
          <a:p>
            <a:r>
              <a:rPr lang="ru-RU" dirty="0"/>
              <a:t>&gt;&gt;&gt; </a:t>
            </a:r>
            <a:r>
              <a:rPr lang="en-US" dirty="0"/>
              <a:t>f = </a:t>
            </a:r>
            <a:r>
              <a:rPr lang="en-US" dirty="0" err="1"/>
              <a:t>copy.deepcopy</a:t>
            </a:r>
            <a:r>
              <a:rPr lang="en-US" dirty="0"/>
              <a:t>(a) </a:t>
            </a:r>
          </a:p>
          <a:p>
            <a:r>
              <a:rPr lang="en-US" dirty="0"/>
              <a:t>&gt;&gt;&gt; print(id(a), id(f), a, f)</a:t>
            </a:r>
          </a:p>
          <a:p>
            <a:r>
              <a:rPr lang="en-US" dirty="0"/>
              <a:t>56467336 56467400 ['</a:t>
            </a:r>
            <a:r>
              <a:rPr lang="ru-RU" dirty="0"/>
              <a:t>кот', 'слон', 'змея'] ['кот', 'слон', 'змея']</a:t>
            </a:r>
          </a:p>
          <a:p>
            <a:endParaRPr lang="ru-RU" dirty="0"/>
          </a:p>
          <a:p>
            <a:r>
              <a:rPr lang="ru-RU" dirty="0"/>
              <a:t>&gt;&gt;&gt; </a:t>
            </a:r>
            <a:r>
              <a:rPr lang="en-US" dirty="0"/>
              <a:t>c = a[:]  # </a:t>
            </a:r>
            <a:r>
              <a:rPr lang="ru-RU" dirty="0"/>
              <a:t>устаревший синтаксис</a:t>
            </a:r>
          </a:p>
          <a:p>
            <a:r>
              <a:rPr lang="ru-RU" dirty="0"/>
              <a:t>&gt;&gt;&gt; </a:t>
            </a:r>
            <a:r>
              <a:rPr lang="en-US" dirty="0"/>
              <a:t>print(id(a), id(c), a, c)</a:t>
            </a:r>
          </a:p>
          <a:p>
            <a:r>
              <a:rPr lang="en-US" dirty="0"/>
              <a:t>56467336 60458408 ['</a:t>
            </a:r>
            <a:r>
              <a:rPr lang="ru-RU" dirty="0"/>
              <a:t>кот', 'слон', 'змея'] ['кот', 'слон', 'змея']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Конкатенация строк</a:t>
            </a:r>
            <a:endParaRPr lang="en-US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93446" y="1718492"/>
            <a:ext cx="99708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По другому </a:t>
            </a:r>
            <a:r>
              <a:rPr lang="en-US" sz="2400" dirty="0"/>
              <a:t>“+”, в результате к концу первой строки </a:t>
            </a:r>
            <a:r>
              <a:rPr lang="en-US" sz="2400" dirty="0" err="1"/>
              <a:t>будет</a:t>
            </a:r>
            <a:r>
              <a:rPr lang="en-US" sz="2400" dirty="0"/>
              <a:t> </a:t>
            </a:r>
            <a:r>
              <a:rPr lang="ru-RU" sz="2400" dirty="0"/>
              <a:t>дописана вторая.</a:t>
            </a:r>
            <a:endParaRPr lang="en-US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86113" y="242068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&gt;&gt;&gt; s1 = "Hello" + " world"</a:t>
            </a:r>
          </a:p>
          <a:p>
            <a:r>
              <a:rPr lang="en-US" sz="2400" b="1" dirty="0"/>
              <a:t>&gt;&gt;&gt; s2 = " world"</a:t>
            </a:r>
          </a:p>
          <a:p>
            <a:r>
              <a:rPr lang="en-US" sz="2400" b="1" dirty="0"/>
              <a:t>&gt;&gt;&gt; s1+s2</a:t>
            </a:r>
          </a:p>
          <a:p>
            <a:endParaRPr lang="en-US" sz="2400" b="1" dirty="0"/>
          </a:p>
          <a:p>
            <a:r>
              <a:rPr lang="kk-KZ" sz="2400" b="1" dirty="0"/>
              <a:t>Результат программы</a:t>
            </a:r>
            <a:r>
              <a:rPr lang="en-US" sz="2400" b="1" dirty="0"/>
              <a:t>:</a:t>
            </a:r>
          </a:p>
          <a:p>
            <a:endParaRPr lang="en-US" sz="2400" b="1" dirty="0"/>
          </a:p>
          <a:p>
            <a:r>
              <a:rPr lang="en-US" sz="2400" b="1" dirty="0"/>
              <a:t>'Hello world </a:t>
            </a:r>
            <a:r>
              <a:rPr lang="en-US" sz="2400" b="1" dirty="0" err="1"/>
              <a:t>world</a:t>
            </a:r>
            <a:r>
              <a:rPr lang="en-US" sz="2400" b="1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4750363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0D10684-1807-3C1B-885F-53E3D558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Вложенные списки</a:t>
            </a:r>
          </a:p>
        </p:txBody>
      </p:sp>
    </p:spTree>
    <p:extLst>
      <p:ext uri="{BB962C8B-B14F-4D97-AF65-F5344CB8AC3E}">
        <p14:creationId xmlns:p14="http://schemas.microsoft.com/office/powerpoint/2010/main" val="25278176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Список может содержать объекты разных типов: числовые, буквенные, а также списки.</a:t>
            </a:r>
            <a:endParaRPr lang="en-US" sz="36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77827" y="1681163"/>
            <a:ext cx="11196636" cy="4603751"/>
          </a:xfrm>
        </p:spPr>
        <p:txBody>
          <a:bodyPr/>
          <a:lstStyle/>
          <a:p>
            <a:r>
              <a:rPr lang="fr-FR" dirty="0"/>
              <a:t>&gt;&gt;&gt; elements = [1, 2, [0.1, 0.2, 0.3]]</a:t>
            </a:r>
            <a:endParaRPr lang="ru-RU" dirty="0"/>
          </a:p>
          <a:p>
            <a:endParaRPr lang="ru-RU" dirty="0"/>
          </a:p>
          <a:p>
            <a:r>
              <a:rPr lang="en-US" dirty="0"/>
              <a:t>&gt;&gt;&gt; elements = [["</a:t>
            </a:r>
            <a:r>
              <a:rPr lang="ru-RU" dirty="0"/>
              <a:t>яблоки", 50], ["апельсины", 190], ["груши", 100]]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Обращение к элементам</a:t>
            </a:r>
          </a:p>
          <a:p>
            <a:r>
              <a:rPr lang="ru-RU" dirty="0"/>
              <a:t>&gt;&gt;&gt; </a:t>
            </a:r>
            <a:r>
              <a:rPr lang="en-US" dirty="0"/>
              <a:t>print(elements[0])</a:t>
            </a:r>
          </a:p>
          <a:p>
            <a:r>
              <a:rPr lang="en-US" dirty="0"/>
              <a:t>['</a:t>
            </a:r>
            <a:r>
              <a:rPr lang="ru-RU" dirty="0"/>
              <a:t>яблоки', 50]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результат программы</a:t>
            </a:r>
          </a:p>
          <a:p>
            <a:endParaRPr lang="ru-RU" dirty="0"/>
          </a:p>
          <a:p>
            <a:r>
              <a:rPr lang="ru-RU" dirty="0"/>
              <a:t>&gt;&gt;&gt; </a:t>
            </a:r>
            <a:r>
              <a:rPr lang="en-US" dirty="0"/>
              <a:t>print(elements[1][0])</a:t>
            </a:r>
          </a:p>
          <a:p>
            <a:r>
              <a:rPr lang="ru-RU" dirty="0"/>
              <a:t>Апельсины 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результат программы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2939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B50ABD5-F3C8-0A67-F0CD-40E1F123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921" y="1511031"/>
            <a:ext cx="9577387" cy="2390410"/>
          </a:xfrm>
        </p:spPr>
        <p:txBody>
          <a:bodyPr/>
          <a:lstStyle/>
          <a:p>
            <a:pPr algn="ctr"/>
            <a:r>
              <a:rPr lang="ru-RU" dirty="0"/>
              <a:t>Как получить список в обратном порядке?</a:t>
            </a:r>
          </a:p>
        </p:txBody>
      </p:sp>
    </p:spTree>
    <p:extLst>
      <p:ext uri="{BB962C8B-B14F-4D97-AF65-F5344CB8AC3E}">
        <p14:creationId xmlns:p14="http://schemas.microsoft.com/office/powerpoint/2010/main" val="7418444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57918" y="4635862"/>
            <a:ext cx="593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2">
                    <a:lumMod val="50000"/>
                  </a:schemeClr>
                </a:solidFill>
              </a:rPr>
              <a:t>Какой результат программы вы получили?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2201" y="2401630"/>
            <a:ext cx="11196637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&gt;&gt;&gt; elements = [1, 2, 3, 4, 5, 6]</a:t>
            </a:r>
            <a:br>
              <a:rPr lang="fr-FR" dirty="0"/>
            </a:br>
            <a:r>
              <a:rPr lang="fr-FR" dirty="0"/>
              <a:t>&gt;&gt;&gt; elements.reverse()</a:t>
            </a:r>
            <a:br>
              <a:rPr lang="fr-FR" dirty="0"/>
            </a:br>
            <a:br>
              <a:rPr lang="fr-FR" dirty="0"/>
            </a:br>
            <a:r>
              <a:rPr lang="fr-FR" dirty="0"/>
              <a:t>&gt;&gt;&gt; print(elements)</a:t>
            </a:r>
            <a:br>
              <a:rPr lang="fr-F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405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BCFCC86-0729-10E7-D20B-0D1106E8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06" y="1603343"/>
            <a:ext cx="9577387" cy="2390410"/>
          </a:xfrm>
        </p:spPr>
        <p:txBody>
          <a:bodyPr/>
          <a:lstStyle/>
          <a:p>
            <a:pPr algn="ctr"/>
            <a:r>
              <a:rPr lang="ru-RU" dirty="0"/>
              <a:t>Как посчитать количество уникальных элементов в списке?</a:t>
            </a:r>
          </a:p>
        </p:txBody>
      </p:sp>
    </p:spTree>
    <p:extLst>
      <p:ext uri="{BB962C8B-B14F-4D97-AF65-F5344CB8AC3E}">
        <p14:creationId xmlns:p14="http://schemas.microsoft.com/office/powerpoint/2010/main" val="33036488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9130" y="4331062"/>
            <a:ext cx="593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2">
                    <a:lumMod val="50000"/>
                  </a:schemeClr>
                </a:solidFill>
              </a:rPr>
              <a:t>Какой результат программы вы получили?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2202" y="2384697"/>
            <a:ext cx="1119663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&gt;&gt;&gt; words = ["one", "two", "one", "three", "one"]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(set(words))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027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68CE5DC-44E8-4236-094B-F378E271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проверить список на пустоту?</a:t>
            </a:r>
          </a:p>
        </p:txBody>
      </p:sp>
    </p:spTree>
    <p:extLst>
      <p:ext uri="{BB962C8B-B14F-4D97-AF65-F5344CB8AC3E}">
        <p14:creationId xmlns:p14="http://schemas.microsoft.com/office/powerpoint/2010/main" val="35045515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60097" y="4381862"/>
            <a:ext cx="593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2">
                    <a:lumMod val="50000"/>
                  </a:schemeClr>
                </a:solidFill>
              </a:rPr>
              <a:t>Какой результат программы вы получили?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5535" y="1893631"/>
            <a:ext cx="1020286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&gt;&gt;&gt; a = []</a:t>
            </a:r>
            <a:br>
              <a:rPr lang="en-US" dirty="0"/>
            </a:br>
            <a:r>
              <a:rPr lang="en-US" dirty="0"/>
              <a:t>&gt;&gt;&gt; if not a:</a:t>
            </a:r>
            <a:br>
              <a:rPr lang="en-US" dirty="0"/>
            </a:br>
            <a:r>
              <a:rPr lang="en-US" dirty="0"/>
              <a:t>	print("список пуст!")</a:t>
            </a:r>
          </a:p>
        </p:txBody>
      </p:sp>
    </p:spTree>
    <p:extLst>
      <p:ext uri="{BB962C8B-B14F-4D97-AF65-F5344CB8AC3E}">
        <p14:creationId xmlns:p14="http://schemas.microsoft.com/office/powerpoint/2010/main" val="24206408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55745" y="2581386"/>
            <a:ext cx="86805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Кортеж</a:t>
            </a:r>
            <a:r>
              <a:rPr lang="ru-RU" sz="3600" dirty="0">
                <a:solidFill>
                  <a:schemeClr val="bg1"/>
                </a:solidFill>
                <a:latin typeface="Open Sans"/>
              </a:rPr>
              <a:t> – это неизменная структура заданных заранее значений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4462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1901" y="566933"/>
            <a:ext cx="23237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4000" b="1" dirty="0">
                <a:solidFill>
                  <a:schemeClr val="tx2"/>
                </a:solidFill>
                <a:cs typeface="+mj-cs"/>
              </a:rPr>
              <a:t>Создание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91901" y="1530089"/>
            <a:ext cx="1013315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Приведем пример создания в Python обычного кортежа: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 = (1,2,3)</a:t>
            </a:r>
            <a:endParaRPr lang="ru-RU" sz="2000" dirty="0">
              <a:solidFill>
                <a:schemeClr val="tx2">
                  <a:lumMod val="50000"/>
                </a:schemeClr>
              </a:solidFill>
            </a:endParaRPr>
          </a:p>
          <a:p>
            <a:endParaRPr lang="ru-RU" sz="20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Можно преобразовать список в кортеж следующим образом: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 = tuple([1,2,3])</a:t>
            </a:r>
            <a:endParaRPr lang="ru-RU" sz="2000" dirty="0">
              <a:solidFill>
                <a:schemeClr val="tx2">
                  <a:lumMod val="50000"/>
                </a:schemeClr>
              </a:solidFill>
            </a:endParaRPr>
          </a:p>
          <a:p>
            <a:endParaRPr lang="ru-RU" sz="20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Рассмотрим кортеж с отрицательным индексом: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 = ("a", "b", "с", "d", "e")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print(n[-1])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'e'</a:t>
            </a:r>
          </a:p>
        </p:txBody>
      </p:sp>
    </p:spTree>
    <p:extLst>
      <p:ext uri="{BB962C8B-B14F-4D97-AF65-F5344CB8AC3E}">
        <p14:creationId xmlns:p14="http://schemas.microsoft.com/office/powerpoint/2010/main" val="37633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81276" y="147796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&gt;&gt;&gt; s1 = "1a"</a:t>
            </a:r>
          </a:p>
          <a:p>
            <a:r>
              <a:rPr lang="en-US" sz="2000" dirty="0"/>
              <a:t>&gt;&gt;&gt; s2 = "aa"</a:t>
            </a:r>
          </a:p>
          <a:p>
            <a:r>
              <a:rPr lang="en-US" sz="2000" dirty="0"/>
              <a:t>&gt;&gt;&gt; s3 = "Aa"</a:t>
            </a:r>
          </a:p>
          <a:p>
            <a:r>
              <a:rPr lang="en-US" sz="2000" dirty="0"/>
              <a:t>&gt;&gt;&gt; s4 = "</a:t>
            </a:r>
            <a:r>
              <a:rPr lang="en-US" sz="2000" dirty="0" err="1"/>
              <a:t>ba</a:t>
            </a:r>
            <a:r>
              <a:rPr lang="en-US" sz="2000" dirty="0"/>
              <a:t>"</a:t>
            </a:r>
          </a:p>
          <a:p>
            <a:endParaRPr lang="en-US" sz="2000" dirty="0"/>
          </a:p>
          <a:p>
            <a:r>
              <a:rPr lang="en-US" sz="2000" dirty="0"/>
              <a:t>&gt;&gt;&gt; "1a" &gt; "aa"  </a:t>
            </a:r>
          </a:p>
          <a:p>
            <a:r>
              <a:rPr lang="en-US" sz="2000" dirty="0"/>
              <a:t>False</a:t>
            </a:r>
          </a:p>
          <a:p>
            <a:endParaRPr lang="en-US" sz="2000" dirty="0"/>
          </a:p>
          <a:p>
            <a:r>
              <a:rPr lang="en-US" sz="2000" dirty="0"/>
              <a:t>&gt;&gt;&gt; "aa" &gt; "Aa"  </a:t>
            </a:r>
          </a:p>
          <a:p>
            <a:r>
              <a:rPr lang="en-US" sz="2000" dirty="0"/>
              <a:t>True</a:t>
            </a:r>
          </a:p>
          <a:p>
            <a:endParaRPr lang="en-US" sz="2000" dirty="0"/>
          </a:p>
          <a:p>
            <a:r>
              <a:rPr lang="en-US" sz="2000" dirty="0"/>
              <a:t>&gt;&gt;&gt; "aa" &gt; "</a:t>
            </a:r>
            <a:r>
              <a:rPr lang="en-US" sz="2000" dirty="0" err="1"/>
              <a:t>ba</a:t>
            </a:r>
            <a:r>
              <a:rPr lang="en-US" sz="2000" dirty="0"/>
              <a:t>"  </a:t>
            </a:r>
          </a:p>
          <a:p>
            <a:r>
              <a:rPr lang="en-US" sz="2000" dirty="0"/>
              <a:t>False</a:t>
            </a:r>
          </a:p>
          <a:p>
            <a:endParaRPr lang="en-US" sz="2000" dirty="0"/>
          </a:p>
          <a:p>
            <a:r>
              <a:rPr lang="en-US" sz="2000" dirty="0"/>
              <a:t>&gt;&gt;&gt; "aa" &lt; "</a:t>
            </a:r>
            <a:r>
              <a:rPr lang="en-US" sz="2000" dirty="0" err="1"/>
              <a:t>az</a:t>
            </a:r>
            <a:r>
              <a:rPr lang="en-US" sz="2000" dirty="0"/>
              <a:t>"  </a:t>
            </a:r>
          </a:p>
          <a:p>
            <a:r>
              <a:rPr lang="en-US" sz="2000" dirty="0"/>
              <a:t>True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AF9734F-27BB-2EFF-3A22-5C3AC890D266}"/>
              </a:ext>
            </a:extLst>
          </p:cNvPr>
          <p:cNvSpPr txBox="1">
            <a:spLocks/>
          </p:cNvSpPr>
          <p:nvPr/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Сравнение строк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749301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/>
              <a:t>Кортеж с одним элементом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77080" y="1477963"/>
            <a:ext cx="5503862" cy="444023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=(3,)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print(a[0])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43070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Создание кортежей через генераторы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44071" y="1652058"/>
            <a:ext cx="5503862" cy="444023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= tuple(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range(0, 10))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print(a)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(0, 1, 2, 3, 4, 5, 6, 7, 8, 9)</a:t>
            </a:r>
          </a:p>
        </p:txBody>
      </p:sp>
    </p:spTree>
    <p:extLst>
      <p:ext uri="{BB962C8B-B14F-4D97-AF65-F5344CB8AC3E}">
        <p14:creationId xmlns:p14="http://schemas.microsoft.com/office/powerpoint/2010/main" val="24043241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Обращение к элементу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25538" y="1477963"/>
            <a:ext cx="5503862" cy="444023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= (4, 6, 8)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print(b[0])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print(b[1])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42557" y="1477963"/>
            <a:ext cx="5540374" cy="444023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= (5, 3.6, "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квадрат", 15, 'В')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print(b[1])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print(b[2:4])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3.6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квадрат', 15)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84983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86695" y="2386540"/>
            <a:ext cx="21956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Методы</a:t>
            </a:r>
          </a:p>
        </p:txBody>
      </p:sp>
    </p:spTree>
    <p:extLst>
      <p:ext uri="{BB962C8B-B14F-4D97-AF65-F5344CB8AC3E}">
        <p14:creationId xmlns:p14="http://schemas.microsoft.com/office/powerpoint/2010/main" val="22270598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36095" y="724843"/>
            <a:ext cx="6096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index()</a:t>
            </a:r>
            <a:endParaRPr lang="ru-RU" sz="4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a = (32, 33, 34, 33, 34, 33)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print(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a.index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(33))</a:t>
            </a: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443672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71562" y="84337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count() </a:t>
            </a:r>
            <a:endParaRPr lang="ru-RU" sz="8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a = (32, 33, 34, 33, 34, 33)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print(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a.count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(33))</a:t>
            </a: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623599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470263" y="1206231"/>
            <a:ext cx="12662263" cy="2390410"/>
          </a:xfrm>
        </p:spPr>
        <p:txBody>
          <a:bodyPr>
            <a:normAutofit/>
          </a:bodyPr>
          <a:lstStyle/>
          <a:p>
            <a:pPr fontAlgn="base"/>
            <a:r>
              <a:rPr lang="ru-RU" dirty="0"/>
              <a:t>Именованные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25746978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3572" y="1610344"/>
            <a:ext cx="96752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from collections import </a:t>
            </a:r>
            <a:r>
              <a:rPr lang="en-US" sz="2800" dirty="0" err="1"/>
              <a:t>namedtuple</a:t>
            </a:r>
            <a:endParaRPr lang="en-US" sz="2800" dirty="0"/>
          </a:p>
          <a:p>
            <a:r>
              <a:rPr lang="en-US" sz="2800" dirty="0"/>
              <a:t>Flower = </a:t>
            </a:r>
            <a:r>
              <a:rPr lang="en-US" sz="2800" dirty="0" err="1"/>
              <a:t>namedtuple</a:t>
            </a:r>
            <a:r>
              <a:rPr lang="en-US" sz="2800" dirty="0"/>
              <a:t>('Flower' , 'color cost comment')</a:t>
            </a:r>
          </a:p>
          <a:p>
            <a:r>
              <a:rPr lang="en-US" sz="2800" dirty="0"/>
              <a:t>rose = Flower('red', 5, 'beautiful')</a:t>
            </a:r>
          </a:p>
          <a:p>
            <a:r>
              <a:rPr lang="en-US" sz="2800" dirty="0"/>
              <a:t>print(</a:t>
            </a:r>
            <a:r>
              <a:rPr lang="en-US" sz="2800" dirty="0" err="1"/>
              <a:t>rose.cost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954967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9948" y="607180"/>
            <a:ext cx="9176703" cy="683623"/>
          </a:xfrm>
        </p:spPr>
        <p:txBody>
          <a:bodyPr>
            <a:normAutofit fontScale="90000"/>
          </a:bodyPr>
          <a:lstStyle/>
          <a:p>
            <a:pPr fontAlgn="base"/>
            <a:r>
              <a:rPr lang="ru-RU" b="1" dirty="0"/>
              <a:t>Список кортежей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14355" y="2262201"/>
            <a:ext cx="3289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 = [(1,2,3),(4,5,6)]</a:t>
            </a:r>
          </a:p>
        </p:txBody>
      </p:sp>
    </p:spTree>
    <p:extLst>
      <p:ext uri="{BB962C8B-B14F-4D97-AF65-F5344CB8AC3E}">
        <p14:creationId xmlns:p14="http://schemas.microsoft.com/office/powerpoint/2010/main" val="18568640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ru-RU" sz="4000" b="1" dirty="0"/>
              <a:t>сортировка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= ('One', 'Two', 'Three')</a:t>
            </a:r>
          </a:p>
          <a:p>
            <a:r>
              <a:rPr lang="en-US" dirty="0"/>
              <a:t>a = tuple(sorted(a))</a:t>
            </a:r>
          </a:p>
          <a:p>
            <a:r>
              <a:rPr lang="en-US" dirty="0"/>
              <a:t>print(a)</a:t>
            </a:r>
          </a:p>
          <a:p>
            <a:endParaRPr lang="en-US" dirty="0"/>
          </a:p>
          <a:p>
            <a:r>
              <a:rPr lang="en-US" dirty="0"/>
              <a:t>('One', 'Three', 'Two')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= (3, 1, 5 ,2, 6, 7)</a:t>
            </a:r>
          </a:p>
          <a:p>
            <a:r>
              <a:rPr lang="en-US" dirty="0"/>
              <a:t>a = tuple(sorted(a))</a:t>
            </a:r>
          </a:p>
          <a:p>
            <a:r>
              <a:rPr lang="en-US" dirty="0"/>
              <a:t>print(a)</a:t>
            </a:r>
          </a:p>
          <a:p>
            <a:endParaRPr lang="en-US" dirty="0"/>
          </a:p>
          <a:p>
            <a:r>
              <a:rPr lang="en-US" dirty="0"/>
              <a:t>(1, 2, 3, 5, 6, 7)</a:t>
            </a:r>
          </a:p>
        </p:txBody>
      </p:sp>
    </p:spTree>
    <p:extLst>
      <p:ext uri="{BB962C8B-B14F-4D97-AF65-F5344CB8AC3E}">
        <p14:creationId xmlns:p14="http://schemas.microsoft.com/office/powerpoint/2010/main" val="355197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Пустая строка </a:t>
            </a:r>
            <a:r>
              <a:rPr lang="en-US" sz="4000" dirty="0"/>
              <a:t>Python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5671" y="1477963"/>
            <a:ext cx="7476596" cy="4603751"/>
          </a:xfrm>
        </p:spPr>
        <p:txBody>
          <a:bodyPr/>
          <a:lstStyle/>
          <a:p>
            <a:r>
              <a:rPr lang="en-US" dirty="0"/>
              <a:t>&gt;&gt;&gt; ""</a:t>
            </a:r>
          </a:p>
          <a:p>
            <a:r>
              <a:rPr lang="en-US" dirty="0"/>
              <a:t>''</a:t>
            </a:r>
          </a:p>
          <a:p>
            <a:r>
              <a:rPr lang="en-US" dirty="0"/>
              <a:t>&gt;&gt;&gt; ''</a:t>
            </a:r>
          </a:p>
          <a:p>
            <a:r>
              <a:rPr lang="en-US" dirty="0"/>
              <a:t>''</a:t>
            </a:r>
          </a:p>
          <a:p>
            <a:r>
              <a:rPr lang="en-US" dirty="0"/>
              <a:t>&gt;&gt;&gt; </a:t>
            </a:r>
            <a:r>
              <a:rPr lang="en-US" dirty="0" err="1"/>
              <a:t>str</a:t>
            </a:r>
            <a:r>
              <a:rPr lang="en-US" dirty="0"/>
              <a:t>()</a:t>
            </a:r>
          </a:p>
          <a:p>
            <a:r>
              <a:rPr lang="en-US" dirty="0"/>
              <a:t>''</a:t>
            </a:r>
          </a:p>
        </p:txBody>
      </p:sp>
    </p:spTree>
    <p:extLst>
      <p:ext uri="{BB962C8B-B14F-4D97-AF65-F5344CB8AC3E}">
        <p14:creationId xmlns:p14="http://schemas.microsoft.com/office/powerpoint/2010/main" val="30529324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Преобразование в список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= (1,2,3)</a:t>
            </a:r>
          </a:p>
          <a:p>
            <a:r>
              <a:rPr lang="en-US" dirty="0"/>
              <a:t>a = list(a)</a:t>
            </a:r>
          </a:p>
          <a:p>
            <a:r>
              <a:rPr lang="en-US" dirty="0"/>
              <a:t>print(a)</a:t>
            </a:r>
          </a:p>
          <a:p>
            <a:endParaRPr lang="en-US" dirty="0"/>
          </a:p>
          <a:p>
            <a:r>
              <a:rPr lang="en-US" dirty="0"/>
              <a:t>[1, 2, 3]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= [1, 2.6, "</a:t>
            </a:r>
            <a:r>
              <a:rPr lang="ru-RU" dirty="0"/>
              <a:t>квадрат"]</a:t>
            </a:r>
          </a:p>
          <a:p>
            <a:r>
              <a:rPr lang="en-US" dirty="0"/>
              <a:t>a = tuple(a)</a:t>
            </a:r>
          </a:p>
          <a:p>
            <a:r>
              <a:rPr lang="en-US" dirty="0"/>
              <a:t>print(a)</a:t>
            </a:r>
          </a:p>
          <a:p>
            <a:endParaRPr lang="en-US" dirty="0"/>
          </a:p>
          <a:p>
            <a:r>
              <a:rPr lang="en-US" dirty="0"/>
              <a:t>(1, 2.6, "</a:t>
            </a:r>
            <a:r>
              <a:rPr lang="ru-RU" dirty="0"/>
              <a:t>квадрат")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878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Преобразование в словарь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= (('a', 2),('b', 4))</a:t>
            </a:r>
          </a:p>
          <a:p>
            <a:r>
              <a:rPr lang="en-US" dirty="0"/>
              <a:t>a = </a:t>
            </a:r>
            <a:r>
              <a:rPr lang="en-US" dirty="0" err="1"/>
              <a:t>dict</a:t>
            </a:r>
            <a:r>
              <a:rPr lang="en-US" dirty="0"/>
              <a:t>(a)</a:t>
            </a:r>
          </a:p>
          <a:p>
            <a:r>
              <a:rPr lang="en-US" dirty="0"/>
              <a:t>print(a)</a:t>
            </a:r>
          </a:p>
          <a:p>
            <a:endParaRPr lang="en-US" dirty="0"/>
          </a:p>
          <a:p>
            <a:r>
              <a:rPr lang="en-US" dirty="0"/>
              <a:t>{'a': 2, 'b': 4}</a:t>
            </a:r>
          </a:p>
        </p:txBody>
      </p:sp>
    </p:spTree>
    <p:extLst>
      <p:ext uri="{BB962C8B-B14F-4D97-AF65-F5344CB8AC3E}">
        <p14:creationId xmlns:p14="http://schemas.microsoft.com/office/powerpoint/2010/main" val="3509207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Преобразование в строку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= ('</a:t>
            </a:r>
            <a:r>
              <a:rPr lang="en-US" dirty="0" err="1"/>
              <a:t>one','two','three</a:t>
            </a:r>
            <a:r>
              <a:rPr lang="en-US" dirty="0"/>
              <a:t>')</a:t>
            </a:r>
          </a:p>
          <a:p>
            <a:r>
              <a:rPr lang="en-US" dirty="0"/>
              <a:t>b = ''.join(a)</a:t>
            </a:r>
          </a:p>
          <a:p>
            <a:r>
              <a:rPr lang="en-US" dirty="0"/>
              <a:t>c = ','.join(a)</a:t>
            </a:r>
          </a:p>
          <a:p>
            <a:r>
              <a:rPr lang="en-US" dirty="0"/>
              <a:t>print(b)</a:t>
            </a:r>
          </a:p>
          <a:p>
            <a:r>
              <a:rPr lang="en-US" dirty="0"/>
              <a:t>print(c)</a:t>
            </a:r>
          </a:p>
          <a:p>
            <a:endParaRPr lang="en-US" dirty="0"/>
          </a:p>
          <a:p>
            <a:r>
              <a:rPr lang="en-US" dirty="0" err="1"/>
              <a:t>onetwothree</a:t>
            </a:r>
            <a:endParaRPr lang="en-US" dirty="0"/>
          </a:p>
          <a:p>
            <a:r>
              <a:rPr lang="en-US" dirty="0" err="1"/>
              <a:t>one,two,three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023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42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Удаление строки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6"/>
            <a:ext cx="4356508" cy="4603751"/>
          </a:xfrm>
        </p:spPr>
        <p:txBody>
          <a:bodyPr/>
          <a:lstStyle/>
          <a:p>
            <a:r>
              <a:rPr lang="en-US" b="1" dirty="0"/>
              <a:t>&gt;&gt;&gt; s = "test"</a:t>
            </a:r>
          </a:p>
          <a:p>
            <a:r>
              <a:rPr lang="en-US" b="1" dirty="0"/>
              <a:t>&gt;&gt;&gt; </a:t>
            </a:r>
            <a:r>
              <a:rPr lang="en-US" b="1" dirty="0" err="1"/>
              <a:t>s.replace</a:t>
            </a:r>
            <a:r>
              <a:rPr lang="en-US" b="1" dirty="0"/>
              <a:t>("test", "")</a:t>
            </a:r>
          </a:p>
          <a:p>
            <a:r>
              <a:rPr lang="en-US" b="1" dirty="0"/>
              <a:t>''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138057" y="1650046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&gt;&gt;&gt; s = "test"</a:t>
            </a:r>
          </a:p>
          <a:p>
            <a:r>
              <a:rPr lang="en-US" sz="2800" b="1" dirty="0"/>
              <a:t>&gt;&gt;&gt; s = ""</a:t>
            </a:r>
          </a:p>
          <a:p>
            <a:r>
              <a:rPr lang="en-US" sz="2800" b="1" dirty="0"/>
              <a:t>&gt;&gt;&gt; s</a:t>
            </a:r>
          </a:p>
          <a:p>
            <a:r>
              <a:rPr lang="en-US" sz="2800" b="1" dirty="0"/>
              <a:t>''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825" y="4043361"/>
            <a:ext cx="691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 чем разница между двумя программами?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097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Обращение по индексу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6"/>
            <a:ext cx="2619148" cy="4603751"/>
          </a:xfrm>
        </p:spPr>
        <p:txBody>
          <a:bodyPr/>
          <a:lstStyle/>
          <a:p>
            <a:r>
              <a:rPr lang="en-US" dirty="0"/>
              <a:t>&gt;&gt;&gt; s = "</a:t>
            </a:r>
            <a:r>
              <a:rPr lang="en-US" dirty="0" err="1"/>
              <a:t>abcdef</a:t>
            </a:r>
            <a:r>
              <a:rPr lang="en-US" dirty="0"/>
              <a:t>"</a:t>
            </a:r>
          </a:p>
          <a:p>
            <a:r>
              <a:rPr lang="en-US" dirty="0"/>
              <a:t>&gt;&gt;&gt; s[0]</a:t>
            </a:r>
          </a:p>
          <a:p>
            <a:r>
              <a:rPr lang="en-US" dirty="0"/>
              <a:t>'a'</a:t>
            </a:r>
          </a:p>
          <a:p>
            <a:r>
              <a:rPr lang="en-US" dirty="0"/>
              <a:t>&gt;&gt;&gt; s[2]</a:t>
            </a:r>
          </a:p>
          <a:p>
            <a:r>
              <a:rPr lang="en-US" dirty="0"/>
              <a:t>'c'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89417" y="174148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&gt;&gt;&gt; s = "</a:t>
            </a:r>
            <a:r>
              <a:rPr lang="en-US" sz="2800" dirty="0" err="1"/>
              <a:t>abcdef</a:t>
            </a:r>
            <a:r>
              <a:rPr lang="en-US" sz="2800" dirty="0"/>
              <a:t>"</a:t>
            </a:r>
          </a:p>
          <a:p>
            <a:r>
              <a:rPr lang="en-US" sz="2800" dirty="0"/>
              <a:t>&gt;&gt;&gt; s[-1]</a:t>
            </a:r>
          </a:p>
          <a:p>
            <a:r>
              <a:rPr lang="en-US" sz="2800" dirty="0"/>
              <a:t>'f'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4251" y="4477174"/>
            <a:ext cx="7869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Запустите код программы.</a:t>
            </a:r>
          </a:p>
          <a:p>
            <a:pPr algn="ctr"/>
            <a:r>
              <a:rPr lang="ru-RU" sz="2800" dirty="0"/>
              <a:t>В чем разница между двумя программами?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1102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400</TotalTime>
  <Words>2942</Words>
  <Application>Microsoft Office PowerPoint</Application>
  <PresentationFormat>Широкоэкранный</PresentationFormat>
  <Paragraphs>456</Paragraphs>
  <Slides>73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73</vt:i4>
      </vt:variant>
    </vt:vector>
  </HeadingPairs>
  <TitlesOfParts>
    <vt:vector size="81" baseType="lpstr">
      <vt:lpstr>Arial</vt:lpstr>
      <vt:lpstr>Calibri</vt:lpstr>
      <vt:lpstr>Helvetica Light</vt:lpstr>
      <vt:lpstr>Lucida Console</vt:lpstr>
      <vt:lpstr>Open Sans</vt:lpstr>
      <vt:lpstr>Segoe UI Semibold</vt:lpstr>
      <vt:lpstr>Wingdings</vt:lpstr>
      <vt:lpstr>Тема Office</vt:lpstr>
      <vt:lpstr>Числа, строки, списки, кортежи, множества, диапазоны, словари</vt:lpstr>
      <vt:lpstr>Строка — это упорядоченная последовательность символов, которая предназначена для хранения информации в виде простого текста.</vt:lpstr>
      <vt:lpstr>Создание строки</vt:lpstr>
      <vt:lpstr>Перенос строк</vt:lpstr>
      <vt:lpstr>Конкатенация строк</vt:lpstr>
      <vt:lpstr>Презентация PowerPoint</vt:lpstr>
      <vt:lpstr>Пустая строка Python</vt:lpstr>
      <vt:lpstr>Удаление строки</vt:lpstr>
      <vt:lpstr>Обращение по индексу</vt:lpstr>
      <vt:lpstr>Форматирование строк</vt:lpstr>
      <vt:lpstr>Протестируйте код программы</vt:lpstr>
      <vt:lpstr>Пояснение</vt:lpstr>
      <vt:lpstr>str.format()</vt:lpstr>
      <vt:lpstr>Функции для работы со строками</vt:lpstr>
      <vt:lpstr>Методы для работы со строками</vt:lpstr>
      <vt:lpstr>Методы для работы со строками</vt:lpstr>
      <vt:lpstr>Примеры использования:</vt:lpstr>
      <vt:lpstr>Примеры использования:</vt:lpstr>
      <vt:lpstr>Что такое списки?</vt:lpstr>
      <vt:lpstr>Списки в Python - упорядоченные изменяемые коллекции объектов произвольных типов (почти как массив, но типы могут отличаться).</vt:lpstr>
      <vt:lpstr>Протестируйте пример программы</vt:lpstr>
      <vt:lpstr>Создание списка</vt:lpstr>
      <vt:lpstr>Создание списка</vt:lpstr>
      <vt:lpstr>Создание списка</vt:lpstr>
      <vt:lpstr>Обращение к элементам списка</vt:lpstr>
      <vt:lpstr>Изменения элемента списка</vt:lpstr>
      <vt:lpstr>Разложение списка</vt:lpstr>
      <vt:lpstr>Перебор элементов</vt:lpstr>
      <vt:lpstr>Перебор элементов</vt:lpstr>
      <vt:lpstr>Функции и методы списков</vt:lpstr>
      <vt:lpstr>Таблица "методы списков"</vt:lpstr>
      <vt:lpstr>Таблица "методы списков"</vt:lpstr>
      <vt:lpstr>Встроенные функции для работы со списками</vt:lpstr>
      <vt:lpstr>Добавление и удаление элементов</vt:lpstr>
      <vt:lpstr>Добавление и удаление элементов</vt:lpstr>
      <vt:lpstr>Методы списков, в отличие от строковых методов, изменяют сам список, а потому результат выполнения не нужно записывать в эту переменную.</vt:lpstr>
      <vt:lpstr>Рассмотрим примеры работы со списками:</vt:lpstr>
      <vt:lpstr>Рассмотрим примеры работы со списками:</vt:lpstr>
      <vt:lpstr>Как разбить строку на символы? </vt:lpstr>
      <vt:lpstr>Есть следующие варианты:</vt:lpstr>
      <vt:lpstr>Как из строки выделить числа ? </vt:lpstr>
      <vt:lpstr>Используем методы строк:</vt:lpstr>
      <vt:lpstr>Как перевернуть строку ?</vt:lpstr>
      <vt:lpstr>Используем срезы для строк:</vt:lpstr>
      <vt:lpstr>Как убрать пробелы из строки ?</vt:lpstr>
      <vt:lpstr>1. Обрежем строку:</vt:lpstr>
      <vt:lpstr>Как применять копирование списка в Python ?</vt:lpstr>
      <vt:lpstr>1. Используем метод copy():</vt:lpstr>
      <vt:lpstr>2. Для рекурсивного копирования всех элементов в списке, используйте copy.deepcopy(a)</vt:lpstr>
      <vt:lpstr>Вложенные списки</vt:lpstr>
      <vt:lpstr>Список может содержать объекты разных типов: числовые, буквенные, а также списки.</vt:lpstr>
      <vt:lpstr>Как получить список в обратном порядке?</vt:lpstr>
      <vt:lpstr>&gt;&gt;&gt; elements = [1, 2, 3, 4, 5, 6] &gt;&gt;&gt; elements.reverse()  &gt;&gt;&gt; print(elements) </vt:lpstr>
      <vt:lpstr>Как посчитать количество уникальных элементов в списке?</vt:lpstr>
      <vt:lpstr>&gt;&gt;&gt; words = ["one", "two", "one", "three", "one"] &gt;&gt;&gt; len(set(words)) </vt:lpstr>
      <vt:lpstr>Как проверить список на пустоту?</vt:lpstr>
      <vt:lpstr>&gt;&gt;&gt; a = [] &gt;&gt;&gt; if not a:  print("список пуст!")</vt:lpstr>
      <vt:lpstr>Презентация PowerPoint</vt:lpstr>
      <vt:lpstr>Презентация PowerPoint</vt:lpstr>
      <vt:lpstr>Кортеж с одним элементом</vt:lpstr>
      <vt:lpstr>Создание кортежей через генераторы</vt:lpstr>
      <vt:lpstr>Обращение к элементу</vt:lpstr>
      <vt:lpstr>Презентация PowerPoint</vt:lpstr>
      <vt:lpstr>Презентация PowerPoint</vt:lpstr>
      <vt:lpstr>Презентация PowerPoint</vt:lpstr>
      <vt:lpstr>Именованные кортежи</vt:lpstr>
      <vt:lpstr>Презентация PowerPoint</vt:lpstr>
      <vt:lpstr>Список кортежей</vt:lpstr>
      <vt:lpstr>Cсортировка</vt:lpstr>
      <vt:lpstr>Преобразование в список</vt:lpstr>
      <vt:lpstr>Преобразование в словарь</vt:lpstr>
      <vt:lpstr>Преобразование в строку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Андриенко Богдан Николаевич</cp:lastModifiedBy>
  <cp:revision>73</cp:revision>
  <dcterms:created xsi:type="dcterms:W3CDTF">2022-01-30T05:59:16Z</dcterms:created>
  <dcterms:modified xsi:type="dcterms:W3CDTF">2023-03-29T09:30:32Z</dcterms:modified>
</cp:coreProperties>
</file>