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11" r:id="rId4"/>
    <p:sldId id="319" r:id="rId5"/>
    <p:sldId id="320" r:id="rId6"/>
    <p:sldId id="321" r:id="rId7"/>
    <p:sldId id="322" r:id="rId8"/>
    <p:sldId id="323" r:id="rId9"/>
    <p:sldId id="324" r:id="rId10"/>
    <p:sldId id="344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5" r:id="rId19"/>
    <p:sldId id="336" r:id="rId20"/>
    <p:sldId id="333" r:id="rId21"/>
    <p:sldId id="334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56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18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tag/cikl-fo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83945" y="1072717"/>
            <a:ext cx="3161281" cy="3579509"/>
          </a:xfrm>
          <a:solidFill>
            <a:schemeClr val="accent1">
              <a:lumMod val="50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1311894" y="2382873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Занятие №05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11894" y="3003258"/>
            <a:ext cx="6489857" cy="2110275"/>
          </a:xfrm>
        </p:spPr>
        <p:txBody>
          <a:bodyPr>
            <a:normAutofit/>
          </a:bodyPr>
          <a:lstStyle/>
          <a:p>
            <a:r>
              <a:rPr lang="ru-RU" sz="4800" b="1" dirty="0"/>
              <a:t>Управляющие выражения. Блоки, условия, циклы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260" y="1038590"/>
            <a:ext cx="5315480" cy="2390410"/>
          </a:xfrm>
        </p:spPr>
        <p:txBody>
          <a:bodyPr>
            <a:normAutofit/>
          </a:bodyPr>
          <a:lstStyle/>
          <a:p>
            <a:r>
              <a:rPr lang="kk-KZ" sz="4800" b="1" dirty="0"/>
              <a:t>Цикл </a:t>
            </a:r>
            <a:r>
              <a:rPr lang="en-US" sz="4800" b="1" dirty="0"/>
              <a:t>For</a:t>
            </a:r>
            <a:endParaRPr lang="en-US" sz="4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737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7571" y="817530"/>
            <a:ext cx="10776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Цикл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for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уже чуточку сложнее, чуть менее универсальный, но выполняется гораздо быстрее цикла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while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 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Этот цикл проходится по любому итерируемому объекту (например строке или списку), и во время каждого прохода выполняет тело цикла.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Цикл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for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также называемый циклом с параметром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71503" y="397836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&gt;&gt;&gt; for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in 'hello world':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...     print(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* 2, end='')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...</a:t>
            </a:r>
          </a:p>
          <a:p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hheelllloo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wwoorrlldd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1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Синтаксис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for</a:t>
            </a:r>
            <a:r>
              <a:rPr lang="ru-RU" dirty="0"/>
              <a:t> &lt;переменная&gt; </a:t>
            </a:r>
            <a:r>
              <a:rPr lang="ru-RU" dirty="0" err="1"/>
              <a:t>in</a:t>
            </a:r>
            <a:r>
              <a:rPr lang="ru-RU" dirty="0"/>
              <a:t> &lt;последовательность&gt;:</a:t>
            </a:r>
          </a:p>
          <a:p>
            <a:r>
              <a:rPr lang="ru-RU" dirty="0"/>
              <a:t>    &lt;действие&gt;</a:t>
            </a:r>
          </a:p>
          <a:p>
            <a:r>
              <a:rPr lang="ru-RU" dirty="0" err="1"/>
              <a:t>else</a:t>
            </a:r>
            <a:r>
              <a:rPr lang="ru-RU" dirty="0"/>
              <a:t>:</a:t>
            </a:r>
          </a:p>
          <a:p>
            <a:r>
              <a:rPr lang="ru-RU" dirty="0"/>
              <a:t>    &lt;действие&gt;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0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9215" y="1907177"/>
            <a:ext cx="95692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for color in 'red', 'orange', 'yellow', 'green', 'cyan', 'blue', 'violet':</a:t>
            </a:r>
          </a:p>
          <a:p>
            <a:r>
              <a:rPr lang="en-US" sz="2400" dirty="0"/>
              <a:t>    print('#', </a:t>
            </a:r>
            <a:r>
              <a:rPr lang="en-US" sz="2400" dirty="0" err="1"/>
              <a:t>i</a:t>
            </a:r>
            <a:r>
              <a:rPr lang="en-US" sz="2400" dirty="0"/>
              <a:t>, ' color of rainbow is ', color, </a:t>
            </a:r>
            <a:r>
              <a:rPr lang="en-US" sz="2400" dirty="0" err="1"/>
              <a:t>sep</a:t>
            </a:r>
            <a:r>
              <a:rPr lang="en-US" sz="2400" dirty="0"/>
              <a:t> = '')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215" y="1014625"/>
            <a:ext cx="353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Запустите программу.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99215" y="4205757"/>
            <a:ext cx="392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Что вы получили на выходе?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9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1188" y="1445553"/>
            <a:ext cx="11038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В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этом примере переменная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color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последовательно принимает значения '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red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', '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orange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'. В теле цикла выводится сообщение, которое содержит название цвета, то есть значение переменной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color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а также номер итерации цикла  число, которое сначала равно 1, а потом увеличивается на один (инструкцией i += 1 с каждым проходом цикла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 Инструкция i += 1 эквивалентна конструкции i = i + 1 (это просто сокращенная запись). Такую сокращенную запись можно использовать для всех арифметических операций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: *=, -=, /=, %=...</a:t>
            </a:r>
          </a:p>
        </p:txBody>
      </p:sp>
    </p:spTree>
    <p:extLst>
      <p:ext uri="{BB962C8B-B14F-4D97-AF65-F5344CB8AC3E}">
        <p14:creationId xmlns:p14="http://schemas.microsoft.com/office/powerpoint/2010/main" val="19307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56819"/>
            <a:ext cx="8961436" cy="4603751"/>
          </a:xfrm>
        </p:spPr>
        <p:txBody>
          <a:bodyPr/>
          <a:lstStyle/>
          <a:p>
            <a:r>
              <a:rPr lang="en-US" dirty="0"/>
              <a:t>&gt;&gt;&gt; languages = ["C", "C++", "Perl", "Python"]</a:t>
            </a:r>
          </a:p>
          <a:p>
            <a:r>
              <a:rPr lang="en-US" dirty="0"/>
              <a:t>&gt;&gt;&gt; for x in languages:</a:t>
            </a:r>
          </a:p>
          <a:p>
            <a:r>
              <a:rPr lang="en-US" dirty="0"/>
              <a:t>...     print(x)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Perl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3461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260" y="1038590"/>
            <a:ext cx="5315480" cy="239041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-apple-system"/>
              </a:rPr>
              <a:t>Функция </a:t>
            </a:r>
            <a:r>
              <a:rPr lang="en-US" sz="4800" dirty="0">
                <a:latin typeface="-apple-system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76912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0400" y="1012189"/>
            <a:ext cx="11314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D3E40"/>
                </a:solidFill>
              </a:rPr>
              <a:t>Для работы функции </a:t>
            </a:r>
            <a:r>
              <a:rPr lang="ru-RU" sz="2400" dirty="0" err="1">
                <a:solidFill>
                  <a:srgbClr val="3D3E40"/>
                </a:solidFill>
              </a:rPr>
              <a:t>range</a:t>
            </a:r>
            <a:r>
              <a:rPr lang="ru-RU" sz="2400" dirty="0">
                <a:solidFill>
                  <a:srgbClr val="3D3E40"/>
                </a:solidFill>
              </a:rPr>
              <a:t> указываются 2 или 3 числа:</a:t>
            </a:r>
            <a:endParaRPr lang="en-US" sz="2400" dirty="0">
              <a:solidFill>
                <a:srgbClr val="3D3E40"/>
              </a:solidFill>
            </a:endParaRPr>
          </a:p>
          <a:p>
            <a:endParaRPr lang="ru-RU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D3E40"/>
                </a:solidFill>
              </a:rPr>
              <a:t>Первое число — </a:t>
            </a:r>
            <a:r>
              <a:rPr lang="ru-RU" sz="2400" b="1" dirty="0" err="1">
                <a:solidFill>
                  <a:srgbClr val="3D3E40"/>
                </a:solidFill>
              </a:rPr>
              <a:t>start</a:t>
            </a:r>
            <a:r>
              <a:rPr lang="ru-RU" sz="2400" dirty="0">
                <a:solidFill>
                  <a:srgbClr val="3D3E40"/>
                </a:solidFill>
              </a:rPr>
              <a:t> — с него функция начинает отсчет.</a:t>
            </a:r>
            <a:endParaRPr lang="en-US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D3E40"/>
                </a:solidFill>
              </a:rPr>
              <a:t>Второе число называется </a:t>
            </a:r>
            <a:r>
              <a:rPr lang="ru-RU" sz="2400" b="1" dirty="0" err="1">
                <a:solidFill>
                  <a:srgbClr val="3D3E40"/>
                </a:solidFill>
              </a:rPr>
              <a:t>stop</a:t>
            </a:r>
            <a:r>
              <a:rPr lang="ru-RU" sz="2400" b="1" dirty="0">
                <a:solidFill>
                  <a:srgbClr val="3D3E40"/>
                </a:solidFill>
              </a:rPr>
              <a:t> </a:t>
            </a:r>
            <a:r>
              <a:rPr lang="ru-RU" sz="2400" dirty="0">
                <a:solidFill>
                  <a:srgbClr val="3D3E40"/>
                </a:solidFill>
              </a:rPr>
              <a:t>и обозначает конец выбранного промежутка чисел. </a:t>
            </a:r>
            <a:endParaRPr lang="en-US" sz="2400" dirty="0">
              <a:solidFill>
                <a:srgbClr val="3D3E40"/>
              </a:solidFill>
            </a:endParaRPr>
          </a:p>
          <a:p>
            <a:r>
              <a:rPr lang="ru-RU" sz="2400" dirty="0">
                <a:solidFill>
                  <a:srgbClr val="3D3E40"/>
                </a:solidFill>
              </a:rPr>
              <a:t>В примере это цифра 10, поэтому функция не может показать число больше 10.</a:t>
            </a:r>
            <a:endParaRPr lang="en-US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D3E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D3E40"/>
                </a:solidFill>
              </a:rPr>
              <a:t>Третье число называется </a:t>
            </a:r>
            <a:r>
              <a:rPr lang="ru-RU" sz="2400" b="1" dirty="0" err="1">
                <a:solidFill>
                  <a:srgbClr val="3D3E40"/>
                </a:solidFill>
              </a:rPr>
              <a:t>step</a:t>
            </a:r>
            <a:r>
              <a:rPr lang="ru-RU" sz="2400" dirty="0">
                <a:solidFill>
                  <a:srgbClr val="3D3E40"/>
                </a:solidFill>
              </a:rPr>
              <a:t>: это шаг, который делает функция при переборе чисел. </a:t>
            </a:r>
            <a:endParaRPr lang="en-US" sz="2400" dirty="0">
              <a:solidFill>
                <a:srgbClr val="3D3E40"/>
              </a:solidFill>
            </a:endParaRPr>
          </a:p>
          <a:p>
            <a:r>
              <a:rPr lang="ru-RU" sz="2400" dirty="0">
                <a:solidFill>
                  <a:srgbClr val="3D3E40"/>
                </a:solidFill>
              </a:rPr>
              <a:t>Можно не указывать шаг, и тогда функция покажет все числа от 5 до 10.</a:t>
            </a:r>
            <a:endParaRPr lang="ru-RU" sz="2400" b="0" i="0" dirty="0">
              <a:solidFill>
                <a:srgbClr val="3D3E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323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62445" y="1138182"/>
            <a:ext cx="10067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повторения цикла некоторое заданное число раз n можно использовать цикл </a:t>
            </a:r>
            <a:r>
              <a:rPr lang="ru-RU" sz="2400" dirty="0" err="1"/>
              <a:t>for</a:t>
            </a:r>
            <a:r>
              <a:rPr lang="ru-RU" sz="2400" dirty="0"/>
              <a:t> вместе с функцией</a:t>
            </a:r>
            <a:r>
              <a:rPr lang="en-US" sz="2400" dirty="0"/>
              <a:t> range: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62445" y="2151727"/>
            <a:ext cx="88914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range(4):  # </a:t>
            </a:r>
            <a:r>
              <a:rPr lang="en-US" sz="2000" dirty="0" err="1"/>
              <a:t>равносильно</a:t>
            </a:r>
            <a:r>
              <a:rPr lang="en-US" sz="2000" dirty="0"/>
              <a:t> </a:t>
            </a:r>
            <a:r>
              <a:rPr lang="en-US" sz="2000" dirty="0" err="1"/>
              <a:t>инструкции</a:t>
            </a:r>
            <a:r>
              <a:rPr lang="en-US" sz="2000" dirty="0"/>
              <a:t> for </a:t>
            </a:r>
            <a:r>
              <a:rPr lang="en-US" sz="2000" dirty="0" err="1"/>
              <a:t>i</a:t>
            </a:r>
            <a:r>
              <a:rPr lang="en-US" sz="2000" dirty="0"/>
              <a:t> in 0, 1, 2, 3: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/>
              <a:t>    # </a:t>
            </a:r>
            <a:r>
              <a:rPr lang="en-US" sz="2000" dirty="0" err="1"/>
              <a:t>здесь</a:t>
            </a:r>
            <a:r>
              <a:rPr lang="en-US" sz="2000" dirty="0"/>
              <a:t> </a:t>
            </a:r>
            <a:r>
              <a:rPr lang="en-US" sz="2000" dirty="0" err="1"/>
              <a:t>можно</a:t>
            </a:r>
            <a:r>
              <a:rPr lang="en-US" sz="2000" dirty="0"/>
              <a:t> </a:t>
            </a:r>
            <a:r>
              <a:rPr lang="en-US" sz="2000" dirty="0" err="1"/>
              <a:t>выполнять</a:t>
            </a:r>
            <a:r>
              <a:rPr lang="en-US" sz="2000" dirty="0"/>
              <a:t> </a:t>
            </a:r>
            <a:r>
              <a:rPr lang="en-US" sz="2000" dirty="0" err="1"/>
              <a:t>циклические</a:t>
            </a:r>
            <a:r>
              <a:rPr lang="en-US" sz="2000" dirty="0"/>
              <a:t> </a:t>
            </a:r>
            <a:r>
              <a:rPr lang="en-US" sz="2000" dirty="0" err="1"/>
              <a:t>действия</a:t>
            </a:r>
            <a:endParaRPr lang="ru-RU" sz="2000" dirty="0"/>
          </a:p>
          <a:p>
            <a:r>
              <a:rPr lang="en-US" sz="2000" dirty="0"/>
              <a:t>    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i</a:t>
            </a:r>
            <a:r>
              <a:rPr lang="en-US" sz="2000" dirty="0"/>
              <a:t> ** 2)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цикл</a:t>
            </a:r>
            <a:r>
              <a:rPr lang="en-US" sz="2000" dirty="0"/>
              <a:t> </a:t>
            </a:r>
            <a:r>
              <a:rPr lang="en-US" sz="2000" dirty="0" err="1"/>
              <a:t>закончился</a:t>
            </a:r>
            <a:r>
              <a:rPr lang="en-US" sz="2000" dirty="0"/>
              <a:t>, </a:t>
            </a:r>
            <a:r>
              <a:rPr lang="en-US" sz="2000" dirty="0" err="1"/>
              <a:t>поскольку</a:t>
            </a:r>
            <a:r>
              <a:rPr lang="en-US" sz="2000" dirty="0"/>
              <a:t> </a:t>
            </a:r>
            <a:r>
              <a:rPr lang="en-US" sz="2000" dirty="0" err="1"/>
              <a:t>закончился</a:t>
            </a:r>
            <a:r>
              <a:rPr lang="en-US" sz="2000" dirty="0"/>
              <a:t> </a:t>
            </a:r>
            <a:r>
              <a:rPr lang="en-US" sz="2000" dirty="0" err="1"/>
              <a:t>блок</a:t>
            </a:r>
            <a:r>
              <a:rPr lang="en-US" sz="2000" dirty="0"/>
              <a:t> с </a:t>
            </a:r>
            <a:r>
              <a:rPr lang="en-US" sz="2000" dirty="0" err="1"/>
              <a:t>отступом</a:t>
            </a:r>
            <a:endParaRPr lang="en-US" sz="2000" dirty="0"/>
          </a:p>
          <a:p>
            <a:r>
              <a:rPr lang="en-US" sz="2000" dirty="0"/>
              <a:t>print('</a:t>
            </a:r>
            <a:r>
              <a:rPr lang="en-US" sz="2000" dirty="0" err="1"/>
              <a:t>Конец</a:t>
            </a:r>
            <a:r>
              <a:rPr lang="en-US" sz="2000" dirty="0"/>
              <a:t> </a:t>
            </a:r>
            <a:r>
              <a:rPr lang="en-US" sz="2000" dirty="0" err="1"/>
              <a:t>цикла</a:t>
            </a:r>
            <a:r>
              <a:rPr lang="en-US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4216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73013" y="179778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sum = 0</a:t>
            </a:r>
          </a:p>
          <a:p>
            <a:r>
              <a:rPr lang="en-US" sz="2000" dirty="0"/>
              <a:t>n = 5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range(1, n + 1):</a:t>
            </a:r>
          </a:p>
          <a:p>
            <a:r>
              <a:rPr lang="en-US" sz="2000" dirty="0"/>
              <a:t>    sum += </a:t>
            </a:r>
            <a:r>
              <a:rPr lang="en-US" sz="2000" dirty="0" err="1"/>
              <a:t>i</a:t>
            </a:r>
            <a:endParaRPr lang="en-US" sz="2000" dirty="0"/>
          </a:p>
          <a:p>
            <a:r>
              <a:rPr lang="en-US" sz="2000" dirty="0"/>
              <a:t>print(sum)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88570" y="3894798"/>
            <a:ext cx="10273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В </a:t>
            </a:r>
            <a:r>
              <a:rPr lang="ru-RU" sz="2400" dirty="0"/>
              <a:t>этом примере переменная i принимает значения 1, 2, ..., n, и значение переменной </a:t>
            </a:r>
            <a:r>
              <a:rPr lang="ru-RU" sz="2400" dirty="0" err="1"/>
              <a:t>sum</a:t>
            </a:r>
            <a:r>
              <a:rPr lang="ru-RU" sz="2400" dirty="0"/>
              <a:t> последовательно увеличивается на указанные значения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97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75082" y="2782669"/>
            <a:ext cx="7641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</a:rPr>
              <a:t>Что такое цикл </a:t>
            </a:r>
            <a:r>
              <a:rPr lang="ru-RU" sz="3600" dirty="0" err="1">
                <a:solidFill>
                  <a:schemeClr val="bg1"/>
                </a:solidFill>
                <a:latin typeface="Verdana" panose="020B0604030504040204" pitchFamily="34" charset="0"/>
              </a:rPr>
              <a:t>while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</a:rPr>
              <a:t> в </a:t>
            </a:r>
            <a:r>
              <a:rPr lang="ru-RU" sz="3600" dirty="0" err="1">
                <a:solidFill>
                  <a:schemeClr val="bg1"/>
                </a:solidFill>
                <a:latin typeface="Verdana" panose="020B0604030504040204" pitchFamily="34" charset="0"/>
              </a:rPr>
              <a:t>Python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</a:rPr>
              <a:t>?</a:t>
            </a:r>
            <a:endParaRPr lang="ru-RU" sz="360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11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Особенности работы с функцией </a:t>
            </a:r>
            <a:r>
              <a:rPr lang="ru-RU" sz="4000" dirty="0" err="1"/>
              <a:t>range</a:t>
            </a:r>
            <a:r>
              <a:rPr lang="ru-RU" sz="4000" dirty="0"/>
              <a:t>() 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254365"/>
          </a:xfrm>
        </p:spPr>
        <p:txBody>
          <a:bodyPr/>
          <a:lstStyle/>
          <a:p>
            <a:r>
              <a:rPr lang="ru-RU" dirty="0"/>
              <a:t>Мы можем получить доступ ко всем элементам, но индекс элемента остается недоступным. Есть способ получить доступ как к индексу элемента, так и к самому элементу. Для этого используйте функцию </a:t>
            </a:r>
            <a:r>
              <a:rPr lang="ru-RU" dirty="0" err="1"/>
              <a:t>range</a:t>
            </a:r>
            <a:r>
              <a:rPr lang="ru-RU" dirty="0"/>
              <a:t>() в сочетании с функцией длины </a:t>
            </a:r>
            <a:r>
              <a:rPr lang="ru-RU" dirty="0" err="1"/>
              <a:t>len</a:t>
            </a:r>
            <a:r>
              <a:rPr lang="ru-RU" dirty="0"/>
              <a:t>():</a:t>
            </a:r>
          </a:p>
          <a:p>
            <a:endParaRPr lang="ru-RU" dirty="0"/>
          </a:p>
          <a:p>
            <a:r>
              <a:rPr lang="it-IT" dirty="0"/>
              <a:t>fibonacci = [0,1,1,2,3,5,8,13,21]</a:t>
            </a:r>
          </a:p>
          <a:p>
            <a:endParaRPr lang="it-IT" dirty="0"/>
          </a:p>
          <a:p>
            <a:r>
              <a:rPr lang="it-IT" dirty="0"/>
              <a:t>for i in range(len(fibonacci)):</a:t>
            </a:r>
          </a:p>
          <a:p>
            <a:r>
              <a:rPr lang="it-IT" dirty="0"/>
              <a:t>    print(i,fibonacci[i])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Сверьте результат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271" y="1707619"/>
            <a:ext cx="7239529" cy="4603751"/>
          </a:xfrm>
        </p:spPr>
        <p:txBody>
          <a:bodyPr/>
          <a:lstStyle/>
          <a:p>
            <a:r>
              <a:rPr lang="en-US" dirty="0"/>
              <a:t>0 0</a:t>
            </a:r>
          </a:p>
          <a:p>
            <a:r>
              <a:rPr lang="en-US" dirty="0"/>
              <a:t>1 1</a:t>
            </a:r>
          </a:p>
          <a:p>
            <a:r>
              <a:rPr lang="en-US" dirty="0"/>
              <a:t>2 1</a:t>
            </a:r>
          </a:p>
          <a:p>
            <a:r>
              <a:rPr lang="en-US" dirty="0"/>
              <a:t>3 2</a:t>
            </a:r>
          </a:p>
          <a:p>
            <a:r>
              <a:rPr lang="en-US" dirty="0"/>
              <a:t>4 3</a:t>
            </a:r>
          </a:p>
          <a:p>
            <a:r>
              <a:rPr lang="en-US" dirty="0"/>
              <a:t>5 5</a:t>
            </a:r>
          </a:p>
          <a:p>
            <a:r>
              <a:rPr lang="en-US" dirty="0"/>
              <a:t>6 8</a:t>
            </a:r>
          </a:p>
          <a:p>
            <a:r>
              <a:rPr lang="en-US" dirty="0"/>
              <a:t>7 13</a:t>
            </a:r>
          </a:p>
          <a:p>
            <a:r>
              <a:rPr lang="en-US" dirty="0"/>
              <a:t>8 21</a:t>
            </a:r>
          </a:p>
        </p:txBody>
      </p:sp>
    </p:spTree>
    <p:extLst>
      <p:ext uri="{BB962C8B-B14F-4D97-AF65-F5344CB8AC3E}">
        <p14:creationId xmlns:p14="http://schemas.microsoft.com/office/powerpoint/2010/main" val="390043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Оператор прерывания в </a:t>
            </a:r>
            <a:r>
              <a:rPr lang="ru-RU" sz="4000" dirty="0" err="1"/>
              <a:t>python</a:t>
            </a:r>
            <a:r>
              <a:rPr lang="ru-RU" sz="4000" dirty="0"/>
              <a:t> — </a:t>
            </a:r>
            <a:r>
              <a:rPr lang="ru-RU" sz="4000" dirty="0" err="1"/>
              <a:t>break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813982"/>
            <a:ext cx="11196636" cy="4603751"/>
          </a:xfrm>
        </p:spPr>
        <p:txBody>
          <a:bodyPr/>
          <a:lstStyle/>
          <a:p>
            <a:r>
              <a:rPr lang="ru-RU" dirty="0"/>
              <a:t>Если в программе цикл </a:t>
            </a:r>
            <a:r>
              <a:rPr lang="ru-RU" dirty="0" err="1"/>
              <a:t>for</a:t>
            </a:r>
            <a:r>
              <a:rPr lang="ru-RU" dirty="0"/>
              <a:t> должен быть прерван оператором </a:t>
            </a:r>
            <a:r>
              <a:rPr lang="ru-RU" dirty="0" err="1"/>
              <a:t>break</a:t>
            </a:r>
            <a:r>
              <a:rPr lang="ru-RU" dirty="0"/>
              <a:t>, цикл будет завершен, и поток программы будет продолжен без выполнения действий из </a:t>
            </a:r>
            <a:r>
              <a:rPr lang="ru-RU" dirty="0" err="1"/>
              <a:t>else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3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871" y="1639886"/>
            <a:ext cx="10925703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edibles = [«</a:t>
            </a:r>
            <a:r>
              <a:rPr lang="ru-RU" dirty="0"/>
              <a:t>отбивные", "пельмени", "яйца", "орехи"]</a:t>
            </a:r>
          </a:p>
          <a:p>
            <a:endParaRPr lang="ru-RU" dirty="0"/>
          </a:p>
          <a:p>
            <a:r>
              <a:rPr lang="en-US" dirty="0"/>
              <a:t>for food in edibles:</a:t>
            </a:r>
          </a:p>
          <a:p>
            <a:r>
              <a:rPr lang="en-US" dirty="0"/>
              <a:t>    if food == "</a:t>
            </a:r>
            <a:r>
              <a:rPr lang="ru-RU" dirty="0"/>
              <a:t>пельмени":</a:t>
            </a:r>
          </a:p>
          <a:p>
            <a:r>
              <a:rPr lang="ru-RU" dirty="0"/>
              <a:t>        </a:t>
            </a:r>
            <a:r>
              <a:rPr lang="en-US" dirty="0"/>
              <a:t>print("</a:t>
            </a:r>
            <a:r>
              <a:rPr lang="ru-RU" dirty="0"/>
              <a:t>Я не ем пельмени!")</a:t>
            </a:r>
          </a:p>
          <a:p>
            <a:r>
              <a:rPr lang="ru-RU" dirty="0"/>
              <a:t>        </a:t>
            </a:r>
            <a:r>
              <a:rPr lang="en-US" dirty="0"/>
              <a:t>break</a:t>
            </a:r>
          </a:p>
          <a:p>
            <a:r>
              <a:rPr lang="en-US" dirty="0"/>
              <a:t>    print("</a:t>
            </a:r>
            <a:r>
              <a:rPr lang="ru-RU" dirty="0"/>
              <a:t>Отлично, вкусные " + </a:t>
            </a:r>
            <a:r>
              <a:rPr lang="en-US" dirty="0"/>
              <a:t>food)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ru-RU" dirty="0"/>
              <a:t>Хорошо, что не было пельменей!")</a:t>
            </a:r>
          </a:p>
          <a:p>
            <a:r>
              <a:rPr lang="en-US" dirty="0"/>
              <a:t>print("</a:t>
            </a:r>
            <a:r>
              <a:rPr lang="ru-RU" dirty="0"/>
              <a:t>Ужин окончен.")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7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Оператор пропуска </a:t>
            </a:r>
            <a:r>
              <a:rPr lang="en-US" sz="4000" dirty="0"/>
              <a:t>python — continue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Предположим, нам «пельмени» нам нужно просто пропустить и продолжить прием пищи. Тогда нужно использовать оператор </a:t>
            </a:r>
            <a:r>
              <a:rPr lang="ru-RU" dirty="0" err="1"/>
              <a:t>continue</a:t>
            </a:r>
            <a:r>
              <a:rPr lang="ru-RU" dirty="0"/>
              <a:t>, для перехода к следующему элементу.</a:t>
            </a:r>
          </a:p>
          <a:p>
            <a:endParaRPr lang="ru-RU" dirty="0"/>
          </a:p>
          <a:p>
            <a:r>
              <a:rPr lang="ru-RU" dirty="0"/>
              <a:t>В следующем маленьком скрипте </a:t>
            </a:r>
            <a:r>
              <a:rPr lang="ru-RU" dirty="0" err="1"/>
              <a:t>python</a:t>
            </a:r>
            <a:r>
              <a:rPr lang="ru-RU" dirty="0"/>
              <a:t> мы используем </a:t>
            </a:r>
            <a:r>
              <a:rPr lang="ru-RU" dirty="0" err="1"/>
              <a:t>continue</a:t>
            </a:r>
            <a:r>
              <a:rPr lang="ru-RU" dirty="0"/>
              <a:t>, чтобы продолжить, итерацию по списку, когда мы сталкиваемся с пельменями.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2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edibles = ["</a:t>
            </a:r>
            <a:r>
              <a:rPr lang="ru-RU" dirty="0"/>
              <a:t>отбивные", "пельмени", "яйца", "орехи"]</a:t>
            </a:r>
          </a:p>
          <a:p>
            <a:endParaRPr lang="ru-RU" dirty="0"/>
          </a:p>
          <a:p>
            <a:r>
              <a:rPr lang="en-US" dirty="0"/>
              <a:t>for food in edibles:</a:t>
            </a:r>
          </a:p>
          <a:p>
            <a:r>
              <a:rPr lang="en-US" dirty="0"/>
              <a:t>    if food == "</a:t>
            </a:r>
            <a:r>
              <a:rPr lang="ru-RU" dirty="0"/>
              <a:t>пельмени":</a:t>
            </a:r>
          </a:p>
          <a:p>
            <a:r>
              <a:rPr lang="ru-RU" dirty="0"/>
              <a:t>        </a:t>
            </a:r>
            <a:r>
              <a:rPr lang="en-US" dirty="0"/>
              <a:t>print("</a:t>
            </a:r>
            <a:r>
              <a:rPr lang="ru-RU" dirty="0"/>
              <a:t>Я не ем пельмени!")</a:t>
            </a:r>
          </a:p>
          <a:p>
            <a:r>
              <a:rPr lang="ru-RU" dirty="0"/>
              <a:t>        </a:t>
            </a:r>
            <a:r>
              <a:rPr lang="en-US" dirty="0"/>
              <a:t>continue</a:t>
            </a:r>
          </a:p>
          <a:p>
            <a:r>
              <a:rPr lang="en-US" dirty="0"/>
              <a:t>    print("</a:t>
            </a:r>
            <a:r>
              <a:rPr lang="ru-RU" dirty="0"/>
              <a:t>Отлично, вкусные " + </a:t>
            </a:r>
            <a:r>
              <a:rPr lang="en-US" dirty="0"/>
              <a:t>food)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ru-RU" dirty="0"/>
              <a:t>Ненавижу пельмени!")</a:t>
            </a:r>
          </a:p>
          <a:p>
            <a:r>
              <a:rPr lang="en-US" dirty="0"/>
              <a:t>print("</a:t>
            </a:r>
            <a:r>
              <a:rPr lang="ru-RU" dirty="0"/>
              <a:t>Ужин окончен.")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1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377" y="2190206"/>
            <a:ext cx="11196637" cy="1325563"/>
          </a:xfrm>
        </p:spPr>
        <p:txBody>
          <a:bodyPr/>
          <a:lstStyle/>
          <a:p>
            <a:pPr algn="ctr"/>
            <a:r>
              <a:rPr lang="ru-RU" dirty="0"/>
              <a:t>Какая разница между двумя результатами программы?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Первый результат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Отлично, вкусные отбивные</a:t>
            </a:r>
          </a:p>
          <a:p>
            <a:r>
              <a:rPr lang="ru-RU" dirty="0"/>
              <a:t>Я не ем пельмени!</a:t>
            </a:r>
          </a:p>
          <a:p>
            <a:r>
              <a:rPr lang="ru-RU" dirty="0"/>
              <a:t>Ужин окончен.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7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Второй результат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338" y="1690686"/>
            <a:ext cx="11196636" cy="4603751"/>
          </a:xfrm>
        </p:spPr>
        <p:txBody>
          <a:bodyPr/>
          <a:lstStyle/>
          <a:p>
            <a:r>
              <a:rPr lang="ru-RU" dirty="0"/>
              <a:t>Отлично, вкусные отбивные</a:t>
            </a:r>
          </a:p>
          <a:p>
            <a:r>
              <a:rPr lang="ru-RU" dirty="0"/>
              <a:t>Я не ем пельмени!</a:t>
            </a:r>
          </a:p>
          <a:p>
            <a:r>
              <a:rPr lang="ru-RU" dirty="0"/>
              <a:t>Отлично, вкусные яйца</a:t>
            </a:r>
          </a:p>
          <a:p>
            <a:r>
              <a:rPr lang="ru-RU" dirty="0"/>
              <a:t>Отлично, вкусные орехи</a:t>
            </a:r>
          </a:p>
          <a:p>
            <a:r>
              <a:rPr lang="ru-RU" dirty="0"/>
              <a:t>Ненавижу пельмени!</a:t>
            </a:r>
          </a:p>
          <a:p>
            <a:r>
              <a:rPr lang="ru-RU" dirty="0"/>
              <a:t>Ужин окончен.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2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260" y="1038590"/>
            <a:ext cx="5315480" cy="2390410"/>
          </a:xfrm>
        </p:spPr>
        <p:txBody>
          <a:bodyPr>
            <a:normAutofit/>
          </a:bodyPr>
          <a:lstStyle/>
          <a:p>
            <a:r>
              <a:rPr lang="ru-RU" sz="4800" b="1" dirty="0"/>
              <a:t>Циклы в </a:t>
            </a:r>
            <a:r>
              <a:rPr lang="en-US" sz="4800" b="1" dirty="0"/>
              <a:t>PYTHON</a:t>
            </a:r>
            <a:endParaRPr lang="en-US" sz="4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155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2297" y="1074412"/>
            <a:ext cx="9940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используется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неоднократного исполнения определенной инструкции до тех пор, пока заданное условие остается истинным.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Этот цикл позволяет программе перебирать блок кода.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2998" y="29519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while </a:t>
            </a:r>
            <a:r>
              <a:rPr lang="en-US" sz="2800" b="1" dirty="0" err="1"/>
              <a:t>test_expression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body of while</a:t>
            </a:r>
          </a:p>
        </p:txBody>
      </p:sp>
    </p:spTree>
    <p:extLst>
      <p:ext uri="{BB962C8B-B14F-4D97-AF65-F5344CB8AC3E}">
        <p14:creationId xmlns:p14="http://schemas.microsoft.com/office/powerpoint/2010/main" val="402376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Enumerate </a:t>
            </a:r>
            <a:r>
              <a:rPr lang="ru-RU" sz="4000" dirty="0">
                <a:solidFill>
                  <a:srgbClr val="002060"/>
                </a:solidFill>
              </a:rPr>
              <a:t>в </a:t>
            </a:r>
            <a:r>
              <a:rPr lang="en-US" sz="4000" dirty="0">
                <a:solidFill>
                  <a:srgbClr val="002060"/>
                </a:solidFill>
              </a:rPr>
              <a:t>python 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4408" y="1883118"/>
            <a:ext cx="98784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</a:rPr>
              <a:t>Enumerate — </a:t>
            </a:r>
            <a:r>
              <a:rPr lang="ru-RU" sz="2400" dirty="0">
                <a:solidFill>
                  <a:srgbClr val="222222"/>
                </a:solidFill>
              </a:rPr>
              <a:t>встроенная функция </a:t>
            </a:r>
            <a:r>
              <a:rPr lang="en-US" sz="2400" dirty="0">
                <a:solidFill>
                  <a:srgbClr val="222222"/>
                </a:solidFill>
              </a:rPr>
              <a:t>Python.</a:t>
            </a:r>
            <a:endParaRPr lang="ru-RU" sz="2400" dirty="0">
              <a:solidFill>
                <a:srgbClr val="222222"/>
              </a:solidFill>
            </a:endParaRPr>
          </a:p>
          <a:p>
            <a:r>
              <a:rPr lang="ru-RU" sz="2400" dirty="0">
                <a:solidFill>
                  <a:srgbClr val="222222"/>
                </a:solidFill>
              </a:rPr>
              <a:t>Позволяет нам автоматически считать итерации цикла.</a:t>
            </a:r>
          </a:p>
          <a:p>
            <a:endParaRPr lang="ru-RU" sz="2400" dirty="0">
              <a:solidFill>
                <a:srgbClr val="222222"/>
              </a:solidFill>
            </a:endParaRPr>
          </a:p>
          <a:p>
            <a:r>
              <a:rPr lang="ru-RU" sz="2400" dirty="0">
                <a:ea typeface="Verdana" panose="020B0604030504040204" pitchFamily="34" charset="0"/>
              </a:rPr>
              <a:t>Функция </a:t>
            </a:r>
            <a:r>
              <a:rPr lang="ru-RU" sz="2400" dirty="0" err="1">
                <a:ea typeface="Verdana" panose="020B0604030504040204" pitchFamily="34" charset="0"/>
              </a:rPr>
              <a:t>enumerate</a:t>
            </a:r>
            <a:r>
              <a:rPr lang="ru-RU" sz="2400" dirty="0">
                <a:ea typeface="Verdana" panose="020B0604030504040204" pitchFamily="34" charset="0"/>
              </a:rPr>
              <a:t> принимает необязательный аргумент (значение начала отсчета, по умолчанию </a:t>
            </a:r>
            <a:r>
              <a:rPr lang="en-US" sz="2400" dirty="0">
                <a:ea typeface="Verdana" panose="020B0604030504040204" pitchFamily="34" charset="0"/>
              </a:rPr>
              <a:t>0)</a:t>
            </a:r>
            <a:r>
              <a:rPr lang="ru-RU" sz="2400" dirty="0">
                <a:ea typeface="Verdana" panose="020B0604030504040204" pitchFamily="34" charset="0"/>
              </a:rPr>
              <a:t>.</a:t>
            </a:r>
            <a:endParaRPr lang="en-US" sz="2400" dirty="0">
              <a:ea typeface="Verdana" panose="020B0604030504040204" pitchFamily="34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57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Запустите программный код</a:t>
            </a:r>
            <a:endParaRPr lang="en-US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5937" y="2213207"/>
            <a:ext cx="9818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counter, value in enumerate(</a:t>
            </a:r>
            <a:r>
              <a:rPr lang="en-US" sz="2800" dirty="0" err="1"/>
              <a:t>some_list</a:t>
            </a:r>
            <a:r>
              <a:rPr lang="en-US" sz="2800" dirty="0"/>
              <a:t>):</a:t>
            </a:r>
          </a:p>
          <a:p>
            <a:r>
              <a:rPr lang="en-US" sz="2800" dirty="0"/>
              <a:t>    print(counter, value)</a:t>
            </a:r>
          </a:p>
        </p:txBody>
      </p:sp>
    </p:spTree>
    <p:extLst>
      <p:ext uri="{BB962C8B-B14F-4D97-AF65-F5344CB8AC3E}">
        <p14:creationId xmlns:p14="http://schemas.microsoft.com/office/powerpoint/2010/main" val="113984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Протестируйте код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741486"/>
            <a:ext cx="10507662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my_list</a:t>
            </a:r>
            <a:r>
              <a:rPr lang="en-US" dirty="0"/>
              <a:t> = ['</a:t>
            </a:r>
            <a:r>
              <a:rPr lang="ru-RU" dirty="0"/>
              <a:t>яблоко', 'банан', 'вишня', 'персик']</a:t>
            </a:r>
          </a:p>
          <a:p>
            <a:endParaRPr lang="ru-RU" dirty="0"/>
          </a:p>
          <a:p>
            <a:r>
              <a:rPr lang="en-US" dirty="0"/>
              <a:t>for c, value in enumerate(</a:t>
            </a:r>
            <a:r>
              <a:rPr lang="en-US" dirty="0" err="1"/>
              <a:t>my_list</a:t>
            </a:r>
            <a:r>
              <a:rPr lang="en-US" dirty="0"/>
              <a:t>, 1):</a:t>
            </a:r>
          </a:p>
          <a:p>
            <a:r>
              <a:rPr lang="en-US" dirty="0"/>
              <a:t>    print(c, value)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Результат:</a:t>
            </a:r>
          </a:p>
          <a:p>
            <a:r>
              <a:rPr lang="ru-RU" dirty="0"/>
              <a:t># 1 яблоко</a:t>
            </a:r>
          </a:p>
          <a:p>
            <a:r>
              <a:rPr lang="ru-RU" dirty="0"/>
              <a:t># 2 банан</a:t>
            </a:r>
          </a:p>
          <a:p>
            <a:r>
              <a:rPr lang="ru-RU" dirty="0"/>
              <a:t># 3 вишня</a:t>
            </a:r>
          </a:p>
          <a:p>
            <a:r>
              <a:rPr lang="ru-RU" dirty="0"/>
              <a:t># 4 персик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5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Вложенные циклы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196636" cy="675143"/>
          </a:xfrm>
        </p:spPr>
        <p:txBody>
          <a:bodyPr/>
          <a:lstStyle/>
          <a:p>
            <a:r>
              <a:rPr lang="ru-RU" b="1" dirty="0"/>
              <a:t>Вложенный цикл</a:t>
            </a:r>
            <a:r>
              <a:rPr lang="ru-RU" dirty="0"/>
              <a:t> - цикл который выполняется внутри другого цикла. </a:t>
            </a:r>
            <a:endParaRPr lang="en-US" dirty="0"/>
          </a:p>
        </p:txBody>
      </p:sp>
      <p:pic>
        <p:nvPicPr>
          <p:cNvPr id="3074" name="Picture 2" descr="https://www.bzfar.org/11-12/python/Sta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86" y="3184193"/>
            <a:ext cx="1880586" cy="151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5737" y="3226526"/>
            <a:ext cx="244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 работы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121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Схема работы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dirty="0"/>
              <a:t>При каждой итерации внешнего цикла внутренний цикл будет выполнен полностью.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dirty="0"/>
              <a:t>Внутренний цикл должен завершить все свои итерации, прежде чем внешний цикл сможет перейти к следующей итерации.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Иллюстрируемый пример работы вложенного цикла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073" y="1477963"/>
            <a:ext cx="9945854" cy="4787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0706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Программный код к результату на 5 слайде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724553"/>
            <a:ext cx="11196636" cy="4603751"/>
          </a:xfrm>
        </p:spPr>
        <p:txBody>
          <a:bodyPr/>
          <a:lstStyle/>
          <a:p>
            <a:r>
              <a:rPr lang="en-US" b="1" dirty="0"/>
              <a:t>n</a:t>
            </a:r>
            <a:r>
              <a:rPr lang="en-US" dirty="0"/>
              <a:t> = </a:t>
            </a:r>
            <a:r>
              <a:rPr lang="en-US" dirty="0" err="1"/>
              <a:t>int</a:t>
            </a:r>
            <a:r>
              <a:rPr lang="en-US" dirty="0"/>
              <a:t>(input())</a:t>
            </a:r>
            <a:br>
              <a:rPr lang="en-US" dirty="0"/>
            </a:br>
            <a:r>
              <a:rPr lang="en-US" b="1" dirty="0"/>
              <a:t>m</a:t>
            </a:r>
            <a:r>
              <a:rPr lang="en-US" dirty="0"/>
              <a:t> = </a:t>
            </a:r>
            <a:r>
              <a:rPr lang="en-US" dirty="0" err="1"/>
              <a:t>int</a:t>
            </a:r>
            <a:r>
              <a:rPr lang="en-US" dirty="0"/>
              <a:t>(input())</a:t>
            </a:r>
            <a:br>
              <a:rPr lang="en-US" dirty="0"/>
            </a:br>
            <a:r>
              <a:rPr lang="en-US" dirty="0"/>
              <a:t>for </a:t>
            </a:r>
            <a:r>
              <a:rPr lang="en-US" b="1" dirty="0" err="1"/>
              <a:t>i</a:t>
            </a:r>
            <a:r>
              <a:rPr lang="en-US" dirty="0"/>
              <a:t> in range(</a:t>
            </a:r>
            <a:r>
              <a:rPr lang="en-US" b="1" dirty="0"/>
              <a:t>n</a:t>
            </a:r>
            <a:r>
              <a:rPr lang="en-US" dirty="0"/>
              <a:t>): </a:t>
            </a:r>
            <a:br>
              <a:rPr lang="en-US" dirty="0"/>
            </a:br>
            <a:r>
              <a:rPr lang="en-US" dirty="0"/>
              <a:t>    for </a:t>
            </a:r>
            <a:r>
              <a:rPr lang="en-US" b="1" dirty="0"/>
              <a:t>j</a:t>
            </a:r>
            <a:r>
              <a:rPr lang="en-US" dirty="0"/>
              <a:t> in range(</a:t>
            </a:r>
            <a:r>
              <a:rPr lang="en-US" b="1" dirty="0"/>
              <a:t>m</a:t>
            </a:r>
            <a:r>
              <a:rPr lang="en-US" dirty="0"/>
              <a:t>):   # </a:t>
            </a:r>
            <a:r>
              <a:rPr lang="en-US" dirty="0" err="1"/>
              <a:t>вложенный</a:t>
            </a:r>
            <a:r>
              <a:rPr lang="en-US" dirty="0"/>
              <a:t> </a:t>
            </a:r>
            <a:r>
              <a:rPr lang="en-US" dirty="0" err="1"/>
              <a:t>цикл</a:t>
            </a:r>
            <a:br>
              <a:rPr lang="en-US" dirty="0"/>
            </a:br>
            <a:r>
              <a:rPr lang="en-US" dirty="0"/>
              <a:t>        print('*', end='')</a:t>
            </a:r>
            <a:br>
              <a:rPr lang="en-US" dirty="0"/>
            </a:br>
            <a:r>
              <a:rPr lang="en-US" dirty="0"/>
              <a:t>    print()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242" y="4921310"/>
            <a:ext cx="447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Проверьте результат программы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044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371" y="962298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Запустите программу и составьте условие для этой задачи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1226" y="2531063"/>
            <a:ext cx="11196636" cy="270133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dirty="0"/>
              <a:t> = </a:t>
            </a:r>
            <a:r>
              <a:rPr lang="en-US" dirty="0" err="1"/>
              <a:t>int</a:t>
            </a:r>
            <a:r>
              <a:rPr lang="en-US" dirty="0"/>
              <a:t>(input())</a:t>
            </a:r>
            <a:br>
              <a:rPr lang="en-US" dirty="0"/>
            </a:br>
            <a:r>
              <a:rPr lang="en-US" dirty="0"/>
              <a:t>for </a:t>
            </a:r>
            <a:r>
              <a:rPr lang="en-US" b="1" dirty="0" err="1"/>
              <a:t>i</a:t>
            </a:r>
            <a:r>
              <a:rPr lang="en-US" dirty="0"/>
              <a:t> in range(1, 10):</a:t>
            </a:r>
            <a:br>
              <a:rPr lang="en-US" dirty="0"/>
            </a:br>
            <a:r>
              <a:rPr lang="en-US" dirty="0"/>
              <a:t>    print(</a:t>
            </a:r>
            <a:r>
              <a:rPr lang="en-US" b="1" dirty="0" err="1"/>
              <a:t>i</a:t>
            </a:r>
            <a:r>
              <a:rPr lang="en-US" dirty="0"/>
              <a:t>, '*', </a:t>
            </a:r>
            <a:r>
              <a:rPr lang="en-US" b="1" dirty="0"/>
              <a:t>k</a:t>
            </a:r>
            <a:r>
              <a:rPr lang="en-US" dirty="0"/>
              <a:t>, '=', k * 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='', end='\t')</a:t>
            </a:r>
          </a:p>
        </p:txBody>
      </p:sp>
    </p:spTree>
    <p:extLst>
      <p:ext uri="{BB962C8B-B14F-4D97-AF65-F5344CB8AC3E}">
        <p14:creationId xmlns:p14="http://schemas.microsoft.com/office/powerpoint/2010/main" val="499986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Условие: Вывести в строку таблицу умножения числа n.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204" y="1826153"/>
            <a:ext cx="11196636" cy="4603751"/>
          </a:xfrm>
        </p:spPr>
        <p:txBody>
          <a:bodyPr/>
          <a:lstStyle/>
          <a:p>
            <a:r>
              <a:rPr lang="ru-RU" dirty="0"/>
              <a:t>Ввод:</a:t>
            </a:r>
          </a:p>
          <a:p>
            <a:r>
              <a:rPr lang="ru-RU" dirty="0"/>
              <a:t>5</a:t>
            </a:r>
          </a:p>
          <a:p>
            <a:r>
              <a:rPr lang="ru-RU" dirty="0"/>
              <a:t>Вывод:</a:t>
            </a:r>
          </a:p>
          <a:p>
            <a:r>
              <a:rPr lang="ru-RU" dirty="0"/>
              <a:t>1*5=5       2*5=10    3*5=15     4*5=20   5*5=25   6*5=30   7*5=35   8*5=40   9*5=45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44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Проверь себя: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Как написать цикл </a:t>
            </a:r>
            <a:r>
              <a:rPr lang="ru-RU" b="1" dirty="0" err="1"/>
              <a:t>for</a:t>
            </a:r>
            <a:r>
              <a:rPr lang="ru-RU" dirty="0"/>
              <a:t> 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Как использовать </a:t>
            </a:r>
            <a:r>
              <a:rPr lang="ru-RU" b="1" dirty="0" err="1"/>
              <a:t>else</a:t>
            </a:r>
            <a:r>
              <a:rPr lang="ru-RU" dirty="0"/>
              <a:t>, связанное с циклом </a:t>
            </a:r>
            <a:r>
              <a:rPr lang="ru-RU" b="1" dirty="0" err="1"/>
              <a:t>for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Что такое итераторы и итерируемые объекты?</a:t>
            </a:r>
          </a:p>
          <a:p>
            <a:pPr fontAlgn="base"/>
            <a:r>
              <a:rPr lang="ru-RU" dirty="0"/>
              <a:t>Как создать итератор и итерируемый объект?</a:t>
            </a:r>
          </a:p>
          <a:p>
            <a:pPr fontAlgn="base"/>
            <a:r>
              <a:rPr lang="ru-RU" dirty="0"/>
              <a:t>Как работает цикл </a:t>
            </a:r>
            <a:r>
              <a:rPr lang="ru-RU" b="1" dirty="0" err="1"/>
              <a:t>for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Как используя цикл </a:t>
            </a:r>
            <a:r>
              <a:rPr lang="ru-RU" b="1" dirty="0" err="1"/>
              <a:t>while</a:t>
            </a:r>
            <a:r>
              <a:rPr lang="ru-RU" dirty="0"/>
              <a:t> имитировать цикл </a:t>
            </a:r>
            <a:r>
              <a:rPr lang="ru-RU" b="1" dirty="0" err="1"/>
              <a:t>for</a:t>
            </a:r>
            <a:r>
              <a:rPr lang="ru-RU" dirty="0"/>
              <a:t>?</a:t>
            </a:r>
          </a:p>
          <a:p>
            <a:pPr fontAlgn="base"/>
            <a:r>
              <a:rPr lang="ru-RU" dirty="0"/>
              <a:t>Как читать и понимать разобранные инструкции?</a:t>
            </a:r>
          </a:p>
          <a:p>
            <a:pPr fontAlgn="base"/>
            <a:r>
              <a:rPr lang="ru-RU" dirty="0"/>
              <a:t>Какой цикл называется вложенным?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451" y="589853"/>
            <a:ext cx="6942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</a:rPr>
              <a:t>Рассмотрим пример, чтобы лучше понять.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94762" y="1877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a = 1</a:t>
            </a:r>
          </a:p>
          <a:p>
            <a:endParaRPr lang="en-US" sz="2400" b="1" dirty="0"/>
          </a:p>
          <a:p>
            <a:r>
              <a:rPr lang="en-US" sz="2400" b="1" dirty="0"/>
              <a:t>while a &lt; 10:</a:t>
            </a:r>
          </a:p>
          <a:p>
            <a:r>
              <a:rPr lang="en-US" sz="2400" b="1" dirty="0"/>
              <a:t>    print('</a:t>
            </a:r>
            <a:r>
              <a:rPr lang="en-US" sz="2400" b="1" dirty="0" err="1"/>
              <a:t>Цикл</a:t>
            </a:r>
            <a:r>
              <a:rPr lang="en-US" sz="2400" b="1" dirty="0"/>
              <a:t> </a:t>
            </a:r>
            <a:r>
              <a:rPr lang="en-US" sz="2400" b="1" dirty="0" err="1"/>
              <a:t>выполнился</a:t>
            </a:r>
            <a:r>
              <a:rPr lang="en-US" sz="2400" b="1" dirty="0"/>
              <a:t>', a, '</a:t>
            </a:r>
            <a:r>
              <a:rPr lang="en-US" sz="2400" b="1" dirty="0" err="1"/>
              <a:t>раз</a:t>
            </a:r>
            <a:r>
              <a:rPr lang="en-US" sz="2400" b="1" dirty="0"/>
              <a:t>(а)')</a:t>
            </a:r>
          </a:p>
          <a:p>
            <a:r>
              <a:rPr lang="en-US" sz="2400" b="1" dirty="0"/>
              <a:t>    a = a+1</a:t>
            </a:r>
          </a:p>
          <a:p>
            <a:r>
              <a:rPr lang="en-US" sz="2400" b="1" dirty="0"/>
              <a:t>print('</a:t>
            </a:r>
            <a:r>
              <a:rPr lang="en-US" sz="2400" b="1" dirty="0" err="1"/>
              <a:t>Цикл</a:t>
            </a:r>
            <a:r>
              <a:rPr lang="en-US" sz="2400" b="1" dirty="0"/>
              <a:t> </a:t>
            </a:r>
            <a:r>
              <a:rPr lang="en-US" sz="2400" b="1" dirty="0" err="1"/>
              <a:t>окончен</a:t>
            </a:r>
            <a:r>
              <a:rPr lang="en-US" sz="2400" b="1" dirty="0"/>
              <a:t>')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482548" y="2045601"/>
            <a:ext cx="37146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1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2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3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4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5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6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7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8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выполнился 9 раз</a:t>
            </a: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 окончен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2548" y="1317727"/>
            <a:ext cx="3111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 программы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932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35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0731" y="589170"/>
            <a:ext cx="6940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Бесконечный цикл </a:t>
            </a:r>
            <a:r>
              <a:rPr lang="ru-RU" sz="3600" b="1" dirty="0" err="1">
                <a:solidFill>
                  <a:srgbClr val="002060"/>
                </a:solidFill>
              </a:rPr>
              <a:t>while</a:t>
            </a:r>
            <a:r>
              <a:rPr lang="ru-RU" sz="3600" b="1" dirty="0">
                <a:solidFill>
                  <a:srgbClr val="002060"/>
                </a:solidFill>
              </a:rPr>
              <a:t> в </a:t>
            </a:r>
            <a:r>
              <a:rPr lang="ru-RU" sz="3600" b="1" dirty="0" err="1">
                <a:solidFill>
                  <a:srgbClr val="002060"/>
                </a:solidFill>
              </a:rPr>
              <a:t>Python</a:t>
            </a:r>
            <a:endParaRPr lang="ru-RU" sz="3600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4879" y="1457236"/>
            <a:ext cx="10276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22222"/>
                </a:solidFill>
                <a:cs typeface="Arial" panose="020B0604020202020204" pitchFamily="34" charset="0"/>
              </a:rPr>
              <a:t>Бесконечный цикл </a:t>
            </a:r>
            <a:r>
              <a:rPr lang="ru-RU" sz="2400" dirty="0" err="1">
                <a:solidFill>
                  <a:srgbClr val="222222"/>
                </a:solidFill>
                <a:cs typeface="Arial" panose="020B0604020202020204" pitchFamily="34" charset="0"/>
              </a:rPr>
              <a:t>while</a:t>
            </a:r>
            <a:r>
              <a:rPr lang="ru-RU" sz="2400" dirty="0">
                <a:solidFill>
                  <a:srgbClr val="222222"/>
                </a:solidFill>
                <a:cs typeface="Arial" panose="020B0604020202020204" pitchFamily="34" charset="0"/>
              </a:rPr>
              <a:t> — это </a:t>
            </a:r>
            <a:r>
              <a:rPr lang="ru-RU" sz="2400" b="1" dirty="0">
                <a:solidFill>
                  <a:srgbClr val="0C93E4"/>
                </a:solidFill>
                <a:cs typeface="Arial" panose="020B0604020202020204" pitchFamily="34" charset="0"/>
                <a:hlinkClick r:id="rId2"/>
              </a:rPr>
              <a:t>цикл</a:t>
            </a:r>
            <a:r>
              <a:rPr lang="ru-RU" sz="2400" dirty="0">
                <a:solidFill>
                  <a:srgbClr val="222222"/>
                </a:solidFill>
                <a:cs typeface="Arial" panose="020B0604020202020204" pitchFamily="34" charset="0"/>
              </a:rPr>
              <a:t>, в котором условие никогда не становится ложным. Это значит, что тело исполняется снова и снова, а цикл никогда не заканчивается.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44879" y="28793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/>
              <a:t>a = 1</a:t>
            </a:r>
          </a:p>
          <a:p>
            <a:endParaRPr lang="ru-RU" sz="2400" b="1"/>
          </a:p>
          <a:p>
            <a:r>
              <a:rPr lang="ru-RU" sz="2400" b="1"/>
              <a:t>while a==1:</a:t>
            </a:r>
          </a:p>
          <a:p>
            <a:r>
              <a:rPr lang="ru-RU" sz="2400" b="1"/>
              <a:t>    b = input('Как тебя зовут?')</a:t>
            </a:r>
          </a:p>
          <a:p>
            <a:r>
              <a:rPr lang="ru-RU" sz="2400" b="1"/>
              <a:t>    print('Привет', b, ', Добро пожаловать')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70731" y="5040027"/>
            <a:ext cx="10458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Arial" panose="020B0604020202020204" pitchFamily="34" charset="0"/>
              </a:rPr>
              <a:t>Если запустить этот код, то программа войдет в бесконечный цикл и будет снова и снова спрашивать имена. Цикл не остановится до тех пор, пока не нажать Ctrl + C.</a:t>
            </a:r>
          </a:p>
        </p:txBody>
      </p:sp>
    </p:spTree>
    <p:extLst>
      <p:ext uri="{BB962C8B-B14F-4D97-AF65-F5344CB8AC3E}">
        <p14:creationId xmlns:p14="http://schemas.microsoft.com/office/powerpoint/2010/main" val="316653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6661" y="762391"/>
            <a:ext cx="3997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Else </a:t>
            </a:r>
            <a:r>
              <a:rPr lang="ru-RU" sz="3600" b="1" dirty="0">
                <a:solidFill>
                  <a:srgbClr val="002060"/>
                </a:solidFill>
              </a:rPr>
              <a:t>в цикле </a:t>
            </a:r>
            <a:r>
              <a:rPr lang="en-US" sz="3600" b="1" dirty="0">
                <a:solidFill>
                  <a:srgbClr val="002060"/>
                </a:solidFill>
              </a:rPr>
              <a:t>while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6660" y="1747839"/>
            <a:ext cx="10637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В </a:t>
            </a:r>
            <a:r>
              <a:rPr lang="en-US" sz="2400" dirty="0" err="1">
                <a:cs typeface="Arial" panose="020B0604020202020204" pitchFamily="34" charset="0"/>
              </a:rPr>
              <a:t>этом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ru-RU" sz="2400" dirty="0">
                <a:cs typeface="Arial" panose="020B0604020202020204" pitchFamily="34" charset="0"/>
              </a:rPr>
              <a:t>примере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блок</a:t>
            </a:r>
            <a:r>
              <a:rPr lang="en-US" sz="2400" dirty="0">
                <a:cs typeface="Arial" panose="020B0604020202020204" pitchFamily="34" charset="0"/>
              </a:rPr>
              <a:t> в else </a:t>
            </a:r>
            <a:r>
              <a:rPr lang="en-US" sz="2400" dirty="0" err="1">
                <a:cs typeface="Arial" panose="020B0604020202020204" pitchFamily="34" charset="0"/>
              </a:rPr>
              <a:t>исполняется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dirty="0" err="1">
                <a:cs typeface="Arial" panose="020B0604020202020204" pitchFamily="34" charset="0"/>
              </a:rPr>
              <a:t>когда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условие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цикла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становится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ложным</a:t>
            </a:r>
            <a:r>
              <a:rPr lang="en-US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6660" y="2917953"/>
            <a:ext cx="71877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=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 a &lt; 5: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print('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верно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a = a + 1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print('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условие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неверно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52011" y="31801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верно</a:t>
            </a:r>
            <a:endParaRPr lang="en-US" sz="2400" b="1" dirty="0"/>
          </a:p>
          <a:p>
            <a:r>
              <a:rPr lang="en-US" sz="2400" b="1" dirty="0" err="1"/>
              <a:t>условие</a:t>
            </a:r>
            <a:r>
              <a:rPr lang="en-US" sz="2400" b="1" dirty="0"/>
              <a:t> </a:t>
            </a:r>
            <a:r>
              <a:rPr lang="en-US" sz="2400" b="1" dirty="0" err="1"/>
              <a:t>неверно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92326" y="2689507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Результат программы: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74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9086" y="1700072"/>
            <a:ext cx="103065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Программа исполняет код цикла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while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до тех, пока условие истинно, то есть пока значение a меньше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5. 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Поскольку начальное значение a равно 1, а с каждым циклом оно увеличивается на 1, условие станет ложным, когда программа доберется до четвертой итерации — в этот момент значение a изменится с 4 до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5.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Программа проверит условие еще раз, убедится, что оно ложно и исполнит блок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else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, отобразив «условие неверно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6865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3046" y="708203"/>
            <a:ext cx="7011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Прерывания цикла </a:t>
            </a:r>
            <a:r>
              <a:rPr lang="ru-RU" sz="3600" b="1" dirty="0" err="1">
                <a:solidFill>
                  <a:srgbClr val="002060"/>
                </a:solidFill>
              </a:rPr>
              <a:t>while</a:t>
            </a:r>
            <a:r>
              <a:rPr lang="ru-RU" sz="3600" b="1" dirty="0">
                <a:solidFill>
                  <a:srgbClr val="002060"/>
                </a:solidFill>
              </a:rPr>
              <a:t> в </a:t>
            </a:r>
            <a:r>
              <a:rPr lang="ru-RU" sz="3600" b="1" dirty="0" err="1">
                <a:solidFill>
                  <a:srgbClr val="002060"/>
                </a:solidFill>
              </a:rPr>
              <a:t>Python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7749" y="1743839"/>
            <a:ext cx="93617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Break — </a:t>
            </a:r>
            <a:r>
              <a:rPr lang="ru-RU" sz="2400" dirty="0"/>
              <a:t>ключевое слово </a:t>
            </a:r>
            <a:r>
              <a:rPr lang="ru-RU" sz="2400" dirty="0" err="1"/>
              <a:t>break</a:t>
            </a:r>
            <a:r>
              <a:rPr lang="ru-RU" sz="2400" dirty="0"/>
              <a:t> прерывает цикл и передает управление в конец цикла:</a:t>
            </a:r>
          </a:p>
          <a:p>
            <a:endParaRPr lang="en-US" sz="2400" dirty="0"/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a = 1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while a &lt; 5: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a += 1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if a == 3: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	break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print(a) # 2</a:t>
            </a:r>
          </a:p>
        </p:txBody>
      </p:sp>
    </p:spTree>
    <p:extLst>
      <p:ext uri="{BB962C8B-B14F-4D97-AF65-F5344CB8AC3E}">
        <p14:creationId xmlns:p14="http://schemas.microsoft.com/office/powerpoint/2010/main" val="251525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5959" y="1469972"/>
            <a:ext cx="105200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Continue — </a:t>
            </a:r>
            <a:r>
              <a:rPr lang="ru-RU" sz="2400" dirty="0"/>
              <a:t>ключевое слово </a:t>
            </a:r>
            <a:r>
              <a:rPr lang="ru-RU" sz="2400" dirty="0" err="1"/>
              <a:t>continue</a:t>
            </a:r>
            <a:r>
              <a:rPr lang="ru-RU" sz="2400" dirty="0"/>
              <a:t> прерывает текущую итерацию и передает управление в начало цикла, после чего условие снова проверяется. Если оно истинно, исполняется следующая итерация</a:t>
            </a:r>
            <a:r>
              <a:rPr lang="en-US" sz="2400" dirty="0"/>
              <a:t>.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a = 1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while a &lt; 5: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a += 1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if a == 3: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	continue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    print(a)  # 2, 4, 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794BC7-CB3C-11D1-4E4D-BFD840A855FA}"/>
              </a:ext>
            </a:extLst>
          </p:cNvPr>
          <p:cNvSpPr/>
          <p:nvPr/>
        </p:nvSpPr>
        <p:spPr>
          <a:xfrm>
            <a:off x="723046" y="708203"/>
            <a:ext cx="7011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2060"/>
                </a:solidFill>
              </a:rPr>
              <a:t>Прерывания цикла </a:t>
            </a:r>
            <a:r>
              <a:rPr lang="ru-RU" sz="3600" b="1" dirty="0" err="1">
                <a:solidFill>
                  <a:srgbClr val="002060"/>
                </a:solidFill>
              </a:rPr>
              <a:t>while</a:t>
            </a:r>
            <a:r>
              <a:rPr lang="ru-RU" sz="3600" b="1" dirty="0">
                <a:solidFill>
                  <a:srgbClr val="002060"/>
                </a:solidFill>
              </a:rPr>
              <a:t> в </a:t>
            </a:r>
            <a:r>
              <a:rPr lang="ru-RU" sz="3600" b="1" dirty="0" err="1">
                <a:solidFill>
                  <a:srgbClr val="002060"/>
                </a:solidFill>
              </a:rPr>
              <a:t>Python</a:t>
            </a:r>
            <a:endParaRPr lang="ru-RU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5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404</TotalTime>
  <Words>1644</Words>
  <Application>Microsoft Office PowerPoint</Application>
  <PresentationFormat>Широкоэкранный</PresentationFormat>
  <Paragraphs>235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-apple-system</vt:lpstr>
      <vt:lpstr>Arial</vt:lpstr>
      <vt:lpstr>Calibri</vt:lpstr>
      <vt:lpstr>Helvetica Light</vt:lpstr>
      <vt:lpstr>Lucida Console</vt:lpstr>
      <vt:lpstr>Verdana</vt:lpstr>
      <vt:lpstr>Wingdings</vt:lpstr>
      <vt:lpstr>Тема Office</vt:lpstr>
      <vt:lpstr>Управляющие выражения. Блоки, условия, циклы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Цикл For</vt:lpstr>
      <vt:lpstr>Презентация PowerPoint</vt:lpstr>
      <vt:lpstr>Синтаксис</vt:lpstr>
      <vt:lpstr>Презентация PowerPoint</vt:lpstr>
      <vt:lpstr>Презентация PowerPoint</vt:lpstr>
      <vt:lpstr>Протестируйте код программы</vt:lpstr>
      <vt:lpstr>Функция range</vt:lpstr>
      <vt:lpstr>Презентация PowerPoint</vt:lpstr>
      <vt:lpstr>Презентация PowerPoint</vt:lpstr>
      <vt:lpstr>Презентация PowerPoint</vt:lpstr>
      <vt:lpstr>Особенности работы с функцией range() </vt:lpstr>
      <vt:lpstr>Сверьте результат программы</vt:lpstr>
      <vt:lpstr>Оператор прерывания в python — break</vt:lpstr>
      <vt:lpstr>Протестируйте код программы</vt:lpstr>
      <vt:lpstr>Оператор пропуска python — continue</vt:lpstr>
      <vt:lpstr>Протестируйте код</vt:lpstr>
      <vt:lpstr>Какая разница между двумя результатами программы?</vt:lpstr>
      <vt:lpstr>Первый результат</vt:lpstr>
      <vt:lpstr>Второй результат</vt:lpstr>
      <vt:lpstr>Циклы в PYTHON</vt:lpstr>
      <vt:lpstr>Enumerate в python 3</vt:lpstr>
      <vt:lpstr>Запустите программный код</vt:lpstr>
      <vt:lpstr>Протестируйте код</vt:lpstr>
      <vt:lpstr>Вложенные циклы</vt:lpstr>
      <vt:lpstr>Схема работы</vt:lpstr>
      <vt:lpstr>Иллюстрируемый пример работы вложенного цикла</vt:lpstr>
      <vt:lpstr>Программный код к результату на 5 слайде</vt:lpstr>
      <vt:lpstr>Запустите программу и составьте условие для этой задачи</vt:lpstr>
      <vt:lpstr>Условие: Вывести в строку таблицу умножения числа n.</vt:lpstr>
      <vt:lpstr>Проверь себя: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74</cp:revision>
  <dcterms:created xsi:type="dcterms:W3CDTF">2022-01-30T05:59:16Z</dcterms:created>
  <dcterms:modified xsi:type="dcterms:W3CDTF">2023-03-29T09:32:12Z</dcterms:modified>
</cp:coreProperties>
</file>