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378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34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69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3737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728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  <p:sldLayoutId id="214748368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83945" y="1072717"/>
            <a:ext cx="3161281" cy="3579509"/>
          </a:xfrm>
          <a:solidFill>
            <a:schemeClr val="accent1">
              <a:lumMod val="50000"/>
            </a:schemeClr>
          </a:solidFill>
        </p:spPr>
      </p:pic>
      <p:sp>
        <p:nvSpPr>
          <p:cNvPr id="7" name="Прямоугольник 6"/>
          <p:cNvSpPr/>
          <p:nvPr/>
        </p:nvSpPr>
        <p:spPr>
          <a:xfrm>
            <a:off x="1133076" y="2391502"/>
            <a:ext cx="2215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Занятие №06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33076" y="3429000"/>
            <a:ext cx="6489857" cy="1450617"/>
          </a:xfrm>
        </p:spPr>
        <p:txBody>
          <a:bodyPr>
            <a:normAutofit/>
          </a:bodyPr>
          <a:lstStyle/>
          <a:p>
            <a:r>
              <a:rPr lang="ru-RU" sz="4800" b="1" dirty="0"/>
              <a:t>Функции. Модули, библиотеки и пакеты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55738" y="1082046"/>
            <a:ext cx="5372881" cy="5539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81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def max(*a):</a:t>
            </a:r>
          </a:p>
          <a:p>
            <a:pPr>
              <a:lnSpc>
                <a:spcPts val="5381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max1=a[0]</a:t>
            </a:r>
          </a:p>
          <a:p>
            <a:pPr>
              <a:lnSpc>
                <a:spcPts val="5381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for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i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in a[1:]:</a:t>
            </a:r>
          </a:p>
          <a:p>
            <a:pPr>
              <a:lnSpc>
                <a:spcPts val="5381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if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i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&gt;max1:</a:t>
            </a:r>
          </a:p>
          <a:p>
            <a:pPr>
              <a:lnSpc>
                <a:spcPts val="5381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  max1=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i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Open Sans Extra Bold"/>
            </a:endParaRPr>
          </a:p>
          <a:p>
            <a:pPr>
              <a:lnSpc>
                <a:spcPts val="5381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return max1</a:t>
            </a:r>
          </a:p>
          <a:p>
            <a:pPr>
              <a:lnSpc>
                <a:spcPts val="5381"/>
              </a:lnSpc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Open Sans Extra Bold"/>
            </a:endParaRPr>
          </a:p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print(max(4,9,6,5,22))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62000" y="573418"/>
            <a:ext cx="10668000" cy="7727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87"/>
              </a:lnSpc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Функция нахождения  макс числа последовательности из чисел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649822" y="2563117"/>
            <a:ext cx="3332378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Open Sans"/>
              </a:rPr>
              <a:t>Ручное написание функции max()</a:t>
            </a:r>
          </a:p>
        </p:txBody>
      </p:sp>
    </p:spTree>
    <p:extLst>
      <p:ext uri="{BB962C8B-B14F-4D97-AF65-F5344CB8AC3E}">
        <p14:creationId xmlns:p14="http://schemas.microsoft.com/office/powerpoint/2010/main" val="248953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68401" y="558558"/>
            <a:ext cx="10160000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Переменные, объявленные вне функции, но доступные внутри функции называются глобальными.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252488" y="2484039"/>
            <a:ext cx="2414783" cy="3462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Open Sans Extra Bold"/>
              </a:rPr>
              <a:t>def f():</a:t>
            </a:r>
          </a:p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Open Sans Extra Bold"/>
              </a:rPr>
              <a:t>    print(a)</a:t>
            </a:r>
          </a:p>
          <a:p>
            <a:pPr>
              <a:lnSpc>
                <a:spcPts val="5381"/>
              </a:lnSpc>
              <a:spcBef>
                <a:spcPct val="0"/>
              </a:spcBef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Open Sans Extra Bold"/>
            </a:endParaRPr>
          </a:p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Open Sans Extra Bold"/>
              </a:rPr>
              <a:t>a = 1</a:t>
            </a:r>
          </a:p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Open Sans Extra Bold"/>
              </a:rPr>
              <a:t>f()</a:t>
            </a:r>
          </a:p>
        </p:txBody>
      </p:sp>
    </p:spTree>
    <p:extLst>
      <p:ext uri="{BB962C8B-B14F-4D97-AF65-F5344CB8AC3E}">
        <p14:creationId xmlns:p14="http://schemas.microsoft.com/office/powerpoint/2010/main" val="14849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23264" y="1384251"/>
            <a:ext cx="1907604" cy="3462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Open Sans Extra Bold"/>
              </a:rPr>
              <a:t>def f():</a:t>
            </a:r>
          </a:p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Open Sans Extra Bold"/>
              </a:rPr>
              <a:t>    a = 1</a:t>
            </a:r>
          </a:p>
          <a:p>
            <a:pPr>
              <a:lnSpc>
                <a:spcPts val="5381"/>
              </a:lnSpc>
              <a:spcBef>
                <a:spcPct val="0"/>
              </a:spcBef>
            </a:pPr>
            <a:endParaRPr lang="en-US" sz="3200" dirty="0">
              <a:solidFill>
                <a:schemeClr val="accent1">
                  <a:lumMod val="50000"/>
                </a:schemeClr>
              </a:solidFill>
              <a:latin typeface="Open Sans Extra Bold"/>
            </a:endParaRPr>
          </a:p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Open Sans Extra Bold"/>
              </a:rPr>
              <a:t>f()</a:t>
            </a:r>
          </a:p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Open Sans Extra Bold"/>
              </a:rPr>
              <a:t>print(a)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255105" y="1216687"/>
            <a:ext cx="4697322" cy="4103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3600" dirty="0" err="1">
                <a:solidFill>
                  <a:srgbClr val="C00000"/>
                </a:solidFill>
              </a:rPr>
              <a:t>NameError</a:t>
            </a:r>
            <a:r>
              <a:rPr lang="en-US" sz="3600" dirty="0">
                <a:solidFill>
                  <a:srgbClr val="C00000"/>
                </a:solidFill>
              </a:rPr>
              <a:t>: name 'a' is not defined. </a:t>
            </a:r>
            <a:endParaRPr lang="ru-RU" sz="3600" dirty="0">
              <a:solidFill>
                <a:srgbClr val="C00000"/>
              </a:solidFill>
            </a:endParaRPr>
          </a:p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3600" b="1" dirty="0" err="1">
                <a:solidFill>
                  <a:srgbClr val="C00000"/>
                </a:solidFill>
              </a:rPr>
              <a:t>Такие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 err="1">
                <a:solidFill>
                  <a:srgbClr val="C00000"/>
                </a:solidFill>
              </a:rPr>
              <a:t>переменные</a:t>
            </a:r>
            <a:r>
              <a:rPr lang="en-US" sz="3600" b="1" dirty="0">
                <a:solidFill>
                  <a:srgbClr val="C00000"/>
                </a:solidFill>
              </a:rPr>
              <a:t>, объявленные внутри функции, </a:t>
            </a:r>
            <a:r>
              <a:rPr lang="en-US" sz="3600" b="1" dirty="0" err="1">
                <a:solidFill>
                  <a:srgbClr val="C00000"/>
                </a:solidFill>
              </a:rPr>
              <a:t>называются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 err="1">
                <a:solidFill>
                  <a:srgbClr val="C00000"/>
                </a:solidFill>
              </a:rPr>
              <a:t>локальными</a:t>
            </a:r>
            <a:r>
              <a:rPr lang="en-US" sz="3600" b="1" dirty="0">
                <a:solidFill>
                  <a:srgbClr val="C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834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16457" y="1444779"/>
            <a:ext cx="8159083" cy="5090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def factorial(n):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res = 1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for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i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in range(1, n + 1):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    res *=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i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Open Sans Extra Bold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return res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Open Sans Extra Bold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for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i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in range(1, 6):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print(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i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, '! = ', factorial(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i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),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sep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='')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36133" y="317005"/>
            <a:ext cx="9719732" cy="862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80"/>
              </a:lnSpc>
            </a:pPr>
            <a:r>
              <a:rPr lang="ru-RU" sz="3600" dirty="0">
                <a:solidFill>
                  <a:schemeClr val="accent1">
                    <a:lumMod val="50000"/>
                  </a:schemeClr>
                </a:solidFill>
              </a:rPr>
              <a:t>Использование  локальной переменной, протестируйте код</a:t>
            </a:r>
          </a:p>
        </p:txBody>
      </p:sp>
    </p:spTree>
    <p:extLst>
      <p:ext uri="{BB962C8B-B14F-4D97-AF65-F5344CB8AC3E}">
        <p14:creationId xmlns:p14="http://schemas.microsoft.com/office/powerpoint/2010/main" val="1790733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30401" y="650082"/>
            <a:ext cx="8449732" cy="7727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87"/>
              </a:lnSpc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Ошибка! Работа с глобальной переменной!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86001" y="1763881"/>
            <a:ext cx="2422457" cy="4444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def f():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print(a)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if False: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    a = 0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Open Sans Extra Bold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a = 1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f()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096000" y="2484911"/>
            <a:ext cx="4630954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 err="1">
                <a:solidFill>
                  <a:srgbClr val="C00000"/>
                </a:solidFill>
              </a:rPr>
              <a:t>UnboundLocalError</a:t>
            </a:r>
            <a:r>
              <a:rPr lang="en-US" sz="3200" dirty="0">
                <a:solidFill>
                  <a:srgbClr val="C00000"/>
                </a:solidFill>
              </a:rPr>
              <a:t>: local variable 'a' referenced before assignment.</a:t>
            </a:r>
          </a:p>
        </p:txBody>
      </p:sp>
    </p:spTree>
    <p:extLst>
      <p:ext uri="{BB962C8B-B14F-4D97-AF65-F5344CB8AC3E}">
        <p14:creationId xmlns:p14="http://schemas.microsoft.com/office/powerpoint/2010/main" val="568569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77063" y="404822"/>
            <a:ext cx="7772400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844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Изменить значение глобальной переменной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619929" y="1635928"/>
            <a:ext cx="2055503" cy="5090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def f():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global a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a = 1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print(a)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Open Sans Extra Bold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a = 0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f()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12764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34075" y="1341874"/>
            <a:ext cx="5578823" cy="4488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44"/>
              </a:lnSpc>
              <a:spcBef>
                <a:spcPct val="0"/>
              </a:spcBef>
            </a:pPr>
            <a:r>
              <a:rPr lang="en-US" sz="2531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add_three_calls</a:t>
            </a:r>
            <a:r>
              <a:rPr lang="en-US" sz="2531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= 0</a:t>
            </a:r>
          </a:p>
          <a:p>
            <a:pPr>
              <a:lnSpc>
                <a:spcPts val="3544"/>
              </a:lnSpc>
              <a:spcBef>
                <a:spcPct val="0"/>
              </a:spcBef>
            </a:pPr>
            <a:endParaRPr lang="en-US" sz="2531" dirty="0">
              <a:solidFill>
                <a:schemeClr val="tx2">
                  <a:lumMod val="50000"/>
                </a:schemeClr>
              </a:solidFill>
              <a:latin typeface="Open Sans Extra Bold"/>
            </a:endParaRPr>
          </a:p>
          <a:p>
            <a:pPr>
              <a:lnSpc>
                <a:spcPts val="3544"/>
              </a:lnSpc>
              <a:spcBef>
                <a:spcPct val="0"/>
              </a:spcBef>
            </a:pPr>
            <a:r>
              <a:rPr lang="en-US" sz="2531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def </a:t>
            </a:r>
            <a:r>
              <a:rPr lang="en-US" sz="2531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add_three</a:t>
            </a:r>
            <a:r>
              <a:rPr lang="en-US" sz="2531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(number):</a:t>
            </a:r>
          </a:p>
          <a:p>
            <a:pPr>
              <a:lnSpc>
                <a:spcPts val="3544"/>
              </a:lnSpc>
              <a:spcBef>
                <a:spcPct val="0"/>
              </a:spcBef>
            </a:pPr>
            <a:r>
              <a:rPr lang="en-US" sz="2531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global </a:t>
            </a:r>
            <a:r>
              <a:rPr lang="en-US" sz="2531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add_three_calls</a:t>
            </a:r>
            <a:endParaRPr lang="en-US" sz="2531" dirty="0">
              <a:solidFill>
                <a:schemeClr val="tx2">
                  <a:lumMod val="50000"/>
                </a:schemeClr>
              </a:solidFill>
              <a:latin typeface="Open Sans Extra Bold"/>
            </a:endParaRPr>
          </a:p>
          <a:p>
            <a:pPr>
              <a:lnSpc>
                <a:spcPts val="3544"/>
              </a:lnSpc>
              <a:spcBef>
                <a:spcPct val="0"/>
              </a:spcBef>
            </a:pPr>
            <a:r>
              <a:rPr lang="en-US" sz="2531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print(</a:t>
            </a:r>
            <a:r>
              <a:rPr lang="en-US" sz="2531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f'Returning</a:t>
            </a:r>
            <a:r>
              <a:rPr lang="en-US" sz="2531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{number + 3}')</a:t>
            </a:r>
          </a:p>
          <a:p>
            <a:pPr>
              <a:lnSpc>
                <a:spcPts val="3544"/>
              </a:lnSpc>
              <a:spcBef>
                <a:spcPct val="0"/>
              </a:spcBef>
            </a:pPr>
            <a:r>
              <a:rPr lang="en-US" sz="2531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</a:t>
            </a:r>
            <a:r>
              <a:rPr lang="en-US" sz="2531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add_three_calls</a:t>
            </a:r>
            <a:r>
              <a:rPr lang="en-US" sz="2531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+= 1</a:t>
            </a:r>
          </a:p>
          <a:p>
            <a:pPr>
              <a:lnSpc>
                <a:spcPts val="3544"/>
              </a:lnSpc>
              <a:spcBef>
                <a:spcPct val="0"/>
              </a:spcBef>
            </a:pPr>
            <a:r>
              <a:rPr lang="en-US" sz="2531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return number + 3</a:t>
            </a:r>
          </a:p>
          <a:p>
            <a:pPr>
              <a:lnSpc>
                <a:spcPts val="3544"/>
              </a:lnSpc>
              <a:spcBef>
                <a:spcPct val="0"/>
              </a:spcBef>
            </a:pPr>
            <a:endParaRPr lang="en-US" sz="2531" dirty="0">
              <a:solidFill>
                <a:schemeClr val="tx2">
                  <a:lumMod val="50000"/>
                </a:schemeClr>
              </a:solidFill>
              <a:latin typeface="Open Sans Extra Bold"/>
            </a:endParaRPr>
          </a:p>
          <a:p>
            <a:pPr>
              <a:lnSpc>
                <a:spcPts val="3544"/>
              </a:lnSpc>
              <a:spcBef>
                <a:spcPct val="0"/>
              </a:spcBef>
            </a:pPr>
            <a:r>
              <a:rPr lang="en-US" sz="2531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def </a:t>
            </a:r>
            <a:r>
              <a:rPr lang="en-US" sz="2531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num_calls</a:t>
            </a:r>
            <a:r>
              <a:rPr lang="en-US" sz="2531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():</a:t>
            </a:r>
          </a:p>
          <a:p>
            <a:pPr>
              <a:lnSpc>
                <a:spcPts val="3544"/>
              </a:lnSpc>
              <a:spcBef>
                <a:spcPct val="0"/>
              </a:spcBef>
            </a:pPr>
            <a:r>
              <a:rPr lang="en-US" sz="2531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  return </a:t>
            </a:r>
            <a:r>
              <a:rPr lang="en-US" sz="2531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add_three_calls</a:t>
            </a:r>
            <a:endParaRPr lang="en-US" sz="2531" dirty="0">
              <a:solidFill>
                <a:schemeClr val="tx2">
                  <a:lumMod val="50000"/>
                </a:schemeClr>
              </a:solidFill>
              <a:latin typeface="Open Sans Extra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834075" y="609114"/>
            <a:ext cx="7324716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62"/>
              </a:lnSpc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Читаем код и анализируем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19209" y="5985961"/>
            <a:ext cx="7324716" cy="52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62"/>
              </a:lnSpc>
            </a:pP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Open Sans"/>
              </a:rPr>
              <a:t>Как мы его можем оптимизировать ?</a:t>
            </a:r>
          </a:p>
        </p:txBody>
      </p:sp>
    </p:spTree>
    <p:extLst>
      <p:ext uri="{BB962C8B-B14F-4D97-AF65-F5344CB8AC3E}">
        <p14:creationId xmlns:p14="http://schemas.microsoft.com/office/powerpoint/2010/main" val="3298561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65867" y="2851919"/>
            <a:ext cx="8398934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62"/>
              </a:lnSpc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Попробуйте вручную написать функцию range()</a:t>
            </a:r>
          </a:p>
        </p:txBody>
      </p:sp>
    </p:spTree>
    <p:extLst>
      <p:ext uri="{BB962C8B-B14F-4D97-AF65-F5344CB8AC3E}">
        <p14:creationId xmlns:p14="http://schemas.microsoft.com/office/powerpoint/2010/main" val="1796077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DD4DC46-D546-7648-70B8-7FBEF4DD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такое рекурсия?</a:t>
            </a:r>
          </a:p>
        </p:txBody>
      </p:sp>
    </p:spTree>
    <p:extLst>
      <p:ext uri="{BB962C8B-B14F-4D97-AF65-F5344CB8AC3E}">
        <p14:creationId xmlns:p14="http://schemas.microsoft.com/office/powerpoint/2010/main" val="3001268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175" y="1874523"/>
            <a:ext cx="8458200" cy="1313573"/>
          </a:xfrm>
          <a:prstGeom prst="rect">
            <a:avLst/>
          </a:prstGeom>
        </p:spPr>
        <p:txBody>
          <a:bodyPr vert="horz" wrap="square" lIns="0" tIns="11311" rIns="0" bIns="0" rtlCol="0" anchor="ctr">
            <a:spAutoFit/>
          </a:bodyPr>
          <a:lstStyle/>
          <a:p>
            <a:pPr marL="317302" marR="4763" indent="-305991">
              <a:lnSpc>
                <a:spcPct val="115900"/>
              </a:lnSpc>
              <a:spcBef>
                <a:spcPts val="89"/>
              </a:spcBef>
            </a:pPr>
            <a:r>
              <a:rPr sz="3844" b="0" spc="103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Рекурсивная</a:t>
            </a:r>
            <a:r>
              <a:rPr sz="3844" b="0" spc="-15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3600" b="0" spc="15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функция</a:t>
            </a:r>
            <a:r>
              <a:rPr sz="3844" b="0" spc="-15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3844" b="0" spc="347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—</a:t>
            </a:r>
            <a:r>
              <a:rPr sz="3844" b="0" spc="-15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3844" b="0" spc="141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это</a:t>
            </a:r>
            <a:r>
              <a:rPr sz="3844" b="0" spc="-15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3844" b="0" spc="127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та, </a:t>
            </a:r>
            <a:r>
              <a:rPr sz="3844" b="0" spc="-1116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3844" b="0" spc="122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которая</a:t>
            </a:r>
            <a:r>
              <a:rPr sz="3844" b="0" spc="-141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3844" b="0" spc="15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вызывает</a:t>
            </a:r>
            <a:r>
              <a:rPr sz="3844" b="0" spc="-141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3844" b="0" spc="15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сама</a:t>
            </a:r>
            <a:r>
              <a:rPr sz="3844" b="0" spc="-136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3844" b="0" spc="23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себя.</a:t>
            </a:r>
            <a:endParaRPr sz="3844" b="0" dirty="0">
              <a:solidFill>
                <a:schemeClr val="tx2">
                  <a:lumMod val="50000"/>
                </a:schemeClr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1393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9A7BB4E-2D6A-83F7-E767-18AD231B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Что такое функции?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0477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3556" y="2093316"/>
            <a:ext cx="2560439" cy="2070062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264914" marR="4763" indent="-253603">
              <a:lnSpc>
                <a:spcPct val="115900"/>
              </a:lnSpc>
              <a:spcBef>
                <a:spcPts val="89"/>
              </a:spcBef>
            </a:pPr>
            <a:r>
              <a:rPr sz="3844" b="1" spc="84" dirty="0">
                <a:solidFill>
                  <a:schemeClr val="accent1">
                    <a:lumMod val="50000"/>
                  </a:schemeClr>
                </a:solidFill>
                <a:cs typeface="Tahoma"/>
              </a:rPr>
              <a:t>def</a:t>
            </a:r>
            <a:r>
              <a:rPr sz="3844" b="1" spc="-206" dirty="0">
                <a:solidFill>
                  <a:schemeClr val="accent1">
                    <a:lumMod val="50000"/>
                  </a:schemeClr>
                </a:solidFill>
                <a:cs typeface="Tahoma"/>
              </a:rPr>
              <a:t> </a:t>
            </a:r>
            <a:r>
              <a:rPr sz="3844" b="1" spc="-98" dirty="0">
                <a:solidFill>
                  <a:schemeClr val="accent1">
                    <a:lumMod val="50000"/>
                  </a:schemeClr>
                </a:solidFill>
                <a:cs typeface="Tahoma"/>
              </a:rPr>
              <a:t>rec(x): </a:t>
            </a:r>
            <a:r>
              <a:rPr sz="3844" b="1" spc="-1111" dirty="0">
                <a:solidFill>
                  <a:schemeClr val="accent1">
                    <a:lumMod val="50000"/>
                  </a:schemeClr>
                </a:solidFill>
                <a:cs typeface="Tahoma"/>
              </a:rPr>
              <a:t> </a:t>
            </a:r>
            <a:r>
              <a:rPr sz="3844" b="1" spc="-14" dirty="0">
                <a:solidFill>
                  <a:schemeClr val="accent1">
                    <a:lumMod val="50000"/>
                  </a:schemeClr>
                </a:solidFill>
                <a:cs typeface="Tahoma"/>
              </a:rPr>
              <a:t>print(x) </a:t>
            </a:r>
            <a:r>
              <a:rPr sz="3844" b="1" spc="-9" dirty="0">
                <a:solidFill>
                  <a:schemeClr val="accent1">
                    <a:lumMod val="50000"/>
                  </a:schemeClr>
                </a:solidFill>
                <a:cs typeface="Tahoma"/>
              </a:rPr>
              <a:t> </a:t>
            </a:r>
            <a:r>
              <a:rPr sz="3844" b="1" spc="-197" dirty="0">
                <a:solidFill>
                  <a:schemeClr val="accent1">
                    <a:lumMod val="50000"/>
                  </a:schemeClr>
                </a:solidFill>
                <a:cs typeface="Tahoma"/>
              </a:rPr>
              <a:t>rec(x+1)</a:t>
            </a:r>
            <a:endParaRPr sz="3844" dirty="0">
              <a:solidFill>
                <a:schemeClr val="accent1">
                  <a:lumMod val="50000"/>
                </a:schemeClr>
              </a:solidFill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6286" y="449189"/>
            <a:ext cx="9397400" cy="566020"/>
          </a:xfrm>
          <a:prstGeom prst="rect">
            <a:avLst/>
          </a:prstGeom>
        </p:spPr>
        <p:txBody>
          <a:bodyPr vert="horz" wrap="square" lIns="0" tIns="11906" rIns="0" bIns="0" rtlCol="0" anchor="ctr">
            <a:spAutoFit/>
          </a:bodyPr>
          <a:lstStyle/>
          <a:p>
            <a:pPr marL="11906">
              <a:lnSpc>
                <a:spcPct val="100000"/>
              </a:lnSpc>
              <a:spcBef>
                <a:spcPts val="94"/>
              </a:spcBef>
            </a:pPr>
            <a:r>
              <a:rPr lang="ru-RU" sz="3600" spc="103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Протестируем код программы</a:t>
            </a:r>
            <a:endParaRPr sz="3600" spc="103" dirty="0">
              <a:solidFill>
                <a:schemeClr val="tx2">
                  <a:lumMod val="5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485178" y="1327492"/>
            <a:ext cx="10496846" cy="1011054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 marR="4763" indent="-595" algn="ctr">
              <a:lnSpc>
                <a:spcPct val="115900"/>
              </a:lnSpc>
              <a:spcBef>
                <a:spcPts val="89"/>
              </a:spcBef>
            </a:pPr>
            <a:r>
              <a:rPr spc="28" dirty="0">
                <a:solidFill>
                  <a:srgbClr val="FF0000"/>
                </a:solidFill>
              </a:rPr>
              <a:t>RecursionError: </a:t>
            </a:r>
            <a:r>
              <a:rPr spc="33" dirty="0">
                <a:solidFill>
                  <a:srgbClr val="FF0000"/>
                </a:solidFill>
              </a:rPr>
              <a:t> </a:t>
            </a:r>
            <a:r>
              <a:rPr spc="127" dirty="0">
                <a:solidFill>
                  <a:srgbClr val="FF0000"/>
                </a:solidFill>
              </a:rPr>
              <a:t>maximum</a:t>
            </a:r>
            <a:r>
              <a:rPr spc="-169" dirty="0">
                <a:solidFill>
                  <a:srgbClr val="FF0000"/>
                </a:solidFill>
              </a:rPr>
              <a:t> </a:t>
            </a:r>
            <a:r>
              <a:rPr spc="89" dirty="0">
                <a:solidFill>
                  <a:srgbClr val="FF0000"/>
                </a:solidFill>
              </a:rPr>
              <a:t>recursion </a:t>
            </a:r>
            <a:r>
              <a:rPr spc="-1111" dirty="0">
                <a:solidFill>
                  <a:srgbClr val="FF0000"/>
                </a:solidFill>
              </a:rPr>
              <a:t> </a:t>
            </a:r>
            <a:r>
              <a:rPr spc="89" dirty="0">
                <a:solidFill>
                  <a:srgbClr val="FF0000"/>
                </a:solidFill>
              </a:rPr>
              <a:t>depth </a:t>
            </a:r>
            <a:r>
              <a:rPr spc="70" dirty="0">
                <a:solidFill>
                  <a:srgbClr val="FF0000"/>
                </a:solidFill>
              </a:rPr>
              <a:t>exceeded </a:t>
            </a:r>
            <a:r>
              <a:rPr spc="75" dirty="0">
                <a:solidFill>
                  <a:srgbClr val="FF0000"/>
                </a:solidFill>
              </a:rPr>
              <a:t> </a:t>
            </a:r>
            <a:r>
              <a:rPr spc="84" dirty="0">
                <a:solidFill>
                  <a:srgbClr val="FF0000"/>
                </a:solidFill>
              </a:rPr>
              <a:t>while </a:t>
            </a:r>
            <a:r>
              <a:rPr spc="52" dirty="0">
                <a:solidFill>
                  <a:srgbClr val="FF0000"/>
                </a:solidFill>
              </a:rPr>
              <a:t>calling </a:t>
            </a:r>
            <a:r>
              <a:rPr spc="94" dirty="0">
                <a:solidFill>
                  <a:srgbClr val="FF0000"/>
                </a:solidFill>
              </a:rPr>
              <a:t>a </a:t>
            </a:r>
            <a:r>
              <a:rPr spc="98" dirty="0">
                <a:solidFill>
                  <a:srgbClr val="FF0000"/>
                </a:solidFill>
              </a:rPr>
              <a:t> </a:t>
            </a:r>
            <a:r>
              <a:rPr spc="80" dirty="0">
                <a:solidFill>
                  <a:srgbClr val="FF0000"/>
                </a:solidFill>
              </a:rPr>
              <a:t>Python</a:t>
            </a:r>
            <a:r>
              <a:rPr spc="-141" dirty="0">
                <a:solidFill>
                  <a:srgbClr val="FF0000"/>
                </a:solidFill>
              </a:rPr>
              <a:t> </a:t>
            </a:r>
            <a:r>
              <a:rPr spc="42" dirty="0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55067" y="4178089"/>
            <a:ext cx="6822876" cy="2332529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3844" b="1" spc="-113" dirty="0">
                <a:solidFill>
                  <a:schemeClr val="accent1">
                    <a:lumMod val="50000"/>
                  </a:schemeClr>
                </a:solidFill>
                <a:cs typeface="Tahoma"/>
              </a:rPr>
              <a:t>rec(1)</a:t>
            </a:r>
            <a:endParaRPr sz="3844" dirty="0">
              <a:solidFill>
                <a:schemeClr val="accent1">
                  <a:lumMod val="50000"/>
                </a:schemeClr>
              </a:solidFill>
              <a:cs typeface="Tahoma"/>
            </a:endParaRPr>
          </a:p>
          <a:p>
            <a:pPr>
              <a:spcBef>
                <a:spcPts val="28"/>
              </a:spcBef>
            </a:pPr>
            <a:endParaRPr sz="4359" dirty="0">
              <a:solidFill>
                <a:schemeClr val="accent1">
                  <a:lumMod val="50000"/>
                </a:schemeClr>
              </a:solidFill>
              <a:cs typeface="Tahoma"/>
            </a:endParaRPr>
          </a:p>
          <a:p>
            <a:pPr marL="1357313" algn="ctr">
              <a:spcBef>
                <a:spcPts val="5"/>
              </a:spcBef>
            </a:pPr>
            <a:r>
              <a:rPr sz="3188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Как</a:t>
            </a:r>
            <a:r>
              <a:rPr sz="3188" spc="-191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-47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трактуется</a:t>
            </a:r>
            <a:r>
              <a:rPr sz="3188" spc="-191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-61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это</a:t>
            </a:r>
            <a:r>
              <a:rPr sz="3188" spc="-188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9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ошибка?</a:t>
            </a:r>
            <a:endParaRPr sz="3188" dirty="0">
              <a:solidFill>
                <a:schemeClr val="accent1">
                  <a:lumMod val="50000"/>
                </a:schemeClr>
              </a:solidFill>
              <a:cs typeface="Lucida Sans Unicode"/>
            </a:endParaRPr>
          </a:p>
          <a:p>
            <a:pPr marL="1357313" algn="ctr">
              <a:spcBef>
                <a:spcPts val="605"/>
              </a:spcBef>
            </a:pPr>
            <a:r>
              <a:rPr sz="3188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Как</a:t>
            </a:r>
            <a:r>
              <a:rPr sz="3188" spc="-197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9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ее</a:t>
            </a:r>
            <a:r>
              <a:rPr sz="3188" spc="-202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14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исправить?</a:t>
            </a:r>
            <a:endParaRPr sz="3188" dirty="0">
              <a:solidFill>
                <a:schemeClr val="accent1">
                  <a:lumMod val="50000"/>
                </a:schemeClr>
              </a:solidFill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624275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894" y="1819491"/>
            <a:ext cx="2560439" cy="2756019"/>
          </a:xfrm>
          <a:prstGeom prst="rect">
            <a:avLst/>
          </a:prstGeom>
        </p:spPr>
        <p:txBody>
          <a:bodyPr vert="horz" wrap="square" lIns="0" tIns="11311" rIns="0" bIns="0" rtlCol="0" anchor="ctr">
            <a:spAutoFit/>
          </a:bodyPr>
          <a:lstStyle/>
          <a:p>
            <a:pPr marL="264914" marR="4763" indent="-253603">
              <a:lnSpc>
                <a:spcPct val="115900"/>
              </a:lnSpc>
              <a:spcBef>
                <a:spcPts val="89"/>
              </a:spcBef>
            </a:pPr>
            <a:r>
              <a:rPr sz="3844" spc="84" dirty="0">
                <a:latin typeface="+mn-lt"/>
                <a:cs typeface="Tahoma"/>
              </a:rPr>
              <a:t>def</a:t>
            </a:r>
            <a:r>
              <a:rPr sz="3844" spc="-206" dirty="0">
                <a:latin typeface="+mn-lt"/>
                <a:cs typeface="Tahoma"/>
              </a:rPr>
              <a:t> </a:t>
            </a:r>
            <a:r>
              <a:rPr sz="3844" spc="-98" dirty="0">
                <a:latin typeface="+mn-lt"/>
                <a:cs typeface="Tahoma"/>
              </a:rPr>
              <a:t>rec(x): </a:t>
            </a:r>
            <a:r>
              <a:rPr sz="3844" spc="-1111" dirty="0">
                <a:latin typeface="+mn-lt"/>
                <a:cs typeface="Tahoma"/>
              </a:rPr>
              <a:t> </a:t>
            </a:r>
            <a:r>
              <a:rPr sz="3844" spc="98" dirty="0">
                <a:latin typeface="+mn-lt"/>
                <a:cs typeface="Tahoma"/>
              </a:rPr>
              <a:t>if</a:t>
            </a:r>
            <a:r>
              <a:rPr sz="3844" spc="-145" dirty="0">
                <a:latin typeface="+mn-lt"/>
                <a:cs typeface="Tahoma"/>
              </a:rPr>
              <a:t> </a:t>
            </a:r>
            <a:r>
              <a:rPr sz="3844" spc="-342" dirty="0">
                <a:latin typeface="+mn-lt"/>
                <a:cs typeface="Tahoma"/>
              </a:rPr>
              <a:t>x&lt;4:</a:t>
            </a:r>
            <a:endParaRPr sz="3844" dirty="0">
              <a:latin typeface="+mn-lt"/>
              <a:cs typeface="Tahoma"/>
            </a:endParaRPr>
          </a:p>
          <a:p>
            <a:pPr marL="518517" marR="20241">
              <a:lnSpc>
                <a:spcPts val="5344"/>
              </a:lnSpc>
              <a:spcBef>
                <a:spcPts val="113"/>
              </a:spcBef>
            </a:pPr>
            <a:r>
              <a:rPr sz="3844" spc="-14" dirty="0">
                <a:latin typeface="+mn-lt"/>
                <a:cs typeface="Tahoma"/>
              </a:rPr>
              <a:t>print(x) </a:t>
            </a:r>
            <a:r>
              <a:rPr sz="3844" spc="-1116" dirty="0">
                <a:latin typeface="+mn-lt"/>
                <a:cs typeface="Tahoma"/>
              </a:rPr>
              <a:t> </a:t>
            </a:r>
            <a:r>
              <a:rPr sz="3844" spc="131" dirty="0">
                <a:latin typeface="+mn-lt"/>
                <a:cs typeface="Tahoma"/>
              </a:rPr>
              <a:t>r</a:t>
            </a:r>
            <a:r>
              <a:rPr sz="3844" spc="89" dirty="0">
                <a:latin typeface="+mn-lt"/>
                <a:cs typeface="Tahoma"/>
              </a:rPr>
              <a:t>e</a:t>
            </a:r>
            <a:r>
              <a:rPr sz="3844" spc="38" dirty="0">
                <a:latin typeface="+mn-lt"/>
                <a:cs typeface="Tahoma"/>
              </a:rPr>
              <a:t>c</a:t>
            </a:r>
            <a:r>
              <a:rPr sz="3844" spc="-375" dirty="0">
                <a:latin typeface="+mn-lt"/>
                <a:cs typeface="Tahoma"/>
              </a:rPr>
              <a:t>(</a:t>
            </a:r>
            <a:r>
              <a:rPr sz="3844" spc="89" dirty="0">
                <a:latin typeface="+mn-lt"/>
                <a:cs typeface="Tahoma"/>
              </a:rPr>
              <a:t>x</a:t>
            </a:r>
            <a:r>
              <a:rPr sz="3844" spc="-975" dirty="0">
                <a:latin typeface="+mn-lt"/>
                <a:cs typeface="Tahoma"/>
              </a:rPr>
              <a:t>+</a:t>
            </a:r>
            <a:r>
              <a:rPr sz="3844" spc="-202" dirty="0">
                <a:latin typeface="+mn-lt"/>
                <a:cs typeface="Tahoma"/>
              </a:rPr>
              <a:t>1</a:t>
            </a:r>
            <a:r>
              <a:rPr sz="3844" spc="-370" dirty="0">
                <a:latin typeface="+mn-lt"/>
                <a:cs typeface="Tahoma"/>
              </a:rPr>
              <a:t>)</a:t>
            </a:r>
            <a:endParaRPr sz="3844" dirty="0">
              <a:latin typeface="+mn-lt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7894" y="5993159"/>
            <a:ext cx="1454348" cy="603594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3844" b="1" spc="131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844" b="1" spc="89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844" b="1" spc="38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844" b="1" spc="-375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3844" b="1" spc="-202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3844" b="1" spc="-37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384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0186" y="2724133"/>
            <a:ext cx="4310063" cy="1305966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2502" marR="4763" indent="-1191">
              <a:lnSpc>
                <a:spcPct val="115399"/>
              </a:lnSpc>
              <a:spcBef>
                <a:spcPts val="94"/>
              </a:spcBef>
            </a:pPr>
            <a:r>
              <a:rPr sz="3656" spc="258" dirty="0">
                <a:solidFill>
                  <a:srgbClr val="FF1616"/>
                </a:solidFill>
                <a:cs typeface="Lucida Sans Unicode"/>
              </a:rPr>
              <a:t>В</a:t>
            </a:r>
            <a:r>
              <a:rPr sz="3656" spc="9" dirty="0">
                <a:solidFill>
                  <a:srgbClr val="FF1616"/>
                </a:solidFill>
                <a:cs typeface="Lucida Sans Unicode"/>
              </a:rPr>
              <a:t>а</a:t>
            </a:r>
            <a:r>
              <a:rPr sz="3656" spc="23" dirty="0">
                <a:solidFill>
                  <a:srgbClr val="FF1616"/>
                </a:solidFill>
                <a:cs typeface="Lucida Sans Unicode"/>
              </a:rPr>
              <a:t>ж</a:t>
            </a:r>
            <a:r>
              <a:rPr sz="3656" spc="19" dirty="0">
                <a:solidFill>
                  <a:srgbClr val="FF1616"/>
                </a:solidFill>
                <a:cs typeface="Lucida Sans Unicode"/>
              </a:rPr>
              <a:t>н</a:t>
            </a:r>
            <a:r>
              <a:rPr sz="3656" spc="-38" dirty="0">
                <a:solidFill>
                  <a:srgbClr val="FF1616"/>
                </a:solidFill>
                <a:cs typeface="Lucida Sans Unicode"/>
              </a:rPr>
              <a:t>о</a:t>
            </a:r>
            <a:r>
              <a:rPr sz="3656" spc="-211" dirty="0">
                <a:solidFill>
                  <a:srgbClr val="FF1616"/>
                </a:solidFill>
                <a:cs typeface="Lucida Sans Unicode"/>
              </a:rPr>
              <a:t> </a:t>
            </a:r>
            <a:r>
              <a:rPr sz="3656" spc="-42" dirty="0">
                <a:solidFill>
                  <a:srgbClr val="FF1616"/>
                </a:solidFill>
                <a:cs typeface="Lucida Sans Unicode"/>
              </a:rPr>
              <a:t>о</a:t>
            </a:r>
            <a:r>
              <a:rPr sz="3656" spc="-28" dirty="0">
                <a:solidFill>
                  <a:srgbClr val="FF1616"/>
                </a:solidFill>
                <a:cs typeface="Lucida Sans Unicode"/>
              </a:rPr>
              <a:t>п</a:t>
            </a:r>
            <a:r>
              <a:rPr sz="3656" spc="-66" dirty="0">
                <a:solidFill>
                  <a:srgbClr val="FF1616"/>
                </a:solidFill>
                <a:cs typeface="Lucida Sans Unicode"/>
              </a:rPr>
              <a:t>р</a:t>
            </a:r>
            <a:r>
              <a:rPr sz="3656" spc="9" dirty="0">
                <a:solidFill>
                  <a:srgbClr val="FF1616"/>
                </a:solidFill>
                <a:cs typeface="Lucida Sans Unicode"/>
              </a:rPr>
              <a:t>е</a:t>
            </a:r>
            <a:r>
              <a:rPr sz="3656" spc="-375" dirty="0">
                <a:solidFill>
                  <a:srgbClr val="FF1616"/>
                </a:solidFill>
                <a:cs typeface="Lucida Sans Unicode"/>
              </a:rPr>
              <a:t>д</a:t>
            </a:r>
            <a:r>
              <a:rPr sz="3656" spc="9" dirty="0">
                <a:solidFill>
                  <a:srgbClr val="FF1616"/>
                </a:solidFill>
                <a:cs typeface="Lucida Sans Unicode"/>
              </a:rPr>
              <a:t>е</a:t>
            </a:r>
            <a:r>
              <a:rPr sz="3656" spc="-66" dirty="0">
                <a:solidFill>
                  <a:srgbClr val="FF1616"/>
                </a:solidFill>
                <a:cs typeface="Lucida Sans Unicode"/>
              </a:rPr>
              <a:t>л</a:t>
            </a:r>
            <a:r>
              <a:rPr sz="3656" spc="19" dirty="0">
                <a:solidFill>
                  <a:srgbClr val="FF1616"/>
                </a:solidFill>
                <a:cs typeface="Lucida Sans Unicode"/>
              </a:rPr>
              <a:t>и</a:t>
            </a:r>
            <a:r>
              <a:rPr sz="3656" spc="-107" dirty="0">
                <a:solidFill>
                  <a:srgbClr val="FF1616"/>
                </a:solidFill>
                <a:cs typeface="Lucida Sans Unicode"/>
              </a:rPr>
              <a:t>т</a:t>
            </a:r>
            <a:r>
              <a:rPr sz="3656" spc="230" dirty="0">
                <a:solidFill>
                  <a:srgbClr val="FF1616"/>
                </a:solidFill>
                <a:cs typeface="Lucida Sans Unicode"/>
              </a:rPr>
              <a:t>ь  </a:t>
            </a:r>
            <a:r>
              <a:rPr sz="3656" spc="155" dirty="0">
                <a:solidFill>
                  <a:srgbClr val="FF1616"/>
                </a:solidFill>
                <a:cs typeface="Lucida Sans Unicode"/>
              </a:rPr>
              <a:t>в</a:t>
            </a:r>
            <a:r>
              <a:rPr sz="3656" spc="164" dirty="0">
                <a:solidFill>
                  <a:srgbClr val="FF1616"/>
                </a:solidFill>
                <a:cs typeface="Lucida Sans Unicode"/>
              </a:rPr>
              <a:t>ы</a:t>
            </a:r>
            <a:r>
              <a:rPr sz="3656" spc="-333" dirty="0">
                <a:solidFill>
                  <a:srgbClr val="FF1616"/>
                </a:solidFill>
                <a:cs typeface="Lucida Sans Unicode"/>
              </a:rPr>
              <a:t>х</a:t>
            </a:r>
            <a:r>
              <a:rPr sz="3656" spc="-42" dirty="0">
                <a:solidFill>
                  <a:srgbClr val="FF1616"/>
                </a:solidFill>
                <a:cs typeface="Lucida Sans Unicode"/>
              </a:rPr>
              <a:t>о</a:t>
            </a:r>
            <a:r>
              <a:rPr sz="3656" spc="-370" dirty="0">
                <a:solidFill>
                  <a:srgbClr val="FF1616"/>
                </a:solidFill>
                <a:cs typeface="Lucida Sans Unicode"/>
              </a:rPr>
              <a:t>д</a:t>
            </a:r>
            <a:r>
              <a:rPr sz="3656" spc="-211" dirty="0">
                <a:solidFill>
                  <a:srgbClr val="FF1616"/>
                </a:solidFill>
                <a:cs typeface="Lucida Sans Unicode"/>
              </a:rPr>
              <a:t> </a:t>
            </a:r>
            <a:r>
              <a:rPr sz="3656" spc="19" dirty="0">
                <a:solidFill>
                  <a:srgbClr val="FF1616"/>
                </a:solidFill>
                <a:cs typeface="Lucida Sans Unicode"/>
              </a:rPr>
              <a:t>и</a:t>
            </a:r>
            <a:r>
              <a:rPr sz="3656" spc="5" dirty="0">
                <a:solidFill>
                  <a:srgbClr val="FF1616"/>
                </a:solidFill>
                <a:cs typeface="Lucida Sans Unicode"/>
              </a:rPr>
              <a:t>з</a:t>
            </a:r>
            <a:r>
              <a:rPr sz="3656" spc="-211" dirty="0">
                <a:solidFill>
                  <a:srgbClr val="FF1616"/>
                </a:solidFill>
                <a:cs typeface="Lucida Sans Unicode"/>
              </a:rPr>
              <a:t> </a:t>
            </a:r>
            <a:r>
              <a:rPr sz="3656" spc="-66" dirty="0">
                <a:solidFill>
                  <a:srgbClr val="FF1616"/>
                </a:solidFill>
                <a:cs typeface="Lucida Sans Unicode"/>
              </a:rPr>
              <a:t>р</a:t>
            </a:r>
            <a:r>
              <a:rPr sz="3656" spc="9" dirty="0">
                <a:solidFill>
                  <a:srgbClr val="FF1616"/>
                </a:solidFill>
                <a:cs typeface="Lucida Sans Unicode"/>
              </a:rPr>
              <a:t>е</a:t>
            </a:r>
            <a:r>
              <a:rPr sz="3656" spc="-75" dirty="0">
                <a:solidFill>
                  <a:srgbClr val="FF1616"/>
                </a:solidFill>
                <a:cs typeface="Lucida Sans Unicode"/>
              </a:rPr>
              <a:t>к</a:t>
            </a:r>
            <a:r>
              <a:rPr sz="3656" spc="-89" dirty="0">
                <a:solidFill>
                  <a:srgbClr val="FF1616"/>
                </a:solidFill>
                <a:cs typeface="Lucida Sans Unicode"/>
              </a:rPr>
              <a:t>у</a:t>
            </a:r>
            <a:r>
              <a:rPr sz="3656" spc="-66" dirty="0">
                <a:solidFill>
                  <a:srgbClr val="FF1616"/>
                </a:solidFill>
                <a:cs typeface="Lucida Sans Unicode"/>
              </a:rPr>
              <a:t>р</a:t>
            </a:r>
            <a:r>
              <a:rPr sz="3656" spc="-141" dirty="0">
                <a:solidFill>
                  <a:srgbClr val="FF1616"/>
                </a:solidFill>
                <a:cs typeface="Lucida Sans Unicode"/>
              </a:rPr>
              <a:t>с</a:t>
            </a:r>
            <a:r>
              <a:rPr sz="3656" spc="19" dirty="0">
                <a:solidFill>
                  <a:srgbClr val="FF1616"/>
                </a:solidFill>
                <a:cs typeface="Lucida Sans Unicode"/>
              </a:rPr>
              <a:t>и</a:t>
            </a:r>
            <a:r>
              <a:rPr sz="3656" spc="23" dirty="0">
                <a:solidFill>
                  <a:srgbClr val="FF1616"/>
                </a:solidFill>
                <a:cs typeface="Lucida Sans Unicode"/>
              </a:rPr>
              <a:t>и</a:t>
            </a:r>
            <a:endParaRPr sz="3656" dirty="0"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5239" y="5282974"/>
            <a:ext cx="6461522" cy="1125837"/>
          </a:xfrm>
          <a:prstGeom prst="rect">
            <a:avLst/>
          </a:prstGeom>
        </p:spPr>
        <p:txBody>
          <a:bodyPr vert="horz" wrap="square" lIns="0" tIns="79772" rIns="0" bIns="0" rtlCol="0">
            <a:spAutoFit/>
          </a:bodyPr>
          <a:lstStyle/>
          <a:p>
            <a:pPr algn="ctr">
              <a:spcBef>
                <a:spcPts val="628"/>
              </a:spcBef>
            </a:pPr>
            <a:r>
              <a:rPr sz="3188" spc="-47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Какой результат вышел? Почему?</a:t>
            </a:r>
          </a:p>
          <a:p>
            <a:pPr marL="89297" algn="ctr">
              <a:spcBef>
                <a:spcPts val="534"/>
              </a:spcBef>
            </a:pPr>
            <a:r>
              <a:rPr sz="3188" spc="-47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Какой вывод?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D8599CE-3156-083D-8F2F-0E6A02C408EA}"/>
              </a:ext>
            </a:extLst>
          </p:cNvPr>
          <p:cNvSpPr txBox="1">
            <a:spLocks/>
          </p:cNvSpPr>
          <p:nvPr/>
        </p:nvSpPr>
        <p:spPr>
          <a:xfrm>
            <a:off x="526286" y="449189"/>
            <a:ext cx="9397400" cy="566020"/>
          </a:xfrm>
          <a:prstGeom prst="rect">
            <a:avLst/>
          </a:prstGeom>
        </p:spPr>
        <p:txBody>
          <a:bodyPr vert="horz" wrap="square" lIns="0" tIns="1190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906">
              <a:lnSpc>
                <a:spcPct val="100000"/>
              </a:lnSpc>
              <a:spcBef>
                <a:spcPts val="94"/>
              </a:spcBef>
            </a:pPr>
            <a:r>
              <a:rPr lang="ru-RU" sz="3600" spc="103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Протестируем 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329289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876" y="1720230"/>
            <a:ext cx="2779514" cy="2756019"/>
          </a:xfrm>
          <a:prstGeom prst="rect">
            <a:avLst/>
          </a:prstGeom>
        </p:spPr>
        <p:txBody>
          <a:bodyPr vert="horz" wrap="square" lIns="0" tIns="11311" rIns="0" bIns="0" rtlCol="0" anchor="ctr">
            <a:spAutoFit/>
          </a:bodyPr>
          <a:lstStyle/>
          <a:p>
            <a:pPr marL="264914" marR="4763" indent="-253603">
              <a:lnSpc>
                <a:spcPct val="115900"/>
              </a:lnSpc>
              <a:spcBef>
                <a:spcPts val="89"/>
              </a:spcBef>
            </a:pPr>
            <a:r>
              <a:rPr sz="3844" spc="84" dirty="0">
                <a:latin typeface="+mn-lt"/>
                <a:cs typeface="Tahoma"/>
              </a:rPr>
              <a:t>def</a:t>
            </a:r>
            <a:r>
              <a:rPr sz="3844" spc="-202" dirty="0">
                <a:latin typeface="+mn-lt"/>
                <a:cs typeface="Tahoma"/>
              </a:rPr>
              <a:t> </a:t>
            </a:r>
            <a:r>
              <a:rPr sz="3844" spc="-66" dirty="0">
                <a:latin typeface="+mn-lt"/>
                <a:cs typeface="Tahoma"/>
              </a:rPr>
              <a:t>fact(n): </a:t>
            </a:r>
            <a:r>
              <a:rPr sz="3844" spc="-1116" dirty="0">
                <a:latin typeface="+mn-lt"/>
                <a:cs typeface="Tahoma"/>
              </a:rPr>
              <a:t> </a:t>
            </a:r>
            <a:r>
              <a:rPr sz="3844" spc="98" dirty="0">
                <a:latin typeface="+mn-lt"/>
                <a:cs typeface="Tahoma"/>
              </a:rPr>
              <a:t>if</a:t>
            </a:r>
            <a:r>
              <a:rPr sz="3844" spc="-145" dirty="0">
                <a:latin typeface="+mn-lt"/>
                <a:cs typeface="Tahoma"/>
              </a:rPr>
              <a:t> </a:t>
            </a:r>
            <a:r>
              <a:rPr sz="3844" spc="-469" dirty="0">
                <a:latin typeface="+mn-lt"/>
                <a:cs typeface="Tahoma"/>
              </a:rPr>
              <a:t>n==0:</a:t>
            </a:r>
            <a:endParaRPr sz="3844" dirty="0">
              <a:latin typeface="+mn-lt"/>
              <a:cs typeface="Tahoma"/>
            </a:endParaRPr>
          </a:p>
          <a:p>
            <a:pPr marL="264914" marR="203002" indent="253008">
              <a:lnSpc>
                <a:spcPts val="5344"/>
              </a:lnSpc>
              <a:spcBef>
                <a:spcPts val="113"/>
              </a:spcBef>
            </a:pPr>
            <a:r>
              <a:rPr sz="3844" spc="122" dirty="0">
                <a:latin typeface="+mn-lt"/>
                <a:cs typeface="Tahoma"/>
              </a:rPr>
              <a:t>return</a:t>
            </a:r>
            <a:r>
              <a:rPr sz="3844" spc="-211" dirty="0">
                <a:latin typeface="+mn-lt"/>
                <a:cs typeface="Tahoma"/>
              </a:rPr>
              <a:t> </a:t>
            </a:r>
            <a:r>
              <a:rPr sz="3844" spc="-197" dirty="0">
                <a:latin typeface="+mn-lt"/>
                <a:cs typeface="Tahoma"/>
              </a:rPr>
              <a:t>1 </a:t>
            </a:r>
            <a:r>
              <a:rPr sz="3844" spc="-1111" dirty="0">
                <a:latin typeface="+mn-lt"/>
                <a:cs typeface="Tahoma"/>
              </a:rPr>
              <a:t> </a:t>
            </a:r>
            <a:r>
              <a:rPr sz="3844" spc="5" dirty="0">
                <a:latin typeface="+mn-lt"/>
                <a:cs typeface="Tahoma"/>
              </a:rPr>
              <a:t>else:</a:t>
            </a:r>
            <a:endParaRPr sz="3844" dirty="0">
              <a:latin typeface="+mn-lt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733" y="373210"/>
            <a:ext cx="8974599" cy="1365799"/>
          </a:xfrm>
          <a:prstGeom prst="rect">
            <a:avLst/>
          </a:prstGeom>
        </p:spPr>
        <p:txBody>
          <a:bodyPr vert="horz" wrap="square" lIns="0" tIns="199430" rIns="0" bIns="0" rtlCol="0">
            <a:spAutoFit/>
          </a:bodyPr>
          <a:lstStyle/>
          <a:p>
            <a:pPr marL="11906">
              <a:spcBef>
                <a:spcPts val="1570"/>
              </a:spcBef>
            </a:pPr>
            <a:r>
              <a:rPr sz="3600" spc="103" dirty="0">
                <a:solidFill>
                  <a:schemeClr val="tx2">
                    <a:lumMod val="50000"/>
                  </a:schemeClr>
                </a:solidFill>
                <a:latin typeface="Tahoma"/>
                <a:ea typeface="+mj-ea"/>
                <a:cs typeface="Tahoma"/>
              </a:rPr>
              <a:t>Найдем факториал рекурсивно</a:t>
            </a:r>
          </a:p>
          <a:p>
            <a:pPr marL="903684">
              <a:spcBef>
                <a:spcPts val="1364"/>
              </a:spcBef>
            </a:pPr>
            <a:r>
              <a:rPr sz="2800" spc="103" dirty="0">
                <a:solidFill>
                  <a:schemeClr val="tx2">
                    <a:lumMod val="50000"/>
                  </a:schemeClr>
                </a:solidFill>
                <a:latin typeface="Tahoma"/>
                <a:ea typeface="+mj-ea"/>
                <a:cs typeface="Tahoma"/>
              </a:rPr>
              <a:t>1 вариант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74876" y="4443646"/>
            <a:ext cx="6775847" cy="2041144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 marR="1783556" indent="506611">
              <a:lnSpc>
                <a:spcPct val="115900"/>
              </a:lnSpc>
              <a:spcBef>
                <a:spcPts val="89"/>
              </a:spcBef>
            </a:pPr>
            <a:r>
              <a:rPr sz="3844" b="1" spc="122" dirty="0">
                <a:solidFill>
                  <a:schemeClr val="accent1">
                    <a:lumMod val="50000"/>
                  </a:schemeClr>
                </a:solidFill>
                <a:cs typeface="Tahoma"/>
              </a:rPr>
              <a:t>return</a:t>
            </a:r>
            <a:r>
              <a:rPr sz="3844" b="1" spc="-159" dirty="0">
                <a:solidFill>
                  <a:schemeClr val="accent1">
                    <a:lumMod val="50000"/>
                  </a:schemeClr>
                </a:solidFill>
                <a:cs typeface="Tahoma"/>
              </a:rPr>
              <a:t> </a:t>
            </a:r>
            <a:r>
              <a:rPr sz="3844" b="1" spc="-107" dirty="0">
                <a:solidFill>
                  <a:schemeClr val="accent1">
                    <a:lumMod val="50000"/>
                  </a:schemeClr>
                </a:solidFill>
                <a:cs typeface="Tahoma"/>
              </a:rPr>
              <a:t>n*fact(n-1) </a:t>
            </a:r>
            <a:r>
              <a:rPr sz="3844" b="1" spc="-1116" dirty="0">
                <a:solidFill>
                  <a:schemeClr val="accent1">
                    <a:lumMod val="50000"/>
                  </a:schemeClr>
                </a:solidFill>
                <a:cs typeface="Tahoma"/>
              </a:rPr>
              <a:t> </a:t>
            </a:r>
            <a:r>
              <a:rPr sz="3844" b="1" spc="-56" dirty="0">
                <a:solidFill>
                  <a:schemeClr val="accent1">
                    <a:lumMod val="50000"/>
                  </a:schemeClr>
                </a:solidFill>
                <a:cs typeface="Tahoma"/>
              </a:rPr>
              <a:t>print(fact(5))</a:t>
            </a:r>
            <a:endParaRPr sz="3844" dirty="0">
              <a:solidFill>
                <a:schemeClr val="accent1">
                  <a:lumMod val="50000"/>
                </a:schemeClr>
              </a:solidFill>
              <a:cs typeface="Tahoma"/>
            </a:endParaRPr>
          </a:p>
          <a:p>
            <a:pPr marL="324445">
              <a:spcBef>
                <a:spcPts val="1317"/>
              </a:spcBef>
            </a:pPr>
            <a:r>
              <a:rPr sz="3188" spc="-98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Где</a:t>
            </a:r>
            <a:r>
              <a:rPr sz="3188" spc="-183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47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вызывается</a:t>
            </a:r>
            <a:r>
              <a:rPr sz="3188" spc="-183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-61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функция</a:t>
            </a:r>
            <a:r>
              <a:rPr sz="3188" spc="-183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136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в</a:t>
            </a:r>
            <a:r>
              <a:rPr sz="3188" spc="-183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-80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коде?</a:t>
            </a:r>
            <a:endParaRPr sz="3188" dirty="0">
              <a:solidFill>
                <a:schemeClr val="accent1">
                  <a:lumMod val="50000"/>
                </a:schemeClr>
              </a:solidFill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220765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6944" y="973244"/>
            <a:ext cx="2444353" cy="2421913"/>
          </a:xfrm>
          <a:prstGeom prst="rect">
            <a:avLst/>
          </a:prstGeom>
        </p:spPr>
        <p:txBody>
          <a:bodyPr vert="horz" wrap="square" lIns="0" tIns="11906" rIns="0" bIns="0" rtlCol="0" anchor="ctr">
            <a:spAutoFit/>
          </a:bodyPr>
          <a:lstStyle/>
          <a:p>
            <a:pPr marL="234553" marR="4763" indent="-223242">
              <a:lnSpc>
                <a:spcPct val="116300"/>
              </a:lnSpc>
              <a:spcBef>
                <a:spcPts val="94"/>
              </a:spcBef>
            </a:pPr>
            <a:r>
              <a:rPr sz="3375" spc="164" dirty="0">
                <a:latin typeface="+mn-lt"/>
                <a:cs typeface="Trebuchet MS"/>
              </a:rPr>
              <a:t>def</a:t>
            </a:r>
            <a:r>
              <a:rPr sz="3375" spc="-191" dirty="0">
                <a:latin typeface="+mn-lt"/>
                <a:cs typeface="Trebuchet MS"/>
              </a:rPr>
              <a:t> </a:t>
            </a:r>
            <a:r>
              <a:rPr sz="3375" spc="84" dirty="0">
                <a:latin typeface="+mn-lt"/>
                <a:cs typeface="Trebuchet MS"/>
              </a:rPr>
              <a:t>fact(n): </a:t>
            </a:r>
            <a:r>
              <a:rPr sz="3375" spc="-1003" dirty="0">
                <a:latin typeface="+mn-lt"/>
                <a:cs typeface="Trebuchet MS"/>
              </a:rPr>
              <a:t> </a:t>
            </a:r>
            <a:r>
              <a:rPr sz="3375" spc="117" dirty="0">
                <a:latin typeface="+mn-lt"/>
                <a:cs typeface="Trebuchet MS"/>
              </a:rPr>
              <a:t>if</a:t>
            </a:r>
            <a:r>
              <a:rPr sz="3375" spc="-155" dirty="0">
                <a:latin typeface="+mn-lt"/>
                <a:cs typeface="Trebuchet MS"/>
              </a:rPr>
              <a:t> </a:t>
            </a:r>
            <a:r>
              <a:rPr sz="3375" spc="-28" dirty="0">
                <a:latin typeface="+mn-lt"/>
                <a:cs typeface="Trebuchet MS"/>
              </a:rPr>
              <a:t>n==0:</a:t>
            </a:r>
            <a:endParaRPr sz="3375" dirty="0">
              <a:latin typeface="+mn-lt"/>
              <a:cs typeface="Trebuchet MS"/>
            </a:endParaRPr>
          </a:p>
          <a:p>
            <a:pPr marL="234553" marR="177998" indent="222647">
              <a:lnSpc>
                <a:spcPct val="116300"/>
              </a:lnSpc>
            </a:pPr>
            <a:r>
              <a:rPr sz="3375" spc="191" dirty="0">
                <a:latin typeface="+mn-lt"/>
                <a:cs typeface="Trebuchet MS"/>
              </a:rPr>
              <a:t>return</a:t>
            </a:r>
            <a:r>
              <a:rPr sz="3375" spc="-211" dirty="0">
                <a:latin typeface="+mn-lt"/>
                <a:cs typeface="Trebuchet MS"/>
              </a:rPr>
              <a:t> </a:t>
            </a:r>
            <a:r>
              <a:rPr sz="3375" dirty="0">
                <a:latin typeface="+mn-lt"/>
                <a:cs typeface="Trebuchet MS"/>
              </a:rPr>
              <a:t>1 </a:t>
            </a:r>
            <a:r>
              <a:rPr sz="3375" spc="-998" dirty="0">
                <a:latin typeface="+mn-lt"/>
                <a:cs typeface="Trebuchet MS"/>
              </a:rPr>
              <a:t> </a:t>
            </a:r>
            <a:r>
              <a:rPr sz="3375" spc="94" dirty="0">
                <a:latin typeface="+mn-lt"/>
                <a:cs typeface="Trebuchet MS"/>
              </a:rPr>
              <a:t>else:</a:t>
            </a:r>
            <a:endParaRPr sz="3375" dirty="0">
              <a:latin typeface="+mn-lt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6244" y="501507"/>
            <a:ext cx="4541434" cy="442909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2800" spc="103" dirty="0">
                <a:solidFill>
                  <a:schemeClr val="tx2">
                    <a:lumMod val="50000"/>
                  </a:schemeClr>
                </a:solidFill>
                <a:latin typeface="Tahoma"/>
                <a:ea typeface="+mj-ea"/>
                <a:cs typeface="Tahoma"/>
              </a:rPr>
              <a:t>2 вариант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6945" y="3452813"/>
            <a:ext cx="8881467" cy="3011369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457200">
              <a:spcBef>
                <a:spcPts val="94"/>
              </a:spcBef>
            </a:pPr>
            <a:r>
              <a:rPr sz="3375" b="1" spc="191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return</a:t>
            </a:r>
            <a:r>
              <a:rPr sz="3375" b="1" spc="-155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375" b="1" spc="12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n*fact(n-1)</a:t>
            </a:r>
            <a:endParaRPr sz="3375" dirty="0">
              <a:solidFill>
                <a:schemeClr val="accent1">
                  <a:lumMod val="50000"/>
                </a:schemeClr>
              </a:solidFill>
              <a:cs typeface="Trebuchet MS"/>
            </a:endParaRPr>
          </a:p>
          <a:p>
            <a:pPr>
              <a:spcBef>
                <a:spcPts val="38"/>
              </a:spcBef>
            </a:pPr>
            <a:endParaRPr sz="4594" dirty="0">
              <a:solidFill>
                <a:schemeClr val="accent1">
                  <a:lumMod val="50000"/>
                </a:schemeClr>
              </a:solidFill>
              <a:cs typeface="Trebuchet MS"/>
            </a:endParaRPr>
          </a:p>
          <a:p>
            <a:pPr marL="11906"/>
            <a:r>
              <a:rPr sz="3375" b="1" spc="17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for</a:t>
            </a:r>
            <a:r>
              <a:rPr sz="3375" b="1" spc="-155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375" b="1" spc="89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i</a:t>
            </a:r>
            <a:r>
              <a:rPr sz="3375" b="1" spc="-155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375" b="1" spc="178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in</a:t>
            </a:r>
            <a:r>
              <a:rPr sz="3375" b="1" spc="-155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375" b="1" spc="61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range(1,6):</a:t>
            </a:r>
            <a:endParaRPr sz="3375" dirty="0">
              <a:solidFill>
                <a:schemeClr val="accent1">
                  <a:lumMod val="50000"/>
                </a:schemeClr>
              </a:solidFill>
              <a:cs typeface="Trebuchet MS"/>
            </a:endParaRPr>
          </a:p>
          <a:p>
            <a:pPr marL="234553">
              <a:spcBef>
                <a:spcPts val="661"/>
              </a:spcBef>
            </a:pPr>
            <a:r>
              <a:rPr sz="3375" b="1" spc="188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print("factorial</a:t>
            </a:r>
            <a:r>
              <a:rPr sz="3375" b="1" spc="-145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375" b="1" spc="-5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{}</a:t>
            </a:r>
            <a:r>
              <a:rPr sz="3375" b="1" spc="-145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375" b="1" spc="-7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=</a:t>
            </a:r>
            <a:r>
              <a:rPr sz="3375" b="1" spc="-145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375" b="1" spc="10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{}".format(i,fact(i)))</a:t>
            </a:r>
            <a:endParaRPr sz="3375" dirty="0">
              <a:solidFill>
                <a:schemeClr val="accent1">
                  <a:lumMod val="50000"/>
                </a:schemeClr>
              </a:solidFill>
              <a:cs typeface="Trebuchet MS"/>
            </a:endParaRPr>
          </a:p>
          <a:p>
            <a:pPr marL="542925">
              <a:spcBef>
                <a:spcPts val="1177"/>
              </a:spcBef>
            </a:pPr>
            <a:r>
              <a:rPr sz="3188" spc="84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Зачем</a:t>
            </a:r>
            <a:r>
              <a:rPr sz="3188" spc="-191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14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использован</a:t>
            </a:r>
            <a:r>
              <a:rPr sz="3188" spc="-188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-61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цикл</a:t>
            </a:r>
            <a:r>
              <a:rPr sz="3188" spc="-188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136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в</a:t>
            </a:r>
            <a:r>
              <a:rPr sz="3188" spc="-188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-42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этом</a:t>
            </a:r>
            <a:r>
              <a:rPr sz="3188" spc="-188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-80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коде?</a:t>
            </a:r>
            <a:endParaRPr sz="3188" dirty="0">
              <a:solidFill>
                <a:schemeClr val="accent1">
                  <a:lumMod val="50000"/>
                </a:schemeClr>
              </a:solidFill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20612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994" y="722970"/>
            <a:ext cx="2779514" cy="2065189"/>
          </a:xfrm>
          <a:prstGeom prst="rect">
            <a:avLst/>
          </a:prstGeom>
        </p:spPr>
        <p:txBody>
          <a:bodyPr vert="horz" wrap="square" lIns="0" tIns="11311" rIns="0" bIns="0" rtlCol="0" anchor="ctr">
            <a:spAutoFit/>
          </a:bodyPr>
          <a:lstStyle/>
          <a:p>
            <a:pPr marL="264914" marR="4763" indent="-253603">
              <a:lnSpc>
                <a:spcPct val="115900"/>
              </a:lnSpc>
              <a:spcBef>
                <a:spcPts val="89"/>
              </a:spcBef>
            </a:pPr>
            <a:r>
              <a:rPr sz="3844" spc="188" dirty="0">
                <a:latin typeface="+mn-lt"/>
                <a:cs typeface="Trebuchet MS"/>
              </a:rPr>
              <a:t>def</a:t>
            </a:r>
            <a:r>
              <a:rPr sz="3844" spc="-230" dirty="0">
                <a:latin typeface="+mn-lt"/>
                <a:cs typeface="Trebuchet MS"/>
              </a:rPr>
              <a:t> </a:t>
            </a:r>
            <a:r>
              <a:rPr sz="3844" spc="94" dirty="0">
                <a:latin typeface="+mn-lt"/>
                <a:cs typeface="Trebuchet MS"/>
              </a:rPr>
              <a:t>fact(n): </a:t>
            </a:r>
            <a:r>
              <a:rPr sz="3844" spc="-1144" dirty="0">
                <a:latin typeface="+mn-lt"/>
                <a:cs typeface="Trebuchet MS"/>
              </a:rPr>
              <a:t> </a:t>
            </a:r>
            <a:r>
              <a:rPr sz="3844" spc="131" dirty="0">
                <a:latin typeface="+mn-lt"/>
                <a:cs typeface="Trebuchet MS"/>
              </a:rPr>
              <a:t>if</a:t>
            </a:r>
            <a:r>
              <a:rPr sz="3844" spc="-178" dirty="0">
                <a:latin typeface="+mn-lt"/>
                <a:cs typeface="Trebuchet MS"/>
              </a:rPr>
              <a:t> </a:t>
            </a:r>
            <a:r>
              <a:rPr sz="3844" spc="-38" dirty="0">
                <a:latin typeface="+mn-lt"/>
                <a:cs typeface="Trebuchet MS"/>
              </a:rPr>
              <a:t>n==1:</a:t>
            </a:r>
            <a:endParaRPr sz="3844" dirty="0">
              <a:latin typeface="+mn-lt"/>
              <a:cs typeface="Trebuchet MS"/>
            </a:endParaRPr>
          </a:p>
          <a:p>
            <a:pPr marL="518517">
              <a:lnSpc>
                <a:spcPct val="100000"/>
              </a:lnSpc>
              <a:spcBef>
                <a:spcPts val="731"/>
              </a:spcBef>
            </a:pPr>
            <a:r>
              <a:rPr sz="3844" spc="215" dirty="0">
                <a:latin typeface="+mn-lt"/>
                <a:cs typeface="Trebuchet MS"/>
              </a:rPr>
              <a:t>return</a:t>
            </a:r>
            <a:r>
              <a:rPr sz="3844" spc="-197" dirty="0">
                <a:latin typeface="+mn-lt"/>
                <a:cs typeface="Trebuchet MS"/>
              </a:rPr>
              <a:t> </a:t>
            </a:r>
            <a:r>
              <a:rPr sz="3844" dirty="0">
                <a:latin typeface="+mn-lt"/>
                <a:cs typeface="Trebuchet MS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4994" y="280061"/>
            <a:ext cx="2927977" cy="442909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2800" spc="103" dirty="0">
                <a:solidFill>
                  <a:schemeClr val="tx2">
                    <a:lumMod val="50000"/>
                  </a:schemeClr>
                </a:solidFill>
                <a:latin typeface="Tahoma"/>
                <a:ea typeface="+mj-ea"/>
                <a:cs typeface="Tahoma"/>
              </a:rPr>
              <a:t>3 вариант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30621" y="2854582"/>
            <a:ext cx="8930878" cy="3867886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489347">
              <a:spcBef>
                <a:spcPts val="94"/>
              </a:spcBef>
            </a:pPr>
            <a:r>
              <a:rPr sz="3600" b="1" spc="215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return</a:t>
            </a:r>
            <a:r>
              <a:rPr sz="3600" b="1" spc="-18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600" b="1" spc="141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n*fact(n-1)</a:t>
            </a:r>
            <a:endParaRPr sz="3600" dirty="0">
              <a:solidFill>
                <a:schemeClr val="accent1">
                  <a:lumMod val="50000"/>
                </a:schemeClr>
              </a:solidFill>
              <a:cs typeface="Trebuchet MS"/>
            </a:endParaRPr>
          </a:p>
          <a:p>
            <a:pPr>
              <a:spcBef>
                <a:spcPts val="5"/>
              </a:spcBef>
            </a:pPr>
            <a:endParaRPr sz="4400" dirty="0">
              <a:solidFill>
                <a:schemeClr val="accent1">
                  <a:lumMod val="50000"/>
                </a:schemeClr>
              </a:solidFill>
              <a:cs typeface="Trebuchet MS"/>
            </a:endParaRPr>
          </a:p>
          <a:p>
            <a:pPr marL="489347" marR="3643313" indent="-253603">
              <a:lnSpc>
                <a:spcPct val="115900"/>
              </a:lnSpc>
            </a:pPr>
            <a:r>
              <a:rPr sz="3600" b="1" spc="19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for </a:t>
            </a:r>
            <a:r>
              <a:rPr sz="3600" b="1" spc="10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i </a:t>
            </a:r>
            <a:r>
              <a:rPr sz="3600" b="1" spc="20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in </a:t>
            </a:r>
            <a:r>
              <a:rPr sz="3600" b="1" spc="66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range(1,6): </a:t>
            </a:r>
            <a:r>
              <a:rPr sz="3600" b="1" spc="7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600" b="1" spc="211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print("factorial</a:t>
            </a:r>
            <a:r>
              <a:rPr sz="3600" b="1" spc="-191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600" b="1" spc="-5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{}</a:t>
            </a:r>
            <a:r>
              <a:rPr sz="3600" b="1" spc="-191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600" b="1" spc="-8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=</a:t>
            </a:r>
            <a:endParaRPr sz="3600" dirty="0">
              <a:solidFill>
                <a:schemeClr val="accent1">
                  <a:lumMod val="50000"/>
                </a:schemeClr>
              </a:solidFill>
              <a:cs typeface="Trebuchet MS"/>
            </a:endParaRPr>
          </a:p>
          <a:p>
            <a:pPr marL="235744">
              <a:spcBef>
                <a:spcPts val="731"/>
              </a:spcBef>
            </a:pPr>
            <a:r>
              <a:rPr sz="3600" b="1" spc="11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{}".format(i,fact(i)))</a:t>
            </a:r>
            <a:endParaRPr sz="3600" dirty="0">
              <a:solidFill>
                <a:schemeClr val="accent1">
                  <a:lumMod val="50000"/>
                </a:schemeClr>
              </a:solidFill>
              <a:cs typeface="Trebuchet MS"/>
            </a:endParaRPr>
          </a:p>
          <a:p>
            <a:pPr marL="11906">
              <a:spcBef>
                <a:spcPts val="1589"/>
              </a:spcBef>
            </a:pPr>
            <a:r>
              <a:rPr sz="3188" spc="230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В</a:t>
            </a:r>
            <a:r>
              <a:rPr sz="3188" spc="-183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263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ч</a:t>
            </a:r>
            <a:r>
              <a:rPr sz="3188" spc="5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е</a:t>
            </a:r>
            <a:r>
              <a:rPr sz="3188" spc="23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м</a:t>
            </a:r>
            <a:r>
              <a:rPr sz="3188" spc="-183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-38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о</a:t>
            </a:r>
            <a:r>
              <a:rPr sz="3188" spc="-94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т</a:t>
            </a:r>
            <a:r>
              <a:rPr sz="3188" spc="-61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л</a:t>
            </a:r>
            <a:r>
              <a:rPr sz="3188" spc="14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и</a:t>
            </a:r>
            <a:r>
              <a:rPr sz="3188" spc="263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ч</a:t>
            </a:r>
            <a:r>
              <a:rPr sz="3188" spc="14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и</a:t>
            </a:r>
            <a:r>
              <a:rPr sz="3188" spc="9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е</a:t>
            </a:r>
            <a:r>
              <a:rPr sz="3188" spc="-183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-94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т</a:t>
            </a:r>
            <a:r>
              <a:rPr sz="3188" spc="-61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р</a:t>
            </a:r>
            <a:r>
              <a:rPr sz="3188" spc="5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е</a:t>
            </a:r>
            <a:r>
              <a:rPr sz="3188" spc="-286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х</a:t>
            </a:r>
            <a:r>
              <a:rPr sz="3188" spc="-183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131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в</a:t>
            </a:r>
            <a:r>
              <a:rPr sz="3188" spc="5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а</a:t>
            </a:r>
            <a:r>
              <a:rPr sz="3188" spc="-61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р</a:t>
            </a:r>
            <a:r>
              <a:rPr sz="3188" spc="14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и</a:t>
            </a:r>
            <a:r>
              <a:rPr sz="3188" spc="5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а</a:t>
            </a:r>
            <a:r>
              <a:rPr sz="3188" spc="14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н</a:t>
            </a:r>
            <a:r>
              <a:rPr sz="3188" spc="-94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т</a:t>
            </a:r>
            <a:r>
              <a:rPr sz="3188" spc="-38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о</a:t>
            </a:r>
            <a:r>
              <a:rPr sz="3188" spc="136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в</a:t>
            </a:r>
            <a:r>
              <a:rPr sz="3188" spc="-183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19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м</a:t>
            </a:r>
            <a:r>
              <a:rPr sz="3188" spc="5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е</a:t>
            </a:r>
            <a:r>
              <a:rPr sz="3188" spc="19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ж</a:t>
            </a:r>
            <a:r>
              <a:rPr sz="3188" spc="-328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д</a:t>
            </a:r>
            <a:r>
              <a:rPr sz="3188" spc="-70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у</a:t>
            </a:r>
            <a:r>
              <a:rPr sz="3188" spc="-183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-122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с</a:t>
            </a:r>
            <a:r>
              <a:rPr sz="3188" spc="-38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о</a:t>
            </a:r>
            <a:r>
              <a:rPr sz="3188" spc="-5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б</a:t>
            </a:r>
            <a:r>
              <a:rPr sz="3188" spc="-38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о</a:t>
            </a:r>
            <a:r>
              <a:rPr sz="3188" spc="14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й</a:t>
            </a:r>
            <a:r>
              <a:rPr sz="3188" spc="19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?</a:t>
            </a:r>
            <a:endParaRPr sz="3188" dirty="0">
              <a:solidFill>
                <a:schemeClr val="accent1">
                  <a:lumMod val="50000"/>
                </a:schemeClr>
              </a:solidFill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547896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4617" y="770094"/>
            <a:ext cx="7122766" cy="566020"/>
          </a:xfrm>
          <a:prstGeom prst="rect">
            <a:avLst/>
          </a:prstGeom>
        </p:spPr>
        <p:txBody>
          <a:bodyPr vert="horz" wrap="square" lIns="0" tIns="11906" rIns="0" bIns="0" rtlCol="0" anchor="ctr">
            <a:spAutoFit/>
          </a:bodyPr>
          <a:lstStyle/>
          <a:p>
            <a:pPr marL="11906" algn="ctr">
              <a:lnSpc>
                <a:spcPct val="100000"/>
              </a:lnSpc>
              <a:spcBef>
                <a:spcPts val="94"/>
              </a:spcBef>
              <a:tabLst>
                <a:tab pos="4691658" algn="l"/>
              </a:tabLst>
            </a:pPr>
            <a:r>
              <a:rPr sz="3600" spc="103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Как работает рекурсия	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4973" y="1907449"/>
            <a:ext cx="9742053" cy="3533500"/>
          </a:xfrm>
          <a:prstGeom prst="rect">
            <a:avLst/>
          </a:prstGeom>
        </p:spPr>
        <p:txBody>
          <a:bodyPr vert="horz" wrap="square" lIns="0" tIns="83344" rIns="0" bIns="0" rtlCol="0">
            <a:spAutoFit/>
          </a:bodyPr>
          <a:lstStyle/>
          <a:p>
            <a:pPr marR="85130" algn="ctr">
              <a:spcBef>
                <a:spcPts val="656"/>
              </a:spcBef>
            </a:pPr>
            <a:r>
              <a:rPr sz="2813" b="1" spc="191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/\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80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fact(1)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-141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-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220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последний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286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вызов</a:t>
            </a:r>
            <a:endParaRPr sz="2813" dirty="0">
              <a:solidFill>
                <a:schemeClr val="accent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marR="85130" algn="ctr">
              <a:spcBef>
                <a:spcPts val="563"/>
              </a:spcBef>
            </a:pPr>
            <a:r>
              <a:rPr sz="2813" b="1" spc="-220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||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80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fact(2)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-141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-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263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второй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286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вызов</a:t>
            </a:r>
            <a:endParaRPr sz="2813" dirty="0">
              <a:solidFill>
                <a:schemeClr val="accent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marR="177998" algn="ctr">
              <a:spcBef>
                <a:spcPts val="563"/>
              </a:spcBef>
            </a:pPr>
            <a:r>
              <a:rPr sz="2813" b="1" spc="-220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||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80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fact(3)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-141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-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253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первый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286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вызов</a:t>
            </a:r>
            <a:endParaRPr sz="2813" dirty="0">
              <a:solidFill>
                <a:schemeClr val="accent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844" dirty="0">
              <a:solidFill>
                <a:schemeClr val="accent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marL="11906" marR="4763" algn="ctr">
              <a:lnSpc>
                <a:spcPct val="116700"/>
              </a:lnSpc>
              <a:spcBef>
                <a:spcPts val="3408"/>
              </a:spcBef>
              <a:tabLst>
                <a:tab pos="1106686" algn="l"/>
              </a:tabLst>
            </a:pPr>
            <a:r>
              <a:rPr sz="2813" b="1" spc="225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Cтек	</a:t>
            </a:r>
            <a:r>
              <a:rPr sz="2813" b="1" spc="169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генерируется</a:t>
            </a:r>
            <a:r>
              <a:rPr sz="2813" b="1" spc="-127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197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по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178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процессу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103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LIFO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155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(last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42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in, </a:t>
            </a:r>
            <a:r>
              <a:rPr sz="2813" b="1" spc="-838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155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first </a:t>
            </a:r>
            <a:r>
              <a:rPr sz="2813" b="1" spc="107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out, </a:t>
            </a:r>
            <a:r>
              <a:rPr sz="2813" b="1" spc="230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«последним </a:t>
            </a:r>
            <a:r>
              <a:rPr sz="2813" b="1" spc="277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пришел </a:t>
            </a:r>
            <a:r>
              <a:rPr sz="2813" b="1" spc="745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— </a:t>
            </a:r>
            <a:r>
              <a:rPr sz="2813" b="1" spc="258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первым </a:t>
            </a:r>
            <a:r>
              <a:rPr sz="2813" b="1" spc="263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164" dirty="0" err="1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ушел</a:t>
            </a:r>
            <a:r>
              <a:rPr sz="2813" b="1" spc="164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»)</a:t>
            </a:r>
            <a:endParaRPr sz="2813" dirty="0">
              <a:solidFill>
                <a:schemeClr val="accent1">
                  <a:lumMod val="5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81107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9377" y="1367828"/>
            <a:ext cx="8533805" cy="3550724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801885" marR="794742" algn="ctr">
              <a:lnSpc>
                <a:spcPct val="116700"/>
              </a:lnSpc>
              <a:spcBef>
                <a:spcPts val="89"/>
              </a:spcBef>
            </a:pPr>
            <a:r>
              <a:rPr sz="2813" b="1" spc="8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fact(1)</a:t>
            </a:r>
            <a:r>
              <a:rPr sz="2813" b="1" spc="-12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19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завершается,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23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отправляет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1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35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в </a:t>
            </a:r>
            <a:r>
              <a:rPr sz="2813" b="1" spc="-834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8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fact(2)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35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и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26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выпадает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27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из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145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стека.</a:t>
            </a:r>
            <a:endParaRPr sz="2813" dirty="0">
              <a:solidFill>
                <a:schemeClr val="accent1">
                  <a:lumMod val="50000"/>
                </a:schemeClr>
              </a:solidFill>
              <a:cs typeface="Trebuchet MS"/>
            </a:endParaRPr>
          </a:p>
          <a:p>
            <a:pPr marL="601266" marR="594122" algn="ctr">
              <a:lnSpc>
                <a:spcPts val="3938"/>
              </a:lnSpc>
              <a:spcBef>
                <a:spcPts val="225"/>
              </a:spcBef>
            </a:pPr>
            <a:r>
              <a:rPr sz="2813" b="1" spc="8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fact(2)</a:t>
            </a:r>
            <a:r>
              <a:rPr sz="2813" b="1" spc="-12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19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завершается,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23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отправляет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98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2*1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35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в </a:t>
            </a:r>
            <a:r>
              <a:rPr sz="2813" b="1" spc="-834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8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fact(3)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35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и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26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выпадает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27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из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145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стека.</a:t>
            </a:r>
            <a:endParaRPr sz="2813" dirty="0">
              <a:solidFill>
                <a:schemeClr val="accent1">
                  <a:lumMod val="50000"/>
                </a:schemeClr>
              </a:solidFill>
              <a:cs typeface="Trebuchet MS"/>
            </a:endParaRPr>
          </a:p>
          <a:p>
            <a:pPr marL="11311" marR="4763" indent="-595" algn="ctr">
              <a:lnSpc>
                <a:spcPts val="3938"/>
              </a:lnSpc>
            </a:pPr>
            <a:r>
              <a:rPr sz="2813" b="1" spc="26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Инструкция </a:t>
            </a:r>
            <a:r>
              <a:rPr sz="2813" b="1" spc="15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else здесь </a:t>
            </a:r>
            <a:r>
              <a:rPr sz="2813" b="1" spc="19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завершается, </a:t>
            </a:r>
            <a:r>
              <a:rPr sz="2813" b="1" spc="20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258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возвращается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3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291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*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2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-61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=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-84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6,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35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и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27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из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22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стека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26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выпадает </a:t>
            </a:r>
            <a:r>
              <a:rPr sz="2813" b="1" spc="-834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22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последний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12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слой.</a:t>
            </a:r>
            <a:endParaRPr sz="2813" dirty="0">
              <a:solidFill>
                <a:schemeClr val="accent1">
                  <a:lumMod val="50000"/>
                </a:schemeClr>
              </a:solidFill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77873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576" y="642599"/>
            <a:ext cx="10496847" cy="566020"/>
          </a:xfrm>
          <a:prstGeom prst="rect">
            <a:avLst/>
          </a:prstGeom>
        </p:spPr>
        <p:txBody>
          <a:bodyPr vert="horz" wrap="square" lIns="0" tIns="11906" rIns="0" bIns="0" rtlCol="0" anchor="ctr">
            <a:spAutoFit/>
          </a:bodyPr>
          <a:lstStyle/>
          <a:p>
            <a:pPr marL="12502">
              <a:lnSpc>
                <a:spcPct val="100000"/>
              </a:lnSpc>
              <a:spcBef>
                <a:spcPts val="94"/>
              </a:spcBef>
            </a:pPr>
            <a:r>
              <a:rPr sz="3600" spc="103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Рекурсивно или итеративно?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697" y="1867983"/>
            <a:ext cx="9016603" cy="3546644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R="27980" algn="ctr">
              <a:spcBef>
                <a:spcPts val="94"/>
              </a:spcBef>
            </a:pPr>
            <a:r>
              <a:rPr sz="2531" b="1" spc="244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Каковы</a:t>
            </a:r>
            <a:r>
              <a:rPr sz="2531" b="1" spc="-10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291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же</a:t>
            </a:r>
            <a:r>
              <a:rPr sz="2531" b="1" spc="-10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238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преимущества</a:t>
            </a:r>
            <a:r>
              <a:rPr sz="2531" b="1" spc="-98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20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рекурсивных</a:t>
            </a:r>
            <a:r>
              <a:rPr sz="2531" b="1" spc="-10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258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функций?</a:t>
            </a:r>
            <a:endParaRPr sz="2531" dirty="0">
              <a:solidFill>
                <a:schemeClr val="accent1">
                  <a:lumMod val="50000"/>
                </a:schemeClr>
              </a:solidFill>
              <a:cs typeface="Trebuchet MS"/>
            </a:endParaRPr>
          </a:p>
          <a:p>
            <a:pPr>
              <a:spcBef>
                <a:spcPts val="33"/>
              </a:spcBef>
            </a:pPr>
            <a:endParaRPr sz="3000" dirty="0">
              <a:solidFill>
                <a:schemeClr val="accent1">
                  <a:lumMod val="50000"/>
                </a:schemeClr>
              </a:solidFill>
              <a:cs typeface="Trebuchet MS"/>
            </a:endParaRPr>
          </a:p>
          <a:p>
            <a:pPr marL="59531" marR="4763" algn="ctr">
              <a:lnSpc>
                <a:spcPct val="115700"/>
              </a:lnSpc>
            </a:pPr>
            <a:r>
              <a:rPr sz="2531" b="1" spc="248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Важно</a:t>
            </a:r>
            <a:r>
              <a:rPr sz="2531" b="1" spc="-10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25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учитывать</a:t>
            </a:r>
            <a:r>
              <a:rPr sz="2531" b="1" spc="-10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211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временную</a:t>
            </a:r>
            <a:r>
              <a:rPr sz="2531" b="1" spc="-10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319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и</a:t>
            </a:r>
            <a:r>
              <a:rPr sz="2531" b="1" spc="-10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188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пространственную </a:t>
            </a:r>
            <a:r>
              <a:rPr sz="2531" b="1" spc="-75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17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сложности.</a:t>
            </a:r>
            <a:endParaRPr sz="2531" dirty="0">
              <a:solidFill>
                <a:schemeClr val="accent1">
                  <a:lumMod val="50000"/>
                </a:schemeClr>
              </a:solidFill>
              <a:cs typeface="Trebuchet MS"/>
            </a:endParaRPr>
          </a:p>
          <a:p>
            <a:pPr marL="152995" marR="97630" algn="ctr">
              <a:lnSpc>
                <a:spcPct val="115700"/>
              </a:lnSpc>
            </a:pPr>
            <a:r>
              <a:rPr sz="2531" b="1" spc="191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Рекурсивные</a:t>
            </a:r>
            <a:r>
              <a:rPr sz="2531" b="1" spc="-10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26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функции</a:t>
            </a:r>
            <a:r>
              <a:rPr sz="2531" b="1" spc="-10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26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занимают</a:t>
            </a:r>
            <a:r>
              <a:rPr sz="2531" b="1" spc="-10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215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больше</a:t>
            </a:r>
            <a:r>
              <a:rPr sz="2531" b="1" spc="-10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20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места</a:t>
            </a:r>
            <a:r>
              <a:rPr sz="2531" b="1" spc="-10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314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в </a:t>
            </a:r>
            <a:r>
              <a:rPr sz="2531" b="1" spc="-745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248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памяти </a:t>
            </a:r>
            <a:r>
              <a:rPr sz="2531" b="1" spc="17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по </a:t>
            </a:r>
            <a:r>
              <a:rPr sz="2531" b="1" spc="206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сравнению </a:t>
            </a:r>
            <a:r>
              <a:rPr sz="2531" b="1" spc="56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с </a:t>
            </a:r>
            <a:r>
              <a:rPr sz="2531" b="1" spc="26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итеративными </a:t>
            </a:r>
            <a:r>
              <a:rPr sz="2531" b="1" spc="155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из-за </a:t>
            </a:r>
            <a:r>
              <a:rPr sz="2531" b="1" spc="159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164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постоянного </a:t>
            </a:r>
            <a:r>
              <a:rPr sz="2531" b="1" spc="206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добавления </a:t>
            </a:r>
            <a:r>
              <a:rPr sz="2531" b="1" spc="23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новых </a:t>
            </a:r>
            <a:r>
              <a:rPr sz="2531" b="1" spc="17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слоев </a:t>
            </a:r>
            <a:r>
              <a:rPr sz="2531" b="1" spc="314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в </a:t>
            </a:r>
            <a:r>
              <a:rPr sz="2531" b="1" spc="191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стек </a:t>
            </a:r>
            <a:r>
              <a:rPr sz="2531" b="1" spc="314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в </a:t>
            </a:r>
            <a:r>
              <a:rPr sz="2531" b="1" spc="319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18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памяти. </a:t>
            </a:r>
            <a:r>
              <a:rPr sz="2531" b="1" spc="23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Однако </a:t>
            </a:r>
            <a:r>
              <a:rPr sz="2531" b="1" spc="244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их </a:t>
            </a:r>
            <a:r>
              <a:rPr sz="2531" b="1" spc="19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производительность </a:t>
            </a:r>
            <a:r>
              <a:rPr sz="2531" b="1" spc="244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куда </a:t>
            </a:r>
            <a:r>
              <a:rPr sz="2531" b="1" spc="248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206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выше.</a:t>
            </a:r>
            <a:endParaRPr sz="2531" dirty="0">
              <a:solidFill>
                <a:schemeClr val="accent1">
                  <a:lumMod val="50000"/>
                </a:schemeClr>
              </a:solidFill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24857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42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/>
          <p:nvPr/>
        </p:nvSpPr>
        <p:spPr>
          <a:xfrm>
            <a:off x="1037219" y="2075095"/>
            <a:ext cx="9969448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30"/>
              </a:lnSpc>
            </a:pPr>
            <a:r>
              <a:rPr lang="ru-RU" sz="3200" dirty="0">
                <a:latin typeface="+mj-lt"/>
                <a:ea typeface="+mj-ea"/>
                <a:cs typeface="+mj-cs"/>
              </a:rPr>
              <a:t>Функции </a:t>
            </a:r>
            <a:r>
              <a:rPr lang="en-US" sz="3200" dirty="0">
                <a:latin typeface="+mj-lt"/>
                <a:ea typeface="+mj-ea"/>
                <a:cs typeface="+mj-cs"/>
              </a:rPr>
              <a:t>- составная инструкция, которая может принимать данные ввода, выполнять указания и возвращать данные.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37219" y="606603"/>
            <a:ext cx="78527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936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90772" y="1930042"/>
            <a:ext cx="8129922" cy="131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81"/>
              </a:lnSpc>
            </a:pPr>
            <a:r>
              <a:rPr lang="en-US" sz="3200" dirty="0">
                <a:latin typeface="Open Sans Extra Bold"/>
              </a:rPr>
              <a:t>def имя_функции</a:t>
            </a:r>
            <a:r>
              <a:rPr lang="ru-RU" sz="3200" dirty="0">
                <a:latin typeface="Open Sans Extra Bold"/>
              </a:rPr>
              <a:t> </a:t>
            </a:r>
            <a:r>
              <a:rPr lang="en-US" sz="3200" dirty="0">
                <a:latin typeface="Open Sans Extra Bold"/>
              </a:rPr>
              <a:t>(аргументы):</a:t>
            </a:r>
          </a:p>
          <a:p>
            <a:pPr algn="ctr">
              <a:lnSpc>
                <a:spcPts val="5381"/>
              </a:lnSpc>
            </a:pPr>
            <a:r>
              <a:rPr lang="en-US" sz="3200" dirty="0">
                <a:latin typeface="Open Sans Extra Bold"/>
              </a:rPr>
              <a:t>определение функции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29FB4D9-3910-BA89-B197-767DFEEBC93F}"/>
              </a:ext>
            </a:extLst>
          </p:cNvPr>
          <p:cNvSpPr/>
          <p:nvPr/>
        </p:nvSpPr>
        <p:spPr>
          <a:xfrm>
            <a:off x="1037219" y="606603"/>
            <a:ext cx="7852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Синтаксис</a:t>
            </a: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ru-RU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8730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96148" y="2044005"/>
            <a:ext cx="3407234" cy="131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81"/>
              </a:lnSpc>
              <a:spcBef>
                <a:spcPct val="0"/>
              </a:spcBef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def add(x, y):</a:t>
            </a:r>
          </a:p>
          <a:p>
            <a:pPr algn="ctr">
              <a:lnSpc>
                <a:spcPts val="5381"/>
              </a:lnSpc>
              <a:spcBef>
                <a:spcPct val="0"/>
              </a:spcBef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return x + 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3722" y="1113461"/>
            <a:ext cx="6770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Протестируйте программный код</a:t>
            </a: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9125" y="3979617"/>
            <a:ext cx="482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Какой результат вы получили?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313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91922" y="2297215"/>
            <a:ext cx="6318724" cy="1131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62"/>
              </a:lnSpc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Напишите </a:t>
            </a:r>
            <a:r>
              <a:rPr lang="en-US" sz="3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функцию</a:t>
            </a: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нахождения факториала</a:t>
            </a:r>
          </a:p>
        </p:txBody>
      </p:sp>
    </p:spTree>
    <p:extLst>
      <p:ext uri="{BB962C8B-B14F-4D97-AF65-F5344CB8AC3E}">
        <p14:creationId xmlns:p14="http://schemas.microsoft.com/office/powerpoint/2010/main" val="372876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38146" y="1658906"/>
            <a:ext cx="6675443" cy="445618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758279" y="5868888"/>
            <a:ext cx="6675443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62"/>
              </a:lnSpc>
            </a:pPr>
            <a:r>
              <a:rPr lang="en-US" sz="3187">
                <a:solidFill>
                  <a:srgbClr val="FFFFFF"/>
                </a:solidFill>
                <a:latin typeface="Open Sans"/>
              </a:rPr>
              <a:t>Давайте вспомним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39491" y="670399"/>
            <a:ext cx="6604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Вспомним формулу факториала:</a:t>
            </a: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7304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36779" y="1431259"/>
            <a:ext cx="7224693" cy="4755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def factorial(n):</a:t>
            </a:r>
          </a:p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res = 1</a:t>
            </a:r>
          </a:p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for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i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in range(1, n + 1):</a:t>
            </a:r>
          </a:p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    res *=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i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Open Sans Extra Bold"/>
            </a:endParaRPr>
          </a:p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return res</a:t>
            </a:r>
          </a:p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print(factorial(3))</a:t>
            </a:r>
          </a:p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print(factorial(5))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06114" y="573935"/>
            <a:ext cx="8079085" cy="4392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Функция нахождения факториала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782338" y="4511341"/>
            <a:ext cx="4758267" cy="4353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40"/>
              </a:lnSpc>
            </a:pP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Open Sans"/>
              </a:rPr>
              <a:t>Какой результат получили?</a:t>
            </a:r>
          </a:p>
        </p:txBody>
      </p:sp>
    </p:spTree>
    <p:extLst>
      <p:ext uri="{BB962C8B-B14F-4D97-AF65-F5344CB8AC3E}">
        <p14:creationId xmlns:p14="http://schemas.microsoft.com/office/powerpoint/2010/main" val="3760045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00975" y="1239888"/>
            <a:ext cx="8424184" cy="5138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19"/>
              </a:lnSpc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def max(a, b):</a:t>
            </a:r>
          </a:p>
          <a:p>
            <a:pPr>
              <a:lnSpc>
                <a:spcPts val="5119"/>
              </a:lnSpc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if a &gt; b:</a:t>
            </a:r>
          </a:p>
          <a:p>
            <a:pPr>
              <a:lnSpc>
                <a:spcPts val="5119"/>
              </a:lnSpc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    return a</a:t>
            </a:r>
          </a:p>
          <a:p>
            <a:pPr>
              <a:lnSpc>
                <a:spcPts val="5119"/>
              </a:lnSpc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else:</a:t>
            </a:r>
          </a:p>
          <a:p>
            <a:pPr>
              <a:lnSpc>
                <a:spcPts val="5119"/>
              </a:lnSpc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    return b</a:t>
            </a:r>
          </a:p>
          <a:p>
            <a:pPr>
              <a:lnSpc>
                <a:spcPts val="5119"/>
              </a:lnSpc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print(max(3, 5))</a:t>
            </a:r>
          </a:p>
          <a:p>
            <a:pPr>
              <a:lnSpc>
                <a:spcPts val="5119"/>
              </a:lnSpc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print(max(5, 3))</a:t>
            </a:r>
          </a:p>
          <a:p>
            <a:pPr>
              <a:lnSpc>
                <a:spcPts val="5119"/>
              </a:lnSpc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print(max(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int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(input()),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int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(input())))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61998" y="545889"/>
            <a:ext cx="8967025" cy="4008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87"/>
              </a:lnSpc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Функция нахождения максимального числа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913067" y="3084287"/>
            <a:ext cx="5585373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Open Sans"/>
              </a:rPr>
              <a:t>Протестируйте код, в чем отличие от встроенной функции max()?</a:t>
            </a:r>
          </a:p>
        </p:txBody>
      </p:sp>
    </p:spTree>
    <p:extLst>
      <p:ext uri="{BB962C8B-B14F-4D97-AF65-F5344CB8AC3E}">
        <p14:creationId xmlns:p14="http://schemas.microsoft.com/office/powerpoint/2010/main" val="19330716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483</TotalTime>
  <Words>875</Words>
  <Application>Microsoft Office PowerPoint</Application>
  <PresentationFormat>Широкоэкранный</PresentationFormat>
  <Paragraphs>149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8" baseType="lpstr">
      <vt:lpstr>Arial</vt:lpstr>
      <vt:lpstr>Calibri</vt:lpstr>
      <vt:lpstr>Helvetica Light</vt:lpstr>
      <vt:lpstr>Lucida Console</vt:lpstr>
      <vt:lpstr>Open Sans</vt:lpstr>
      <vt:lpstr>Open Sans Extra Bold</vt:lpstr>
      <vt:lpstr>Tahoma</vt:lpstr>
      <vt:lpstr>Trebuchet MS</vt:lpstr>
      <vt:lpstr>Wingdings</vt:lpstr>
      <vt:lpstr>Тема Office</vt:lpstr>
      <vt:lpstr>Функции. Модули, библиотеки и пакеты</vt:lpstr>
      <vt:lpstr>Что такое функции?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Что такое рекурсия?</vt:lpstr>
      <vt:lpstr>Рекурсивная функция — это та,  которая вызывает сама себя.</vt:lpstr>
      <vt:lpstr>Протестируем код программы</vt:lpstr>
      <vt:lpstr>def rec(x):  if x&lt;4: print(x)  rec(x+1)</vt:lpstr>
      <vt:lpstr>def fact(n):  if n==0: return 1  else:</vt:lpstr>
      <vt:lpstr>def fact(n):  if n==0: return 1  else:</vt:lpstr>
      <vt:lpstr>def fact(n):  if n==1: return 1</vt:lpstr>
      <vt:lpstr>Как работает рекурсия (3)</vt:lpstr>
      <vt:lpstr>Презентация PowerPoint</vt:lpstr>
      <vt:lpstr>Рекурсивно или итеративно?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Андриенко Богдан Николаевич</cp:lastModifiedBy>
  <cp:revision>79</cp:revision>
  <dcterms:created xsi:type="dcterms:W3CDTF">2022-01-30T05:59:16Z</dcterms:created>
  <dcterms:modified xsi:type="dcterms:W3CDTF">2023-03-29T07:41:47Z</dcterms:modified>
</cp:coreProperties>
</file>